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notesMasterIdLst>
    <p:notesMasterId r:id="rId77"/>
  </p:notesMasterIdLst>
  <p:handoutMasterIdLst>
    <p:handoutMasterId r:id="rId78"/>
  </p:handoutMasterIdLst>
  <p:sldIdLst>
    <p:sldId id="256" r:id="rId2"/>
    <p:sldId id="409" r:id="rId3"/>
    <p:sldId id="456" r:id="rId4"/>
    <p:sldId id="259" r:id="rId5"/>
    <p:sldId id="425" r:id="rId6"/>
    <p:sldId id="478" r:id="rId7"/>
    <p:sldId id="426" r:id="rId8"/>
    <p:sldId id="407" r:id="rId9"/>
    <p:sldId id="406" r:id="rId10"/>
    <p:sldId id="374" r:id="rId11"/>
    <p:sldId id="494" r:id="rId12"/>
    <p:sldId id="495" r:id="rId13"/>
    <p:sldId id="496" r:id="rId14"/>
    <p:sldId id="262" r:id="rId15"/>
    <p:sldId id="476" r:id="rId16"/>
    <p:sldId id="336" r:id="rId17"/>
    <p:sldId id="266" r:id="rId18"/>
    <p:sldId id="481" r:id="rId19"/>
    <p:sldId id="474" r:id="rId20"/>
    <p:sldId id="475" r:id="rId21"/>
    <p:sldId id="477" r:id="rId22"/>
    <p:sldId id="333" r:id="rId23"/>
    <p:sldId id="300" r:id="rId24"/>
    <p:sldId id="280" r:id="rId25"/>
    <p:sldId id="313" r:id="rId26"/>
    <p:sldId id="410" r:id="rId27"/>
    <p:sldId id="319" r:id="rId28"/>
    <p:sldId id="264" r:id="rId29"/>
    <p:sldId id="317" r:id="rId30"/>
    <p:sldId id="303" r:id="rId31"/>
    <p:sldId id="429" r:id="rId32"/>
    <p:sldId id="485" r:id="rId33"/>
    <p:sldId id="270" r:id="rId34"/>
    <p:sldId id="411" r:id="rId35"/>
    <p:sldId id="482" r:id="rId36"/>
    <p:sldId id="332" r:id="rId37"/>
    <p:sldId id="295" r:id="rId38"/>
    <p:sldId id="404" r:id="rId39"/>
    <p:sldId id="372" r:id="rId40"/>
    <p:sldId id="273" r:id="rId41"/>
    <p:sldId id="274" r:id="rId42"/>
    <p:sldId id="329" r:id="rId43"/>
    <p:sldId id="275" r:id="rId44"/>
    <p:sldId id="276" r:id="rId45"/>
    <p:sldId id="277" r:id="rId46"/>
    <p:sldId id="283" r:id="rId47"/>
    <p:sldId id="330" r:id="rId48"/>
    <p:sldId id="288" r:id="rId49"/>
    <p:sldId id="412" r:id="rId50"/>
    <p:sldId id="308" r:id="rId51"/>
    <p:sldId id="289" r:id="rId52"/>
    <p:sldId id="278" r:id="rId53"/>
    <p:sldId id="291" r:id="rId54"/>
    <p:sldId id="484" r:id="rId55"/>
    <p:sldId id="281" r:id="rId56"/>
    <p:sldId id="488" r:id="rId57"/>
    <p:sldId id="486" r:id="rId58"/>
    <p:sldId id="434" r:id="rId59"/>
    <p:sldId id="455" r:id="rId60"/>
    <p:sldId id="431" r:id="rId61"/>
    <p:sldId id="432" r:id="rId62"/>
    <p:sldId id="435" r:id="rId63"/>
    <p:sldId id="282" r:id="rId64"/>
    <p:sldId id="306" r:id="rId65"/>
    <p:sldId id="307" r:id="rId66"/>
    <p:sldId id="309" r:id="rId67"/>
    <p:sldId id="310" r:id="rId68"/>
    <p:sldId id="279" r:id="rId69"/>
    <p:sldId id="483" r:id="rId70"/>
    <p:sldId id="311" r:id="rId71"/>
    <p:sldId id="492" r:id="rId72"/>
    <p:sldId id="491" r:id="rId73"/>
    <p:sldId id="337" r:id="rId74"/>
    <p:sldId id="314" r:id="rId75"/>
    <p:sldId id="480" r:id="rId76"/>
  </p:sldIdLst>
  <p:sldSz cx="9144000" cy="5143500" type="screen16x9"/>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00"/>
    <a:srgbClr val="008080"/>
    <a:srgbClr val="146937"/>
    <a:srgbClr val="008902"/>
    <a:srgbClr val="F47D33"/>
    <a:srgbClr val="99FF33"/>
    <a:srgbClr val="FFCD66"/>
    <a:srgbClr val="00FFFF"/>
    <a:srgbClr val="005F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7" autoAdjust="0"/>
    <p:restoredTop sz="66710" autoAdjust="0"/>
  </p:normalViewPr>
  <p:slideViewPr>
    <p:cSldViewPr snapToGrid="0">
      <p:cViewPr varScale="1">
        <p:scale>
          <a:sx n="86" d="100"/>
          <a:sy n="86" d="100"/>
        </p:scale>
        <p:origin x="2154" y="9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9E222C-8C7D-43C1-8E1A-F2FB53613FBB}"/>
              </a:ext>
            </a:extLst>
          </p:cNvPr>
          <p:cNvSpPr>
            <a:spLocks noGrp="1"/>
          </p:cNvSpPr>
          <p:nvPr>
            <p:ph type="hdr" sz="quarter"/>
          </p:nvPr>
        </p:nvSpPr>
        <p:spPr>
          <a:xfrm>
            <a:off x="1" y="0"/>
            <a:ext cx="4028440" cy="351737"/>
          </a:xfrm>
          <a:prstGeom prst="rect">
            <a:avLst/>
          </a:prstGeom>
        </p:spPr>
        <p:txBody>
          <a:bodyPr vert="horz" lIns="93162" tIns="46581" rIns="93162" bIns="46581" rtlCol="0"/>
          <a:lstStyle>
            <a:lvl1pPr algn="l">
              <a:defRPr sz="1200"/>
            </a:lvl1pPr>
          </a:lstStyle>
          <a:p>
            <a:endParaRPr lang="en-US" dirty="0"/>
          </a:p>
        </p:txBody>
      </p:sp>
      <p:sp>
        <p:nvSpPr>
          <p:cNvPr id="3" name="Date Placeholder 2">
            <a:extLst>
              <a:ext uri="{FF2B5EF4-FFF2-40B4-BE49-F238E27FC236}">
                <a16:creationId xmlns:a16="http://schemas.microsoft.com/office/drawing/2014/main" id="{7696F7FA-915C-4D53-82AC-F08ECF90C3D8}"/>
              </a:ext>
            </a:extLst>
          </p:cNvPr>
          <p:cNvSpPr>
            <a:spLocks noGrp="1"/>
          </p:cNvSpPr>
          <p:nvPr>
            <p:ph type="dt" sz="quarter" idx="1"/>
          </p:nvPr>
        </p:nvSpPr>
        <p:spPr>
          <a:xfrm>
            <a:off x="5265810" y="0"/>
            <a:ext cx="4028440" cy="351737"/>
          </a:xfrm>
          <a:prstGeom prst="rect">
            <a:avLst/>
          </a:prstGeom>
        </p:spPr>
        <p:txBody>
          <a:bodyPr vert="horz" lIns="93162" tIns="46581" rIns="93162" bIns="46581" rtlCol="0"/>
          <a:lstStyle>
            <a:lvl1pPr algn="r">
              <a:defRPr sz="1200"/>
            </a:lvl1pPr>
          </a:lstStyle>
          <a:p>
            <a:fld id="{87511EE6-C179-4B55-A3AF-A2E72894986A}" type="datetimeFigureOut">
              <a:rPr lang="en-US" smtClean="0"/>
              <a:t>4/30/2024</a:t>
            </a:fld>
            <a:endParaRPr lang="en-US" dirty="0"/>
          </a:p>
        </p:txBody>
      </p:sp>
      <p:sp>
        <p:nvSpPr>
          <p:cNvPr id="4" name="Footer Placeholder 3">
            <a:extLst>
              <a:ext uri="{FF2B5EF4-FFF2-40B4-BE49-F238E27FC236}">
                <a16:creationId xmlns:a16="http://schemas.microsoft.com/office/drawing/2014/main" id="{21935A02-CFEB-4AD2-B590-967B0283BC40}"/>
              </a:ext>
            </a:extLst>
          </p:cNvPr>
          <p:cNvSpPr>
            <a:spLocks noGrp="1"/>
          </p:cNvSpPr>
          <p:nvPr>
            <p:ph type="ftr" sz="quarter" idx="2"/>
          </p:nvPr>
        </p:nvSpPr>
        <p:spPr>
          <a:xfrm>
            <a:off x="1" y="6658664"/>
            <a:ext cx="4028440" cy="351736"/>
          </a:xfrm>
          <a:prstGeom prst="rect">
            <a:avLst/>
          </a:prstGeom>
        </p:spPr>
        <p:txBody>
          <a:bodyPr vert="horz" lIns="93162" tIns="46581" rIns="93162" bIns="4658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13B5A7-0C05-4386-AFE4-076EA28BE6EA}"/>
              </a:ext>
            </a:extLst>
          </p:cNvPr>
          <p:cNvSpPr>
            <a:spLocks noGrp="1"/>
          </p:cNvSpPr>
          <p:nvPr>
            <p:ph type="sldNum" sz="quarter" idx="3"/>
          </p:nvPr>
        </p:nvSpPr>
        <p:spPr>
          <a:xfrm>
            <a:off x="5265810" y="6658664"/>
            <a:ext cx="4028440" cy="351736"/>
          </a:xfrm>
          <a:prstGeom prst="rect">
            <a:avLst/>
          </a:prstGeom>
        </p:spPr>
        <p:txBody>
          <a:bodyPr vert="horz" lIns="93162" tIns="46581" rIns="93162" bIns="46581" rtlCol="0" anchor="b"/>
          <a:lstStyle>
            <a:lvl1pPr algn="r">
              <a:defRPr sz="1200"/>
            </a:lvl1pPr>
          </a:lstStyle>
          <a:p>
            <a:fld id="{98B290D4-BB28-4804-AE61-F3F0C35A5323}" type="slidenum">
              <a:rPr lang="en-US" smtClean="0"/>
              <a:t>‹#›</a:t>
            </a:fld>
            <a:endParaRPr lang="en-US" dirty="0"/>
          </a:p>
        </p:txBody>
      </p:sp>
    </p:spTree>
    <p:extLst>
      <p:ext uri="{BB962C8B-B14F-4D97-AF65-F5344CB8AC3E}">
        <p14:creationId xmlns:p14="http://schemas.microsoft.com/office/powerpoint/2010/main" val="1631870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1737"/>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5265810" y="0"/>
            <a:ext cx="4028440" cy="351737"/>
          </a:xfrm>
          <a:prstGeom prst="rect">
            <a:avLst/>
          </a:prstGeom>
        </p:spPr>
        <p:txBody>
          <a:bodyPr vert="horz" lIns="93162" tIns="46581" rIns="93162" bIns="46581" rtlCol="0"/>
          <a:lstStyle>
            <a:lvl1pPr algn="r">
              <a:defRPr sz="1200"/>
            </a:lvl1pPr>
          </a:lstStyle>
          <a:p>
            <a:fld id="{678D81C8-052D-42A1-B29A-C6211A719CCE}" type="datetimeFigureOut">
              <a:rPr lang="en-US" smtClean="0"/>
              <a:t>4/30/2024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62" tIns="46581" rIns="93162" bIns="4658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4"/>
            <a:ext cx="4028440" cy="351736"/>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10" y="6658664"/>
            <a:ext cx="4028440" cy="351736"/>
          </a:xfrm>
          <a:prstGeom prst="rect">
            <a:avLst/>
          </a:prstGeom>
        </p:spPr>
        <p:txBody>
          <a:bodyPr vert="horz" lIns="93162" tIns="46581" rIns="93162" bIns="46581" rtlCol="0" anchor="b"/>
          <a:lstStyle>
            <a:lvl1pPr algn="r">
              <a:defRPr sz="1200"/>
            </a:lvl1pPr>
          </a:lstStyle>
          <a:p>
            <a:fld id="{71A30762-CFA3-4106-A681-5530D74C8646}" type="slidenum">
              <a:rPr lang="en-US" smtClean="0"/>
              <a:t>‹#›</a:t>
            </a:fld>
            <a:endParaRPr lang="en-US" dirty="0"/>
          </a:p>
        </p:txBody>
      </p:sp>
    </p:spTree>
    <p:extLst>
      <p:ext uri="{BB962C8B-B14F-4D97-AF65-F5344CB8AC3E}">
        <p14:creationId xmlns:p14="http://schemas.microsoft.com/office/powerpoint/2010/main" val="10014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rthoinfo.aaos.org/en/treatment/total-knee-replacemen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orthoinfo.aaos.org/contentassets/4ed13ea26e3f4e4ca5bfda950c3bb904/total-knee-replacement-animation.mp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rthoinfo.aaos.org/en/treatment/total-hip-replace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rthoinfo.aaos.org/en/treatment/unicompartmental-knee-replace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6G-HftPLvi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bmc.org/post-op-exercises-for-total-knee-replacemen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gbmc.org/post-op-exercises-for-total-hip-replacemen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6G-HftPLvio"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usa.philips.com/healthcare/e/sleep/communications/src-updat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am04.safelinks.protection.outlook.com/?url=https://www.gbmc.org/policy&amp;data=04|01||ff4f3e1a73054e82546f08d915877052|934a58f5571b436799538a7b9739b1d8|0|0|637564493830224589|Unknown|TWFpbGZsb3d8eyJWIjoiMC4wLjAwMDAiLCJQIjoiV2luMzIiLCJBTiI6Ik1haWwiLCJXVCI6Mn0%3D|1000&amp;sdata=LK%2BWBS1pISq1v7Ow/QE5lYr/4U5V2FKKa0a434qyQO8%3D&amp;reserved=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gbmc.org/gor"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nam04.safelinks.protection.outlook.com/?url=https://www.gbmc.org/policy&amp;data=04|01||ff4f3e1a73054e82546f08d915877052|934a58f5571b436799538a7b9739b1d8|0|0|637564493830224589|Unknown|TWFpbGZsb3d8eyJWIjoiMC4wLjAwMDAiLCJQIjoiV2luMzIiLCJBTiI6Ik1haWwiLCJXVCI6Mn0%3D|1000&amp;sdata=LK%2BWBS1pISq1v7Ow/QE5lYr/4U5V2FKKa0a434qyQO8%3D&amp;reserved=0"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orthoinfo.aaos.org/en/treatment/outpatient-joint-replacement-surgery/"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gbmc.org/mychart"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4-17-2024 </a:t>
            </a:r>
            <a:r>
              <a:rPr lang="en-US" dirty="0"/>
              <a:t>updated</a:t>
            </a:r>
          </a:p>
          <a:p>
            <a:endParaRPr lang="en-US" dirty="0"/>
          </a:p>
          <a:p>
            <a:r>
              <a:rPr lang="en-US" dirty="0"/>
              <a:t>The Joint &amp; Spine Center is located on Unit 58, 5</a:t>
            </a:r>
            <a:r>
              <a:rPr lang="en-US" baseline="30000" dirty="0"/>
              <a:t>th</a:t>
            </a:r>
            <a:r>
              <a:rPr lang="en-US" dirty="0"/>
              <a:t> floor of the OB &amp; Critical Care building. The Joint Center is a Center of Excellence collaborating with the patient’s surgeon and clinic, GBMC’s pre-op teams, intra-op teams, post-op nursing and rehab teams, infection prevention team, GBMC Testing Center, and Quality &amp; Safety to help provide evidence-based care and best practices to promote health and healing to those patient’s suffering from osteoarthritis who have elected to undergo a joint replacement. A key component is to educate the patient and their family/support person(s) regarding the importance of pre-op and post-op health optimization, preventing intra-op and post-op problems and complication, decreasing post-surgical site infection, and what to expect throughout the patient’s surgical episode of care to promote a successful surgical encounter, post-surgical recovery and rehabilitation. </a:t>
            </a:r>
          </a:p>
          <a:p>
            <a:endParaRPr lang="en-US" dirty="0"/>
          </a:p>
          <a:p>
            <a:r>
              <a:rPr lang="en-US" dirty="0"/>
              <a:t>GBMC’s Joint Center aligns with the Orthopaedic Specialty of GBMC in the West Pavilion: Drs. Schmidt, Lanzo, Johnston, Melegari. And with the OrthoMaryland group: Drs. Jay, Buchalter, and Heller.</a:t>
            </a:r>
          </a:p>
          <a:p>
            <a:endParaRPr lang="en-US" dirty="0"/>
          </a:p>
          <a:p>
            <a:r>
              <a:rPr lang="en-US" dirty="0"/>
              <a:t> </a:t>
            </a:r>
          </a:p>
        </p:txBody>
      </p:sp>
      <p:sp>
        <p:nvSpPr>
          <p:cNvPr id="4" name="Slide Number Placeholder 3"/>
          <p:cNvSpPr>
            <a:spLocks noGrp="1"/>
          </p:cNvSpPr>
          <p:nvPr>
            <p:ph type="sldNum" sz="quarter" idx="5"/>
          </p:nvPr>
        </p:nvSpPr>
        <p:spPr/>
        <p:txBody>
          <a:bodyPr/>
          <a:lstStyle/>
          <a:p>
            <a:fld id="{71A30762-CFA3-4106-A681-5530D74C8646}" type="slidenum">
              <a:rPr lang="en-US" smtClean="0"/>
              <a:t>1</a:t>
            </a:fld>
            <a:endParaRPr lang="en-US" dirty="0"/>
          </a:p>
        </p:txBody>
      </p:sp>
    </p:spTree>
    <p:extLst>
      <p:ext uri="{BB962C8B-B14F-4D97-AF65-F5344CB8AC3E}">
        <p14:creationId xmlns:p14="http://schemas.microsoft.com/office/powerpoint/2010/main" val="254954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a:t>Updated 4-26-2024, 2-27-2024</a:t>
            </a:r>
          </a:p>
          <a:p>
            <a:pPr algn="l"/>
            <a:r>
              <a:rPr lang="en-US" dirty="0"/>
              <a:t>Sources: </a:t>
            </a:r>
          </a:p>
          <a:p>
            <a:pPr marL="170044" indent="-170044" algn="l">
              <a:buFont typeface="Arial" panose="020B0604020202020204" pitchFamily="34" charset="0"/>
              <a:buChar char="•"/>
            </a:pPr>
            <a:r>
              <a:rPr lang="en-US" b="1" dirty="0"/>
              <a:t>Total Knee Replacement/Knee Arthroplasty: </a:t>
            </a:r>
            <a:r>
              <a:rPr lang="en-US" i="1" dirty="0">
                <a:hlinkClick r:id="rId3"/>
              </a:rPr>
              <a:t>https://orthoinfo.aaos.org/en/treatment/total-knee-replacement</a:t>
            </a:r>
            <a:endParaRPr lang="en-US" i="1" dirty="0"/>
          </a:p>
          <a:p>
            <a:pPr marL="627244" lvl="1" indent="-170044" algn="l">
              <a:buFont typeface="Arial" panose="020B0604020202020204" pitchFamily="34" charset="0"/>
              <a:buChar char="•"/>
            </a:pPr>
            <a:r>
              <a:rPr lang="en-US" b="1" dirty="0"/>
              <a:t>Knee Surgery Video 1: </a:t>
            </a:r>
            <a:r>
              <a:rPr lang="en-US" i="1" dirty="0"/>
              <a:t>https://orthoinfo.aaos.org/en/treatment/total-knee-replacement-animation/</a:t>
            </a:r>
          </a:p>
          <a:p>
            <a:pPr marL="627244" lvl="1" indent="-170044" algn="l">
              <a:buFont typeface="Arial" panose="020B0604020202020204" pitchFamily="34" charset="0"/>
              <a:buChar char="•"/>
            </a:pPr>
            <a:r>
              <a:rPr lang="en-US" b="1" dirty="0"/>
              <a:t>Knee Surgery Video 2: </a:t>
            </a:r>
            <a:r>
              <a:rPr lang="en-US" sz="1200" i="1" dirty="0">
                <a:solidFill>
                  <a:srgbClr val="0070C0"/>
                </a:solidFill>
                <a:hlinkClick r:id="rId4">
                  <a:extLst>
                    <a:ext uri="{A12FA001-AC4F-418D-AE19-62706E023703}">
                      <ahyp:hlinkClr xmlns:ahyp="http://schemas.microsoft.com/office/drawing/2018/hyperlinkcolor" val="tx"/>
                    </a:ext>
                  </a:extLst>
                </a:hlinkClick>
              </a:rPr>
              <a:t>https://orthoinfo.aaos.org/contentassets/4ed13ea26e3f4e4ca5bfda950c3bb904/total-knee-replacement-animation.mp4</a:t>
            </a:r>
            <a:endParaRPr lang="en-US" sz="1200" i="1" dirty="0">
              <a:solidFill>
                <a:srgbClr val="0070C0"/>
              </a:solidFill>
            </a:endParaRPr>
          </a:p>
          <a:p>
            <a:pPr marL="170044" indent="-170044" algn="l">
              <a:buFont typeface="Arial" panose="020B0604020202020204" pitchFamily="34" charset="0"/>
              <a:buChar char="•"/>
            </a:pPr>
            <a:endParaRPr lang="en-US" dirty="0"/>
          </a:p>
          <a:p>
            <a:pPr algn="l"/>
            <a:endParaRPr lang="en-US" dirty="0"/>
          </a:p>
          <a:p>
            <a:pPr algn="l"/>
            <a:endParaRPr lang="en-US" dirty="0"/>
          </a:p>
          <a:p>
            <a:pPr algn="l"/>
            <a:r>
              <a:rPr lang="en-US" b="1" u="sng" dirty="0"/>
              <a:t>Why CPM Machines are not offered at GBMC post-surgery:</a:t>
            </a:r>
          </a:p>
          <a:p>
            <a:pPr algn="l"/>
            <a:endParaRPr lang="en-US" dirty="0"/>
          </a:p>
          <a:p>
            <a:pPr lvl="0" algn="l"/>
            <a:r>
              <a:rPr lang="en-US" u="sng" dirty="0"/>
              <a:t>American Academy of Orthopaedic Surgeons</a:t>
            </a:r>
            <a:endParaRPr lang="en-US" dirty="0"/>
          </a:p>
          <a:p>
            <a:pPr algn="l"/>
            <a:r>
              <a:rPr lang="en-US" dirty="0"/>
              <a:t>View all recommendations from this society</a:t>
            </a:r>
          </a:p>
          <a:p>
            <a:pPr algn="l"/>
            <a:r>
              <a:rPr lang="en-US" dirty="0"/>
              <a:t>Released May 12, 2020</a:t>
            </a:r>
          </a:p>
          <a:p>
            <a:pPr algn="l"/>
            <a:r>
              <a:rPr lang="en-US" dirty="0"/>
              <a:t>Avoid routine use of Continuous Passive Motion (CPM) after knee arthroplasty</a:t>
            </a:r>
          </a:p>
          <a:p>
            <a:pPr algn="l"/>
            <a:r>
              <a:rPr lang="en-US" dirty="0"/>
              <a:t>https://www.choosingwisely.org/clinician-lists/aaos-avoid-routine-use-of-continuous-passive-motion-cpm-after-knee-arthroplasty/</a:t>
            </a:r>
          </a:p>
          <a:p>
            <a:pPr algn="l"/>
            <a:r>
              <a:rPr lang="en-US" dirty="0"/>
              <a:t> </a:t>
            </a:r>
          </a:p>
          <a:p>
            <a:pPr lvl="0" algn="l"/>
            <a:r>
              <a:rPr lang="en-US" u="sng" dirty="0"/>
              <a:t>Strong evidence supports that CPM after knee arthroplasty (KA) does not improve outcomes</a:t>
            </a:r>
            <a:endParaRPr lang="en-US" dirty="0"/>
          </a:p>
          <a:p>
            <a:pPr algn="l"/>
            <a:r>
              <a:rPr lang="en-US" dirty="0"/>
              <a:t>Guideline: Surgical Management of Osteoarthritis of the Knee</a:t>
            </a:r>
          </a:p>
          <a:p>
            <a:pPr algn="l"/>
            <a:r>
              <a:rPr lang="en-US" b="1" dirty="0"/>
              <a:t>STRONG EVIDENCE does not improve outcomes</a:t>
            </a:r>
            <a:endParaRPr lang="en-US" dirty="0"/>
          </a:p>
          <a:p>
            <a:pPr algn="l"/>
            <a:r>
              <a:rPr lang="en-US" dirty="0"/>
              <a:t>https://www.orthoguidelines.org/go/cpg/detail.cfm?id=1319</a:t>
            </a:r>
          </a:p>
          <a:p>
            <a:pPr algn="l"/>
            <a:r>
              <a:rPr lang="en-US" dirty="0"/>
              <a:t> </a:t>
            </a:r>
          </a:p>
        </p:txBody>
      </p:sp>
      <p:sp>
        <p:nvSpPr>
          <p:cNvPr id="4" name="Slide Number Placeholder 3"/>
          <p:cNvSpPr>
            <a:spLocks noGrp="1"/>
          </p:cNvSpPr>
          <p:nvPr>
            <p:ph type="sldNum" sz="quarter" idx="5"/>
          </p:nvPr>
        </p:nvSpPr>
        <p:spPr/>
        <p:txBody>
          <a:bodyPr/>
          <a:lstStyle/>
          <a:p>
            <a:fld id="{27E0760B-D36C-4BBA-BC0C-69CF5B46DEDC}" type="slidenum">
              <a:rPr lang="en-US" smtClean="0"/>
              <a:t>10</a:t>
            </a:fld>
            <a:endParaRPr lang="en-US" dirty="0"/>
          </a:p>
        </p:txBody>
      </p:sp>
    </p:spTree>
    <p:extLst>
      <p:ext uri="{BB962C8B-B14F-4D97-AF65-F5344CB8AC3E}">
        <p14:creationId xmlns:p14="http://schemas.microsoft.com/office/powerpoint/2010/main" val="638513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a:t>Updated 4-26-2024, 2-27-2024</a:t>
            </a:r>
          </a:p>
          <a:p>
            <a:pPr algn="l"/>
            <a:r>
              <a:rPr lang="en-US" dirty="0"/>
              <a:t>Sources: </a:t>
            </a:r>
          </a:p>
          <a:p>
            <a:pPr marL="171450" indent="-171450" algn="l">
              <a:buFont typeface="Arial" panose="020B0604020202020204" pitchFamily="34" charset="0"/>
              <a:buChar char="•"/>
            </a:pPr>
            <a:r>
              <a:rPr lang="en-US" b="1" dirty="0"/>
              <a:t>Total Hip Replacement/Hip Arthroplasty: </a:t>
            </a:r>
            <a:r>
              <a:rPr lang="en-US" i="1" dirty="0">
                <a:hlinkClick r:id="rId3"/>
              </a:rPr>
              <a:t>https://orthoinfo.aaos.org/en/treatment/total-hip-replacement</a:t>
            </a:r>
            <a:endParaRPr lang="en-US" i="1" dirty="0"/>
          </a:p>
          <a:p>
            <a:pPr marL="627244" marR="0" lvl="1" indent="-1700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Hip Surgery Video 1: </a:t>
            </a:r>
            <a:r>
              <a:rPr lang="en-US" b="0" i="1" dirty="0">
                <a:solidFill>
                  <a:srgbClr val="008000"/>
                </a:solidFill>
              </a:rPr>
              <a:t>https://orthoinfo.aaos.org/en/treatment/total-hip-replacement-animation/</a:t>
            </a:r>
          </a:p>
          <a:p>
            <a:pPr marL="627244" lvl="1" indent="-170044" algn="l">
              <a:buFont typeface="Arial" panose="020B0604020202020204" pitchFamily="34" charset="0"/>
              <a:buChar char="•"/>
            </a:pPr>
            <a:r>
              <a:rPr lang="en-US" b="1" dirty="0"/>
              <a:t>Hip Surgery Video 2: </a:t>
            </a:r>
            <a:r>
              <a:rPr lang="en-US" i="1" dirty="0"/>
              <a:t>https://orthoinfo.aaos.org/contentassets/06749e3ab7434cc380f6c5e581e987a2/total-hip-replacement-animation.mp4</a:t>
            </a:r>
          </a:p>
          <a:p>
            <a:pPr marL="170044" indent="-170044"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11</a:t>
            </a:fld>
            <a:endParaRPr lang="en-US" dirty="0"/>
          </a:p>
        </p:txBody>
      </p:sp>
    </p:spTree>
    <p:extLst>
      <p:ext uri="{BB962C8B-B14F-4D97-AF65-F5344CB8AC3E}">
        <p14:creationId xmlns:p14="http://schemas.microsoft.com/office/powerpoint/2010/main" val="148243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a:t>4-26-2024</a:t>
            </a:r>
          </a:p>
          <a:p>
            <a:pPr algn="l"/>
            <a:r>
              <a:rPr lang="en-US" dirty="0"/>
              <a:t>Sources: </a:t>
            </a:r>
          </a:p>
          <a:p>
            <a:pPr marL="170044" indent="-170044" algn="l">
              <a:buFont typeface="Arial" panose="020B0604020202020204" pitchFamily="34" charset="0"/>
              <a:buChar char="•"/>
            </a:pPr>
            <a:r>
              <a:rPr lang="en-US" b="1" dirty="0"/>
              <a:t>Partial Knee Replacement/Unicompartmental Knee Replacement: </a:t>
            </a:r>
            <a:r>
              <a:rPr lang="en-US" i="1" dirty="0">
                <a:solidFill>
                  <a:srgbClr val="0070C0"/>
                </a:solidFill>
                <a:hlinkClick r:id="rId3">
                  <a:extLst>
                    <a:ext uri="{A12FA001-AC4F-418D-AE19-62706E023703}">
                      <ahyp:hlinkClr xmlns:ahyp="http://schemas.microsoft.com/office/drawing/2018/hyperlinkcolor" val="tx"/>
                    </a:ext>
                  </a:extLst>
                </a:hlinkClick>
              </a:rPr>
              <a:t>https://orthoinfo.aaos.org/en/treatment/unicompartmental-knee-replacement</a:t>
            </a:r>
            <a:endParaRPr lang="en-US" i="1" dirty="0">
              <a:solidFill>
                <a:srgbClr val="0070C0"/>
              </a:solidFill>
            </a:endParaRPr>
          </a:p>
          <a:p>
            <a:pPr marL="170044" indent="-170044" algn="l">
              <a:buFont typeface="Arial" panose="020B0604020202020204" pitchFamily="34" charset="0"/>
              <a:buChar char="•"/>
            </a:pPr>
            <a:r>
              <a:rPr lang="en-US" b="1" dirty="0"/>
              <a:t>Revision of a Total Knee Replacement: </a:t>
            </a:r>
            <a:r>
              <a:rPr lang="en-US" i="1" u="sng" dirty="0">
                <a:solidFill>
                  <a:srgbClr val="0070C0"/>
                </a:solidFill>
              </a:rPr>
              <a:t>https://orthoinfo.aaos.org/en/treatment/revision-total-knee-replacement/</a:t>
            </a:r>
          </a:p>
          <a:p>
            <a:pPr marL="170044" indent="-170044" algn="l">
              <a:buFont typeface="Arial" panose="020B0604020202020204" pitchFamily="34" charset="0"/>
              <a:buChar char="•"/>
            </a:pPr>
            <a:r>
              <a:rPr lang="en-US" b="1" dirty="0"/>
              <a:t>Revision of a Total Hip Replacement:</a:t>
            </a:r>
            <a:r>
              <a:rPr lang="en-US" dirty="0"/>
              <a:t> </a:t>
            </a:r>
            <a:r>
              <a:rPr lang="en-US" i="1" u="sng" dirty="0">
                <a:solidFill>
                  <a:srgbClr val="0070C0"/>
                </a:solidFill>
              </a:rPr>
              <a:t>https://orthoinfo.aaos.org/en/treatment/revision-total-hip-replacement/</a:t>
            </a:r>
          </a:p>
          <a:p>
            <a:pPr marL="170044" indent="-170044" algn="l">
              <a:buFont typeface="Arial" panose="020B0604020202020204" pitchFamily="34" charset="0"/>
              <a:buChar char="•"/>
            </a:pPr>
            <a:endParaRPr lang="en-US" dirty="0"/>
          </a:p>
          <a:p>
            <a:pPr marL="170044" indent="-170044" algn="l">
              <a:buFont typeface="Arial" panose="020B0604020202020204" pitchFamily="34" charset="0"/>
              <a:buChar char="•"/>
            </a:pPr>
            <a:endParaRPr lang="en-US" dirty="0"/>
          </a:p>
          <a:p>
            <a:pPr algn="l"/>
            <a:endParaRPr lang="en-US" dirty="0"/>
          </a:p>
          <a:p>
            <a:pPr algn="l"/>
            <a:endParaRPr lang="en-US" dirty="0"/>
          </a:p>
          <a:p>
            <a:pPr algn="l"/>
            <a:r>
              <a:rPr lang="en-US" b="1" u="sng" dirty="0"/>
              <a:t>Why CPM Machines are not offered at GBMC post-surgery:</a:t>
            </a:r>
          </a:p>
          <a:p>
            <a:pPr algn="l"/>
            <a:endParaRPr lang="en-US" dirty="0"/>
          </a:p>
          <a:p>
            <a:pPr lvl="0" algn="l"/>
            <a:r>
              <a:rPr lang="en-US" u="sng" dirty="0"/>
              <a:t>American Academy of Orthopaedic Surgeons</a:t>
            </a:r>
            <a:endParaRPr lang="en-US" dirty="0"/>
          </a:p>
          <a:p>
            <a:pPr algn="l"/>
            <a:r>
              <a:rPr lang="en-US" dirty="0"/>
              <a:t>View all recommendations from this society</a:t>
            </a:r>
          </a:p>
          <a:p>
            <a:pPr algn="l"/>
            <a:r>
              <a:rPr lang="en-US" dirty="0"/>
              <a:t>Released May 12, 2020</a:t>
            </a:r>
          </a:p>
          <a:p>
            <a:pPr algn="l"/>
            <a:r>
              <a:rPr lang="en-US" dirty="0"/>
              <a:t>Avoid routine use of Continuous Passive Motion (CPM) after knee arthroplasty</a:t>
            </a:r>
          </a:p>
          <a:p>
            <a:pPr algn="l"/>
            <a:r>
              <a:rPr lang="en-US" dirty="0"/>
              <a:t>https://www.choosingwisely.org/clinician-lists/aaos-avoid-routine-use-of-continuous-passive-motion-cpm-after-knee-arthroplasty/</a:t>
            </a:r>
          </a:p>
          <a:p>
            <a:pPr algn="l"/>
            <a:r>
              <a:rPr lang="en-US" dirty="0"/>
              <a:t> </a:t>
            </a:r>
          </a:p>
          <a:p>
            <a:pPr lvl="0" algn="l"/>
            <a:r>
              <a:rPr lang="en-US" u="sng" dirty="0"/>
              <a:t>Strong evidence supports that CPM after knee arthroplasty (KA) does not improve outcomes</a:t>
            </a:r>
            <a:endParaRPr lang="en-US" dirty="0"/>
          </a:p>
          <a:p>
            <a:pPr algn="l"/>
            <a:r>
              <a:rPr lang="en-US" dirty="0"/>
              <a:t>Guideline: Surgical Management of Osteoarthritis of the Knee</a:t>
            </a:r>
          </a:p>
          <a:p>
            <a:pPr algn="l"/>
            <a:r>
              <a:rPr lang="en-US" b="1" dirty="0"/>
              <a:t>STRONG EVIDENCE does not improve outcomes</a:t>
            </a:r>
            <a:endParaRPr lang="en-US" dirty="0"/>
          </a:p>
          <a:p>
            <a:pPr algn="l"/>
            <a:r>
              <a:rPr lang="en-US" dirty="0"/>
              <a:t>https://www.orthoguidelines.org/go/cpg/detail.cfm?id=1319</a:t>
            </a:r>
          </a:p>
          <a:p>
            <a:pPr algn="l"/>
            <a:r>
              <a:rPr lang="en-US" dirty="0"/>
              <a:t> </a:t>
            </a:r>
          </a:p>
        </p:txBody>
      </p:sp>
      <p:sp>
        <p:nvSpPr>
          <p:cNvPr id="4" name="Slide Number Placeholder 3"/>
          <p:cNvSpPr>
            <a:spLocks noGrp="1"/>
          </p:cNvSpPr>
          <p:nvPr>
            <p:ph type="sldNum" sz="quarter" idx="5"/>
          </p:nvPr>
        </p:nvSpPr>
        <p:spPr/>
        <p:txBody>
          <a:bodyPr/>
          <a:lstStyle/>
          <a:p>
            <a:fld id="{27E0760B-D36C-4BBA-BC0C-69CF5B46DEDC}" type="slidenum">
              <a:rPr lang="en-US" smtClean="0"/>
              <a:t>12</a:t>
            </a:fld>
            <a:endParaRPr lang="en-US" dirty="0"/>
          </a:p>
        </p:txBody>
      </p:sp>
    </p:spTree>
    <p:extLst>
      <p:ext uri="{BB962C8B-B14F-4D97-AF65-F5344CB8AC3E}">
        <p14:creationId xmlns:p14="http://schemas.microsoft.com/office/powerpoint/2010/main" val="1322096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Reasons for Joint Replacement Surgery: </a:t>
            </a:r>
            <a:r>
              <a:rPr lang="en-US" dirty="0">
                <a:solidFill>
                  <a:schemeClr val="tx2"/>
                </a:solidFill>
              </a:rPr>
              <a:t>Improve quality of living, Tired of living in pain, and Not being able to do things you like to do </a:t>
            </a:r>
          </a:p>
          <a:p>
            <a:pPr marL="0" indent="0" algn="l">
              <a:buFont typeface="Arial" panose="020B0604020202020204" pitchFamily="34" charset="0"/>
              <a:buNone/>
            </a:pPr>
            <a:endParaRPr lang="en-US" dirty="0"/>
          </a:p>
          <a:p>
            <a:pPr marL="0" indent="0" algn="l">
              <a:buFont typeface="Arial" panose="020B0604020202020204" pitchFamily="34" charset="0"/>
              <a:buNone/>
            </a:pPr>
            <a:endParaRPr lang="en-US" dirty="0"/>
          </a:p>
          <a:p>
            <a:pPr marL="0" indent="0" algn="l">
              <a:buFont typeface="Arial" panose="020B0604020202020204" pitchFamily="34" charset="0"/>
              <a:buNone/>
            </a:pPr>
            <a:r>
              <a:rPr lang="en-US" dirty="0"/>
              <a:t>Updated 4-26-2024, 2-27-2024</a:t>
            </a:r>
          </a:p>
          <a:p>
            <a:pPr algn="l"/>
            <a:r>
              <a:rPr lang="en-US" dirty="0"/>
              <a:t>Sources: </a:t>
            </a:r>
          </a:p>
          <a:p>
            <a:pPr marL="170044" indent="-170044" algn="l">
              <a:buFont typeface="Arial" panose="020B0604020202020204" pitchFamily="34" charset="0"/>
              <a:buChar char="•"/>
            </a:pPr>
            <a:r>
              <a:rPr lang="en-US" b="1" i="0" u="none" dirty="0"/>
              <a:t>Preparing for Surgery Health Check List: </a:t>
            </a:r>
            <a:r>
              <a:rPr lang="en-US" i="1" dirty="0"/>
              <a:t>https://orthoinfo.aaos.org/en/treatment/preparing-for-surgery-health-condition-checklist/</a:t>
            </a:r>
          </a:p>
          <a:p>
            <a:pPr marL="170044" indent="-170044" algn="l">
              <a:buFont typeface="Arial" panose="020B0604020202020204" pitchFamily="34" charset="0"/>
              <a:buChar char="•"/>
            </a:pPr>
            <a:r>
              <a:rPr lang="en-US" b="1" i="1" dirty="0"/>
              <a:t>Before and After Total Joint Replacement: </a:t>
            </a:r>
            <a:r>
              <a:rPr lang="en-US" i="1" dirty="0"/>
              <a:t>https://orthoinfo.aaos.org/en/treatment/before-and-after-total-joint-replacement-video/</a:t>
            </a:r>
          </a:p>
          <a:p>
            <a:pPr marL="170044" indent="-170044" algn="l">
              <a:buFont typeface="Arial" panose="020B0604020202020204" pitchFamily="34" charset="0"/>
              <a:buChar char="•"/>
            </a:pPr>
            <a:r>
              <a:rPr lang="en-US" b="1" i="0" dirty="0"/>
              <a:t>Outpatient Joint Replacement: </a:t>
            </a:r>
            <a:r>
              <a:rPr lang="en-US" i="1" dirty="0"/>
              <a:t>https://orthoinfo.aaos.org/en/treatment/outpatient-joint-replacement-surgery/</a:t>
            </a:r>
          </a:p>
          <a:p>
            <a:pPr marL="170044" marR="0" lvl="0" indent="-1700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263238"/>
                </a:solidFill>
                <a:effectLst/>
                <a:latin typeface="WorkSans-Bold"/>
              </a:rPr>
              <a:t>Possible Complications of Surgery:</a:t>
            </a:r>
          </a:p>
          <a:p>
            <a:pPr marL="627244" lvl="1" indent="-170044" algn="l">
              <a:buFont typeface="Arial" panose="020B0604020202020204" pitchFamily="34" charset="0"/>
              <a:buChar char="•"/>
            </a:pPr>
            <a:r>
              <a:rPr lang="en-US" b="1" i="0" dirty="0"/>
              <a:t>Joint Replacement Infections: </a:t>
            </a:r>
            <a:r>
              <a:rPr lang="en-US" i="1" dirty="0"/>
              <a:t>https://orthoinfo.aaos.org/en/diseases--conditions/joint-replacement-infection/</a:t>
            </a:r>
          </a:p>
          <a:p>
            <a:pPr marL="627244" lvl="1" indent="-170044" algn="l">
              <a:buFont typeface="Arial" panose="020B0604020202020204" pitchFamily="34" charset="0"/>
              <a:buChar char="•"/>
            </a:pPr>
            <a:r>
              <a:rPr lang="en-US" b="1" i="0" dirty="0"/>
              <a:t>Manipulation of Knee: </a:t>
            </a:r>
            <a:r>
              <a:rPr lang="en-US" i="1" dirty="0"/>
              <a:t>https://orthoinfo.aaos.org/en/treatment/manipulation-under-anesthesia/</a:t>
            </a:r>
          </a:p>
          <a:p>
            <a:pPr marL="627244" lvl="1" indent="-170044" algn="l">
              <a:buFont typeface="Arial" panose="020B0604020202020204" pitchFamily="34" charset="0"/>
              <a:buChar char="•"/>
            </a:pPr>
            <a:r>
              <a:rPr lang="en-US" b="1" i="0" dirty="0"/>
              <a:t>Dislocation After A Hip Replacement Video: </a:t>
            </a:r>
            <a:r>
              <a:rPr lang="en-US" i="1" dirty="0"/>
              <a:t>https://orthoinfo.aaos.org/en/recovery/dislocation-after-total-hip-replacement-video/</a:t>
            </a:r>
          </a:p>
          <a:p>
            <a:pPr marL="627244" lvl="1" indent="-170044" algn="l">
              <a:buFont typeface="Arial" panose="020B0604020202020204" pitchFamily="34" charset="0"/>
              <a:buChar char="•"/>
            </a:pPr>
            <a:r>
              <a:rPr lang="en-US" b="1" i="0" dirty="0"/>
              <a:t>Preventing Blood Clots After Orthopaedic Surgery Video: </a:t>
            </a:r>
            <a:r>
              <a:rPr lang="en-US" i="1" dirty="0"/>
              <a:t>https://orthoinfo.aaos.org/en/recovery/preventing-blood-clots-after-orthopaedic-surgery-video/</a:t>
            </a:r>
          </a:p>
          <a:p>
            <a:pPr marL="170044" lvl="0" indent="-170044" algn="l">
              <a:buFont typeface="Arial" panose="020B0604020202020204" pitchFamily="34" charset="0"/>
              <a:buChar char="•"/>
            </a:pPr>
            <a:r>
              <a:rPr lang="en-US" b="1" dirty="0"/>
              <a:t>Resuming Orthopedic Surgery After Covid: </a:t>
            </a:r>
            <a:r>
              <a:rPr lang="en-US" i="1" dirty="0"/>
              <a:t>https://orthoinfo.aaos.org/en/treatment/resuming-othopaedic-surgery-after-covid-19/</a:t>
            </a:r>
          </a:p>
          <a:p>
            <a:pPr marL="170044" indent="-170044" algn="l">
              <a:buFont typeface="Arial" panose="020B0604020202020204" pitchFamily="34" charset="0"/>
              <a:buChar char="•"/>
            </a:pPr>
            <a:endParaRPr lang="en-US" dirty="0"/>
          </a:p>
          <a:p>
            <a:pPr algn="l"/>
            <a:endParaRPr lang="en-US" dirty="0"/>
          </a:p>
          <a:p>
            <a:pPr algn="l"/>
            <a:r>
              <a:rPr lang="en-US" b="1" u="sng" dirty="0"/>
              <a:t>Why CPM Machines are not offered at GBMC post-surgery:</a:t>
            </a:r>
          </a:p>
          <a:p>
            <a:pPr algn="l"/>
            <a:endParaRPr lang="en-US" dirty="0"/>
          </a:p>
          <a:p>
            <a:pPr lvl="0" algn="l"/>
            <a:r>
              <a:rPr lang="en-US" u="sng" dirty="0"/>
              <a:t>American Academy of Orthopaedic Surgeons</a:t>
            </a:r>
            <a:endParaRPr lang="en-US" dirty="0"/>
          </a:p>
          <a:p>
            <a:pPr algn="l"/>
            <a:r>
              <a:rPr lang="en-US" dirty="0"/>
              <a:t>View all recommendations from this society</a:t>
            </a:r>
          </a:p>
          <a:p>
            <a:pPr algn="l"/>
            <a:r>
              <a:rPr lang="en-US" dirty="0"/>
              <a:t>Released May 12, 2020</a:t>
            </a:r>
          </a:p>
          <a:p>
            <a:pPr algn="l"/>
            <a:r>
              <a:rPr lang="en-US" dirty="0"/>
              <a:t>Avoid routine use of Continuous Passive Motion (CPM) after knee arthroplasty</a:t>
            </a:r>
          </a:p>
          <a:p>
            <a:pPr algn="l"/>
            <a:r>
              <a:rPr lang="en-US" dirty="0"/>
              <a:t>https://www.choosingwisely.org/clinician-lists/aaos-avoid-routine-use-of-continuous-passive-motion-cpm-after-knee-arthroplasty/</a:t>
            </a:r>
          </a:p>
          <a:p>
            <a:pPr algn="l"/>
            <a:r>
              <a:rPr lang="en-US" dirty="0"/>
              <a:t> </a:t>
            </a:r>
          </a:p>
          <a:p>
            <a:pPr lvl="0" algn="l"/>
            <a:r>
              <a:rPr lang="en-US" u="sng" dirty="0"/>
              <a:t>Strong evidence supports that CPM after knee arthroplasty (KA) does not improve outcomes</a:t>
            </a:r>
            <a:endParaRPr lang="en-US" dirty="0"/>
          </a:p>
          <a:p>
            <a:pPr algn="l"/>
            <a:r>
              <a:rPr lang="en-US" dirty="0"/>
              <a:t>Guideline: Surgical Management of Osteoarthritis of the Knee</a:t>
            </a:r>
          </a:p>
          <a:p>
            <a:pPr algn="l"/>
            <a:r>
              <a:rPr lang="en-US" b="1" dirty="0"/>
              <a:t>STRONG EVIDENCE does not improve outcomes</a:t>
            </a:r>
            <a:endParaRPr lang="en-US" dirty="0"/>
          </a:p>
          <a:p>
            <a:pPr algn="l"/>
            <a:r>
              <a:rPr lang="en-US" dirty="0"/>
              <a:t>https://www.orthoguidelines.org/go/cpg/detail.cfm?id=1319</a:t>
            </a:r>
          </a:p>
          <a:p>
            <a:pPr algn="l"/>
            <a:r>
              <a:rPr lang="en-US" dirty="0"/>
              <a:t> </a:t>
            </a:r>
          </a:p>
        </p:txBody>
      </p:sp>
      <p:sp>
        <p:nvSpPr>
          <p:cNvPr id="4" name="Slide Number Placeholder 3"/>
          <p:cNvSpPr>
            <a:spLocks noGrp="1"/>
          </p:cNvSpPr>
          <p:nvPr>
            <p:ph type="sldNum" sz="quarter" idx="5"/>
          </p:nvPr>
        </p:nvSpPr>
        <p:spPr/>
        <p:txBody>
          <a:bodyPr/>
          <a:lstStyle/>
          <a:p>
            <a:fld id="{27E0760B-D36C-4BBA-BC0C-69CF5B46DEDC}" type="slidenum">
              <a:rPr lang="en-US" smtClean="0"/>
              <a:t>13</a:t>
            </a:fld>
            <a:endParaRPr lang="en-US" dirty="0"/>
          </a:p>
        </p:txBody>
      </p:sp>
    </p:spTree>
    <p:extLst>
      <p:ext uri="{BB962C8B-B14F-4D97-AF65-F5344CB8AC3E}">
        <p14:creationId xmlns:p14="http://schemas.microsoft.com/office/powerpoint/2010/main" val="24786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133" rtl="0" eaLnBrk="0" fontAlgn="base" latinLnBrk="0" hangingPunct="0">
              <a:lnSpc>
                <a:spcPct val="100000"/>
              </a:lnSpc>
              <a:spcBef>
                <a:spcPct val="30000"/>
              </a:spcBef>
              <a:spcAft>
                <a:spcPct val="0"/>
              </a:spcAft>
              <a:buClr>
                <a:schemeClr val="tx2"/>
              </a:buClr>
              <a:buSzTx/>
              <a:buFont typeface="Wingdings" panose="05000000000000000000" pitchFamily="2" charset="2"/>
              <a:buNone/>
              <a:tabLst/>
              <a:defRPr/>
            </a:pPr>
            <a:r>
              <a:rPr lang="en-US" sz="3200" b="1" i="0" u="sng" dirty="0">
                <a:solidFill>
                  <a:srgbClr val="1E2022"/>
                </a:solidFill>
                <a:effectLst/>
                <a:latin typeface="Open Sans" panose="020B0606030504020204" pitchFamily="34" charset="0"/>
              </a:rPr>
              <a:t>ERAS Society</a:t>
            </a:r>
          </a:p>
          <a:p>
            <a:pPr marL="0" indent="0" defTabSz="924133" eaLnBrk="0" fontAlgn="base" hangingPunct="0">
              <a:spcBef>
                <a:spcPct val="30000"/>
              </a:spcBef>
              <a:spcAft>
                <a:spcPct val="0"/>
              </a:spcAft>
              <a:buClr>
                <a:schemeClr val="tx2"/>
              </a:buClr>
              <a:buFont typeface="Arial" panose="020B0604020202020204" pitchFamily="34" charset="0"/>
              <a:buNone/>
              <a:defRPr/>
            </a:pPr>
            <a:r>
              <a:rPr lang="en-US" sz="3200" b="0" i="1" dirty="0">
                <a:solidFill>
                  <a:srgbClr val="677788"/>
                </a:solidFill>
                <a:effectLst/>
                <a:latin typeface="Open Sans" panose="020B0606030504020204" pitchFamily="34" charset="0"/>
              </a:rPr>
              <a:t>The mission of the Society is to develop peri-operative care and to improve recovery through research, education, audit and implementation of evidence-based practice.</a:t>
            </a:r>
            <a:endParaRPr lang="en-US" sz="3200" b="1" i="0" u="sng" dirty="0">
              <a:solidFill>
                <a:srgbClr val="1E2022"/>
              </a:solidFill>
              <a:effectLst/>
              <a:latin typeface="Open Sans" panose="020B0606030504020204" pitchFamily="34" charset="0"/>
            </a:endParaRPr>
          </a:p>
          <a:p>
            <a:pPr marL="342900" indent="-342900" defTabSz="924133" eaLnBrk="0" fontAlgn="base" hangingPunct="0">
              <a:spcBef>
                <a:spcPct val="30000"/>
              </a:spcBef>
              <a:spcAft>
                <a:spcPct val="0"/>
              </a:spcAft>
              <a:buClr>
                <a:schemeClr val="tx2"/>
              </a:buClr>
              <a:buFont typeface="Arial" panose="020B0604020202020204" pitchFamily="34" charset="0"/>
              <a:buChar char="•"/>
              <a:defRPr/>
            </a:pPr>
            <a:r>
              <a:rPr lang="en-US" sz="2000" b="0" dirty="0">
                <a:solidFill>
                  <a:schemeClr val="bg1"/>
                </a:solidFill>
              </a:rPr>
              <a:t>https://erassociety.org/eras-society-hip-and-knee-recommendations/</a:t>
            </a:r>
          </a:p>
          <a:p>
            <a:pPr marL="342900" indent="-342900" defTabSz="924133" eaLnBrk="0" fontAlgn="base" hangingPunct="0">
              <a:spcBef>
                <a:spcPct val="30000"/>
              </a:spcBef>
              <a:spcAft>
                <a:spcPct val="0"/>
              </a:spcAft>
              <a:buClr>
                <a:schemeClr val="tx2"/>
              </a:buClr>
              <a:buFont typeface="Arial" panose="020B0604020202020204" pitchFamily="34" charset="0"/>
              <a:buChar char="•"/>
              <a:defRPr/>
            </a:pPr>
            <a:r>
              <a:rPr lang="en-US" sz="2000" b="0" dirty="0">
                <a:solidFill>
                  <a:schemeClr val="bg1"/>
                </a:solidFill>
              </a:rPr>
              <a:t>https://www.tandfonline.com/doi/full/10.1080/17453674.2019.1683790?scroll=top&amp;needAccess=true</a:t>
            </a:r>
          </a:p>
          <a:p>
            <a:pPr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Multimodal interventions</a:t>
            </a:r>
          </a:p>
          <a:p>
            <a:pPr marL="462067"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Preop education</a:t>
            </a:r>
          </a:p>
          <a:p>
            <a:pPr marL="462067"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Patient Optimization</a:t>
            </a:r>
          </a:p>
          <a:p>
            <a:pPr marL="462067"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Pain Relief </a:t>
            </a:r>
          </a:p>
          <a:p>
            <a:pPr marL="462067"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Exercise </a:t>
            </a:r>
          </a:p>
          <a:p>
            <a:pPr marL="462067"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Stress Attenuation</a:t>
            </a:r>
          </a:p>
          <a:p>
            <a:pPr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Multi-disciplinary approach</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Surgeons</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Anesthesiologists</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CRNAs</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Pharmacists</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Advance Practitioners (NP/PA)</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Registered Nurses</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Physical Therapists (PT)</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Occupational Therapists (OT)</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Patient/</a:t>
            </a:r>
            <a:r>
              <a:rPr lang="en-US" sz="2000" b="1" dirty="0" err="1">
                <a:solidFill>
                  <a:schemeClr val="bg1"/>
                </a:solidFill>
              </a:rPr>
              <a:t>Nurst</a:t>
            </a:r>
            <a:r>
              <a:rPr lang="en-US" sz="2000" b="1" dirty="0">
                <a:solidFill>
                  <a:schemeClr val="bg1"/>
                </a:solidFill>
              </a:rPr>
              <a:t> Support Tech</a:t>
            </a:r>
          </a:p>
          <a:p>
            <a:pPr lvl="1" defTabSz="924133" eaLnBrk="0" fontAlgn="base" hangingPunct="0">
              <a:spcBef>
                <a:spcPct val="30000"/>
              </a:spcBef>
              <a:spcAft>
                <a:spcPct val="0"/>
              </a:spcAft>
              <a:buClr>
                <a:schemeClr val="tx2"/>
              </a:buClr>
              <a:buFont typeface="Wingdings" panose="05000000000000000000" pitchFamily="2" charset="2"/>
              <a:buChar char="Ø"/>
              <a:defRPr/>
            </a:pPr>
            <a:r>
              <a:rPr lang="en-US" sz="2000" b="1" dirty="0">
                <a:solidFill>
                  <a:schemeClr val="bg1"/>
                </a:solidFill>
              </a:rPr>
              <a:t>The Patient</a:t>
            </a:r>
          </a:p>
          <a:p>
            <a:pPr lvl="1" defTabSz="924133" eaLnBrk="0" fontAlgn="base" hangingPunct="0">
              <a:spcBef>
                <a:spcPct val="30000"/>
              </a:spcBef>
              <a:spcAft>
                <a:spcPct val="0"/>
              </a:spcAft>
              <a:buClr>
                <a:schemeClr val="tx2"/>
              </a:buClr>
              <a:buFont typeface="Wingdings" panose="05000000000000000000" pitchFamily="2" charset="2"/>
              <a:buChar char="Ø"/>
              <a:defRPr/>
            </a:pPr>
            <a:endParaRPr lang="en-US" sz="2000" b="1" dirty="0">
              <a:solidFill>
                <a:schemeClr val="bg1"/>
              </a:solidFill>
            </a:endParaRPr>
          </a:p>
          <a:p>
            <a:pPr marL="0" marR="0" lvl="0" indent="0" algn="l" defTabSz="924133" rtl="0" eaLnBrk="0" fontAlgn="base" latinLnBrk="0" hangingPunct="0">
              <a:lnSpc>
                <a:spcPct val="100000"/>
              </a:lnSpc>
              <a:spcBef>
                <a:spcPct val="30000"/>
              </a:spcBef>
              <a:spcAft>
                <a:spcPct val="0"/>
              </a:spcAft>
              <a:buClr>
                <a:schemeClr val="tx2"/>
              </a:buClr>
              <a:buSzTx/>
              <a:buFont typeface="Wingdings" panose="05000000000000000000" pitchFamily="2" charset="2"/>
              <a:buChar char="Ø"/>
              <a:tabLst/>
              <a:defRPr/>
            </a:pPr>
            <a:r>
              <a:rPr lang="en-US" sz="3200" b="0" i="0" dirty="0">
                <a:solidFill>
                  <a:srgbClr val="182D4A"/>
                </a:solidFill>
                <a:effectLst/>
                <a:latin typeface="Roboto" panose="02000000000000000000" pitchFamily="2" charset="0"/>
              </a:rPr>
              <a:t>Joint Pain Solution Pre-mixed by pharmacy (Ropivacaine 0.5% 175 mg, Epinephrine 0.5 mg, Ketorolac 30 mg, Clonidine 0.08 mg)—ERAS Policy STAT 2023</a:t>
            </a:r>
          </a:p>
          <a:p>
            <a:pPr lvl="0" defTabSz="924133" eaLnBrk="0" fontAlgn="base" hangingPunct="0">
              <a:spcBef>
                <a:spcPct val="30000"/>
              </a:spcBef>
              <a:spcAft>
                <a:spcPct val="0"/>
              </a:spcAft>
              <a:buClr>
                <a:schemeClr val="tx2"/>
              </a:buClr>
              <a:buFont typeface="Wingdings" panose="05000000000000000000" pitchFamily="2" charset="2"/>
              <a:buChar char="Ø"/>
              <a:defRPr/>
            </a:pPr>
            <a:endParaRPr lang="en-US" sz="2000" b="1"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14</a:t>
            </a:fld>
            <a:endParaRPr lang="en-US" dirty="0"/>
          </a:p>
        </p:txBody>
      </p:sp>
    </p:spTree>
    <p:extLst>
      <p:ext uri="{BB962C8B-B14F-4D97-AF65-F5344CB8AC3E}">
        <p14:creationId xmlns:p14="http://schemas.microsoft.com/office/powerpoint/2010/main" val="3619519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a:t>Updated 4-17-2024 ---walker</a:t>
            </a:r>
          </a:p>
          <a:p>
            <a:pPr marL="0" indent="0">
              <a:buFont typeface="Arial" panose="020B0604020202020204" pitchFamily="34" charset="0"/>
              <a:buNone/>
            </a:pPr>
            <a:r>
              <a:rPr lang="en-US" b="0" dirty="0"/>
              <a:t>As soon as you have made the decision to undergo an elective joint replacement, discharge planning begins. At this pre-op phase of your Joint Replacement planning, you must:</a:t>
            </a:r>
          </a:p>
          <a:p>
            <a:pPr marL="628650" lvl="1" indent="-171450">
              <a:buFont typeface="Wingdings" panose="05000000000000000000" pitchFamily="2" charset="2"/>
              <a:buChar char="Ø"/>
            </a:pPr>
            <a:r>
              <a:rPr lang="en-US" b="0" strike="noStrike" dirty="0"/>
              <a:t>Designate your support person or persons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Inspect the two-wheel rolling walker or cane you have for function and safety. Please note, </a:t>
            </a:r>
            <a:r>
              <a:rPr lang="en-US" sz="1200" i="1" dirty="0">
                <a:solidFill>
                  <a:srgbClr val="FF0000"/>
                </a:solidFill>
              </a:rPr>
              <a:t>If your primary insurance is MEDICARE and you received an ambulatory DME item (rollator, rolling walker, cane) in </a:t>
            </a:r>
            <a:r>
              <a:rPr lang="en-US" sz="1200" i="1" u="sng" dirty="0">
                <a:solidFill>
                  <a:srgbClr val="FF0000"/>
                </a:solidFill>
              </a:rPr>
              <a:t>the last 5 years</a:t>
            </a:r>
            <a:r>
              <a:rPr lang="en-US" sz="1200" i="1" dirty="0">
                <a:solidFill>
                  <a:srgbClr val="FF0000"/>
                </a:solidFill>
              </a:rPr>
              <a:t>, please be aware that your health insurance will not cover a new item. </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b="1" i="0" u="none" strike="noStrike" baseline="0" dirty="0"/>
              <a:t>Dr. Heller will “give all equipment and scripts when the patient goes to their pre-surgical review 1 week prior to surgery”. 11/8/2023 D.M</a:t>
            </a:r>
            <a:r>
              <a:rPr lang="en-US" sz="1800" b="0" i="0" u="none" strike="noStrike" baseline="0" dirty="0"/>
              <a:t>.</a:t>
            </a:r>
            <a:endParaRPr lang="en-US" b="0" dirty="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strike="noStrike" dirty="0"/>
              <a:t>Start to </a:t>
            </a:r>
            <a:r>
              <a:rPr lang="en-US" sz="1200" b="0" strike="noStrike" dirty="0"/>
              <a:t>clean and prepare your home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dirty="0"/>
              <a:t>You will need to be cleared for surgery by your primary care team member.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dirty="0"/>
              <a:t>You must complete all your pre-op testing and diagnostic test 10 to 30 days before your surgery date.</a:t>
            </a:r>
          </a:p>
          <a:p>
            <a:pPr marL="171459" indent="-171450">
              <a:buFont typeface="Wingdings" panose="05000000000000000000" pitchFamily="2" charset="2"/>
              <a:buChar char="Ø"/>
            </a:pPr>
            <a:r>
              <a:rPr lang="en-US" sz="1200" b="1" i="1" dirty="0"/>
              <a:t>Dental Clearance is not needed. </a:t>
            </a:r>
            <a:endParaRPr lang="en-US" b="1" i="1" dirty="0"/>
          </a:p>
          <a:p>
            <a:pPr marL="170044" indent="-170044" defTabSz="924133">
              <a:buFont typeface="Arial" panose="020B0604020202020204" pitchFamily="34" charset="0"/>
              <a:buChar char="•"/>
              <a:defRPr/>
            </a:pPr>
            <a:r>
              <a:rPr lang="en-US" b="1" dirty="0"/>
              <a:t>Failure to have these results and clearance statements from you doctors may delay, postpone, or cancel your surgery.</a:t>
            </a:r>
          </a:p>
          <a:p>
            <a:pPr marL="170044" indent="-170044" defTabSz="924133">
              <a:buFont typeface="Arial" panose="020B0604020202020204" pitchFamily="34" charset="0"/>
              <a:buChar char="•"/>
              <a:defRPr/>
            </a:pPr>
            <a:endParaRPr lang="en-US" b="1" dirty="0"/>
          </a:p>
          <a:p>
            <a:pPr defTabSz="924133">
              <a:defRPr/>
            </a:pPr>
            <a:r>
              <a:rPr lang="en-US" dirty="0"/>
              <a:t>------------------</a:t>
            </a:r>
          </a:p>
          <a:p>
            <a:pPr marL="170044" indent="-170044">
              <a:buFont typeface="Arial" panose="020B0604020202020204" pitchFamily="34" charset="0"/>
              <a:buChar char="•"/>
            </a:pPr>
            <a:r>
              <a:rPr lang="en-US" b="1" dirty="0"/>
              <a:t>Ortho Care Coordinator(s)</a:t>
            </a:r>
            <a:endParaRPr lang="en-US" dirty="0"/>
          </a:p>
          <a:p>
            <a:pPr marL="453451" lvl="1"/>
            <a:r>
              <a:rPr lang="en-US" dirty="0"/>
              <a:t>To assist with coordinating care and scheduling your Pre-op In-Home Physical Therapy Assessment</a:t>
            </a:r>
          </a:p>
          <a:p>
            <a:pPr lvl="2"/>
            <a:r>
              <a:rPr lang="en-US" dirty="0"/>
              <a:t>GBMC Orthopaedic Health Partners (</a:t>
            </a:r>
            <a:r>
              <a:rPr lang="en-US" b="1" i="1" dirty="0"/>
              <a:t>ONLY</a:t>
            </a:r>
            <a:r>
              <a:rPr lang="en-US" dirty="0"/>
              <a:t> Drs. Schmidt, Koehler, Lanzo, Melegari, and Johnston)</a:t>
            </a:r>
          </a:p>
          <a:p>
            <a:pPr lvl="3"/>
            <a:r>
              <a:rPr lang="en-US" b="1" dirty="0"/>
              <a:t>Victoria "Tori" Schmitz, LMSW 443-849-3828</a:t>
            </a:r>
            <a:endParaRPr lang="en-US" dirty="0"/>
          </a:p>
          <a:p>
            <a:pPr lvl="2"/>
            <a:r>
              <a:rPr lang="en-US" dirty="0"/>
              <a:t>OrthoMD (Dr. Buchalter, Dr. Jay, and Dr. Heller), </a:t>
            </a:r>
            <a:r>
              <a:rPr lang="en-US" i="1" dirty="0"/>
              <a:t>does not participate </a:t>
            </a:r>
            <a:r>
              <a:rPr lang="en-US" dirty="0"/>
              <a:t>in this pre-op in-home PT program</a:t>
            </a:r>
          </a:p>
          <a:p>
            <a:pPr lvl="3"/>
            <a:r>
              <a:rPr lang="en-US" b="1" dirty="0"/>
              <a:t>Courtney Winkler </a:t>
            </a:r>
            <a:r>
              <a:rPr lang="en-US" dirty="0"/>
              <a:t>or</a:t>
            </a:r>
            <a:r>
              <a:rPr lang="en-US" b="1" dirty="0"/>
              <a:t> Ronda Smallwood, 410-377-8900</a:t>
            </a:r>
          </a:p>
          <a:p>
            <a:pPr lvl="2"/>
            <a:endParaRPr lang="en-US" b="1" dirty="0"/>
          </a:p>
          <a:p>
            <a:pPr marL="170044" indent="-170044">
              <a:buFont typeface="Arial" panose="020B0604020202020204" pitchFamily="34" charset="0"/>
              <a:buChar char="•"/>
            </a:pPr>
            <a:r>
              <a:rPr lang="en-US" b="1" dirty="0"/>
              <a:t>Discharge planning begins as soon as you decide to have a joint replacement</a:t>
            </a:r>
          </a:p>
          <a:p>
            <a:pPr marL="623495" lvl="1" indent="-170044" defTabSz="906902">
              <a:buFont typeface="Arial" panose="020B0604020202020204" pitchFamily="34" charset="0"/>
              <a:buChar char="•"/>
              <a:defRPr/>
            </a:pPr>
            <a:r>
              <a:rPr lang="en-US" dirty="0"/>
              <a:t>Designate before your surgery who are your support/coach person(s)</a:t>
            </a:r>
          </a:p>
          <a:p>
            <a:pPr marL="623495" lvl="1" indent="-170044">
              <a:buFont typeface="Arial" panose="020B0604020202020204" pitchFamily="34" charset="0"/>
              <a:buChar char="•"/>
            </a:pPr>
            <a:r>
              <a:rPr lang="en-US" dirty="0"/>
              <a:t>Prepare your home</a:t>
            </a:r>
          </a:p>
          <a:p>
            <a:pPr marL="623495" lvl="1" indent="-170044">
              <a:buFont typeface="Arial" panose="020B0604020202020204" pitchFamily="34" charset="0"/>
              <a:buChar char="•"/>
            </a:pPr>
            <a:r>
              <a:rPr lang="en-US" dirty="0"/>
              <a:t>Inspect borrowed equipment</a:t>
            </a:r>
          </a:p>
          <a:p>
            <a:pPr marL="623495" lvl="1" indent="-170044" defTabSz="906902">
              <a:buFont typeface="Arial" panose="020B0604020202020204" pitchFamily="34" charset="0"/>
              <a:buChar char="•"/>
              <a:defRPr/>
            </a:pPr>
            <a:r>
              <a:rPr lang="en-US" dirty="0"/>
              <a:t>Patients are discharging home the next day, POD#1</a:t>
            </a:r>
          </a:p>
          <a:p>
            <a:pPr marL="453451" lvl="1" indent="0" defTabSz="906902">
              <a:buFont typeface="Arial" panose="020B0604020202020204" pitchFamily="34" charset="0"/>
              <a:buNone/>
              <a:defRPr/>
            </a:pPr>
            <a:endParaRPr lang="en-US" dirty="0"/>
          </a:p>
          <a:p>
            <a:pPr marL="167701" marR="0" lvl="0" indent="-171450" algn="l" defTabSz="9069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you have a rolling walker (RW) or received a RW from your surgeon’s office preop (</a:t>
            </a:r>
            <a:r>
              <a:rPr lang="en-US" sz="1200" b="1" dirty="0"/>
              <a:t>Ortho MD</a:t>
            </a:r>
            <a:r>
              <a:rPr lang="en-US" sz="1200" dirty="0"/>
              <a:t>), </a:t>
            </a:r>
            <a:r>
              <a:rPr lang="en-US" sz="1200" b="1" i="1" dirty="0"/>
              <a:t>please bring it into the hospital</a:t>
            </a:r>
            <a:r>
              <a:rPr lang="en-US" sz="1200" dirty="0"/>
              <a:t>. </a:t>
            </a:r>
          </a:p>
          <a:p>
            <a:pPr marL="624901" marR="0" lvl="1" indent="-171450" algn="l" defTabSz="9069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If you do not have one, the team in the hospital will assist you in obtaining </a:t>
            </a:r>
            <a:r>
              <a:rPr lang="en-US" sz="1200" i="1"/>
              <a:t>one</a:t>
            </a:r>
            <a:r>
              <a:rPr lang="en-US" sz="1200"/>
              <a:t>.</a:t>
            </a:r>
            <a:endParaRPr lang="en-US" sz="1200" dirty="0"/>
          </a:p>
          <a:p>
            <a:pPr marL="624901" marR="0" lvl="1" indent="-171450" algn="l" defTabSz="9069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FF0000"/>
                </a:solidFill>
              </a:rPr>
              <a:t>If your primary insurance is MEDICARE and you received an ambulatory DME item (rollator, rolling walker, cane) in </a:t>
            </a:r>
            <a:r>
              <a:rPr lang="en-US" sz="1200" i="0" u="sng" dirty="0">
                <a:solidFill>
                  <a:srgbClr val="FF0000"/>
                </a:solidFill>
              </a:rPr>
              <a:t>the last 5 years</a:t>
            </a:r>
            <a:r>
              <a:rPr lang="en-US" sz="1200" i="0" dirty="0">
                <a:solidFill>
                  <a:srgbClr val="FF0000"/>
                </a:solidFill>
              </a:rPr>
              <a:t>, please be aware that your health insurance will not cover a new item. </a:t>
            </a:r>
            <a:endParaRPr lang="en-US" dirty="0"/>
          </a:p>
          <a:p>
            <a:pPr lvl="2"/>
            <a:endParaRPr lang="en-US" dirty="0"/>
          </a:p>
          <a:p>
            <a:pPr marL="170044" indent="-170044" defTabSz="924133">
              <a:buFont typeface="Arial" panose="020B0604020202020204" pitchFamily="34" charset="0"/>
              <a:buChar char="•"/>
              <a:defRPr/>
            </a:pPr>
            <a:r>
              <a:rPr lang="en-US" b="1" dirty="0"/>
              <a:t>MRSA/MSSA testing must be within 60 days of surgery date; </a:t>
            </a:r>
            <a:r>
              <a:rPr lang="en-US" b="0" dirty="0"/>
              <a:t>results valid for 60-days.</a:t>
            </a:r>
          </a:p>
          <a:p>
            <a:pPr marL="623495" lvl="1" indent="-170044" defTabSz="924133">
              <a:buFont typeface="Arial" panose="020B0604020202020204" pitchFamily="34" charset="0"/>
              <a:buChar char="•"/>
              <a:defRPr/>
            </a:pPr>
            <a:r>
              <a:rPr lang="en-US" b="0" dirty="0"/>
              <a:t>Kaiser patients will need to have the test collected at Kaiser</a:t>
            </a:r>
          </a:p>
          <a:p>
            <a:pPr marL="623495" marR="0" lvl="1" indent="-170044" algn="l" defTabSz="9241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Non-Kaiser GBMC surgeons at GBMC Diagnostics Testing Center: </a:t>
            </a:r>
            <a:r>
              <a:rPr lang="en-US" sz="1200" dirty="0"/>
              <a:t>Monday-Friday 8:00 am- 4:00 pm, NO HOLIDAYS (8-16-2023)</a:t>
            </a:r>
            <a:endParaRPr lang="en-US" b="0" dirty="0"/>
          </a:p>
          <a:p>
            <a:pPr marL="453451" lvl="1" defTabSz="924133">
              <a:defRPr/>
            </a:pPr>
            <a:endParaRPr lang="en-US" b="0" dirty="0"/>
          </a:p>
          <a:p>
            <a:pPr marL="170044" indent="-170044" defTabSz="924133">
              <a:buFont typeface="Arial" panose="020B0604020202020204" pitchFamily="34" charset="0"/>
              <a:buChar char="•"/>
              <a:defRPr/>
            </a:pPr>
            <a:r>
              <a:rPr lang="en-US" b="1" dirty="0"/>
              <a:t>Physician clearance must be within 21–30-day window of surgery date, </a:t>
            </a:r>
            <a:r>
              <a:rPr lang="en-US" b="0" dirty="0"/>
              <a:t>no later than 3-days before surgery.</a:t>
            </a:r>
          </a:p>
          <a:p>
            <a:pPr marL="170044" indent="-170044" defTabSz="924133">
              <a:buFont typeface="Arial" panose="020B0604020202020204" pitchFamily="34" charset="0"/>
              <a:buChar char="•"/>
              <a:defRPr/>
            </a:pPr>
            <a:r>
              <a:rPr lang="en-US" b="1" dirty="0"/>
              <a:t>Failure to have these results and clearance statements from you doctors may delay, postpone, or cancel your surgery.</a:t>
            </a:r>
          </a:p>
          <a:p>
            <a:pPr marL="170044" indent="-170044" defTabSz="924133">
              <a:buFont typeface="Arial" panose="020B0604020202020204" pitchFamily="34" charset="0"/>
              <a:buChar char="•"/>
              <a:defRPr/>
            </a:pPr>
            <a:endParaRPr lang="en-US" b="1" dirty="0"/>
          </a:p>
          <a:p>
            <a:pPr marL="170044" indent="-170044" defTabSz="924133">
              <a:buFont typeface="Arial" panose="020B0604020202020204" pitchFamily="34" charset="0"/>
              <a:buChar char="•"/>
              <a:defRPr/>
            </a:pPr>
            <a:r>
              <a:rPr lang="en-US" b="1" i="1" dirty="0">
                <a:latin typeface="Arial" panose="020B0604020202020204" pitchFamily="34" charset="0"/>
              </a:rPr>
              <a:t>We would advise getting all dental issues attended to prior to the procedure (outside of the two-weeks prior to surgery).  We advise against any dental work within 3 months of surgery postop.</a:t>
            </a:r>
            <a:endParaRPr lang="en-US" b="1" i="1" dirty="0"/>
          </a:p>
          <a:p>
            <a:pPr defTabSz="924133">
              <a:defRPr/>
            </a:pPr>
            <a:endParaRPr lang="en-US" dirty="0"/>
          </a:p>
          <a:p>
            <a:pPr defTabSz="924133">
              <a:defRPr/>
            </a:pPr>
            <a:endParaRPr lang="en-US"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15</a:t>
            </a:fld>
            <a:endParaRPr lang="en-US" dirty="0"/>
          </a:p>
        </p:txBody>
      </p:sp>
    </p:spTree>
    <p:extLst>
      <p:ext uri="{BB962C8B-B14F-4D97-AF65-F5344CB8AC3E}">
        <p14:creationId xmlns:p14="http://schemas.microsoft.com/office/powerpoint/2010/main" val="3573322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2286000" y="522288"/>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920882" y="3306228"/>
            <a:ext cx="7367054" cy="3132215"/>
          </a:xfrm>
          <a:prstGeom prst="rect">
            <a:avLst/>
          </a:prstGeom>
          <a:noFill/>
          <a:ln>
            <a:noFill/>
          </a:ln>
        </p:spPr>
        <p:txBody>
          <a:bodyPr spcFirstLastPara="1" wrap="square" lIns="92398" tIns="92398" rIns="92398" bIns="92398" anchor="t" anchorCtr="0">
            <a:noAutofit/>
          </a:bodyPr>
          <a:lstStyle/>
          <a:p>
            <a:pPr marL="173275" indent="-173275">
              <a:buSzPts val="1100"/>
              <a:buFont typeface="Arial" panose="020B0604020202020204" pitchFamily="34" charset="0"/>
              <a:buChar char="•"/>
            </a:pPr>
            <a:r>
              <a:rPr lang="en-US" b="1" dirty="0"/>
              <a:t>ONLY for GBMA Orthopaedic Partners</a:t>
            </a:r>
            <a:r>
              <a:rPr lang="en-US" dirty="0"/>
              <a:t>: Drs. Schmidt, Johnston, Melegari, Lanzo, Koehler</a:t>
            </a:r>
          </a:p>
          <a:p>
            <a:pPr marL="635341" lvl="1" indent="-173275">
              <a:buSzPts val="1100"/>
              <a:buFont typeface="Arial" panose="020B0604020202020204" pitchFamily="34" charset="0"/>
              <a:buChar char="•"/>
            </a:pPr>
            <a:r>
              <a:rPr lang="en-US" dirty="0"/>
              <a:t>Victoria “Tori” Schmitz will call you to discuss the and possibly setup the Preop Home PT Visit.</a:t>
            </a:r>
          </a:p>
          <a:p>
            <a:pPr marL="635341" lvl="1" indent="-173275">
              <a:buSzPts val="1100"/>
              <a:buFont typeface="Arial" panose="020B0604020202020204" pitchFamily="34" charset="0"/>
              <a:buChar char="•"/>
            </a:pPr>
            <a:r>
              <a:rPr lang="en-US" dirty="0"/>
              <a:t>If patients plan to be discharge home with outpatient PT at a facility</a:t>
            </a:r>
          </a:p>
          <a:p>
            <a:pPr marL="1097408" lvl="2" indent="-173275">
              <a:buSzPts val="1100"/>
              <a:buFont typeface="Arial" panose="020B0604020202020204" pitchFamily="34" charset="0"/>
              <a:buChar char="•"/>
            </a:pPr>
            <a:r>
              <a:rPr lang="en-US" dirty="0"/>
              <a:t>Discuss this with Tori Schmitz</a:t>
            </a:r>
          </a:p>
          <a:p>
            <a:pPr marL="1554608" lvl="3" indent="-173275">
              <a:buSzPts val="1100"/>
              <a:buFont typeface="Arial" panose="020B0604020202020204" pitchFamily="34" charset="0"/>
              <a:buChar char="•"/>
            </a:pPr>
            <a:r>
              <a:rPr lang="en-US" dirty="0"/>
              <a:t>You can call ahead before surgery, to set up their first post-op PT appointment within 24-48 from the discharge day.</a:t>
            </a:r>
          </a:p>
          <a:p>
            <a:pPr marL="924133" lvl="2" indent="0">
              <a:buSzPts val="1100"/>
              <a:buFont typeface="Arial" panose="020B0604020202020204" pitchFamily="34" charset="0"/>
              <a:buNone/>
            </a:pPr>
            <a:endParaRPr lang="en-US" dirty="0"/>
          </a:p>
          <a:p>
            <a:pPr marL="635341" lvl="1" indent="-173275">
              <a:buSzPts val="1100"/>
              <a:buFont typeface="Arial" panose="020B0604020202020204" pitchFamily="34" charset="0"/>
              <a:buChar char="•"/>
            </a:pPr>
            <a:r>
              <a:rPr lang="en-US" dirty="0"/>
              <a:t>ActiveLife, Agape, ATI, </a:t>
            </a:r>
            <a:r>
              <a:rPr lang="en-US" dirty="0" err="1"/>
              <a:t>etc</a:t>
            </a:r>
            <a:endParaRPr lang="en-US" dirty="0"/>
          </a:p>
          <a:p>
            <a:pPr marL="173275" indent="-173275">
              <a:buSzPts val="1100"/>
              <a:buFont typeface="Arial" panose="020B0604020202020204" pitchFamily="34" charset="0"/>
              <a:buChar char="•"/>
            </a:pPr>
            <a:endParaRPr lang="en-US" dirty="0"/>
          </a:p>
          <a:p>
            <a:pPr marL="173275" indent="-173275">
              <a:buSzPts val="1100"/>
              <a:buFont typeface="Arial" panose="020B0604020202020204" pitchFamily="34" charset="0"/>
              <a:buChar char="•"/>
            </a:pPr>
            <a:r>
              <a:rPr lang="en-US" b="1" dirty="0" err="1"/>
              <a:t>OrthMD</a:t>
            </a:r>
            <a:r>
              <a:rPr lang="en-US" b="1" dirty="0"/>
              <a:t>/CAO does not participate in the Pre-op PT Home Visits</a:t>
            </a:r>
            <a:r>
              <a:rPr lang="en-US" dirty="0"/>
              <a:t>. </a:t>
            </a:r>
          </a:p>
          <a:p>
            <a:pPr marL="630475" lvl="1" indent="-173275">
              <a:buSzPts val="1100"/>
              <a:buFont typeface="Arial" panose="020B0604020202020204" pitchFamily="34" charset="0"/>
              <a:buChar char="•"/>
            </a:pPr>
            <a:r>
              <a:rPr lang="en-US" dirty="0"/>
              <a:t>Tori does not call these patients!</a:t>
            </a:r>
          </a:p>
          <a:p>
            <a:pPr marL="630475" lvl="1" indent="-173275">
              <a:buSzPts val="1100"/>
              <a:buFont typeface="Arial" panose="020B0604020202020204" pitchFamily="34" charset="0"/>
              <a:buChar char="•"/>
            </a:pPr>
            <a:r>
              <a:rPr lang="en-US" dirty="0"/>
              <a:t>This is not a service available to Dr. Buchalter, Dr. Jay, and Dr. Heller patients.</a:t>
            </a:r>
          </a:p>
          <a:p>
            <a:pPr>
              <a:buSzPts val="1100"/>
            </a:pPr>
            <a:endParaRPr dirty="0"/>
          </a:p>
        </p:txBody>
      </p:sp>
    </p:spTree>
    <p:extLst>
      <p:ext uri="{BB962C8B-B14F-4D97-AF65-F5344CB8AC3E}">
        <p14:creationId xmlns:p14="http://schemas.microsoft.com/office/powerpoint/2010/main" val="234766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baseline="0" dirty="0">
                <a:latin typeface="Arial" panose="020B0604020202020204" pitchFamily="34" charset="0"/>
              </a:rPr>
              <a:t>Updated 2/27/2024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baseline="0" dirty="0">
                <a:latin typeface="Arial" panose="020B0604020202020204" pitchFamily="34" charset="0"/>
              </a:rPr>
              <a:t>We advise no dental work within the 2-weeks before surgery.  We advise against any dental work within 3 months of surgery postop. A dental clearance is not needed. </a:t>
            </a:r>
            <a:endParaRPr lang="en-US" b="1" i="1" dirty="0"/>
          </a:p>
          <a:p>
            <a:endParaRPr lang="en-US" dirty="0"/>
          </a:p>
          <a:p>
            <a:r>
              <a:rPr lang="en-US" b="1" u="sng" dirty="0"/>
              <a:t>Patients at highest risk for complications and infections have one or all</a:t>
            </a:r>
            <a:r>
              <a:rPr lang="en-US" dirty="0"/>
              <a:t>:</a:t>
            </a:r>
          </a:p>
          <a:p>
            <a:r>
              <a:rPr lang="en-US" b="0" i="0" dirty="0">
                <a:solidFill>
                  <a:srgbClr val="263238"/>
                </a:solidFill>
                <a:effectLst/>
                <a:latin typeface="WorkSans-Bold"/>
              </a:rPr>
              <a:t>Preventing Infection After Joint Replacement Surgery </a:t>
            </a:r>
          </a:p>
          <a:p>
            <a:r>
              <a:rPr lang="en-US" b="0" i="0" dirty="0">
                <a:solidFill>
                  <a:srgbClr val="263238"/>
                </a:solidFill>
                <a:effectLst/>
                <a:latin typeface="WorkSans-Bold"/>
              </a:rPr>
              <a:t>	(</a:t>
            </a:r>
            <a:r>
              <a:rPr lang="en-US" b="0" i="1" dirty="0">
                <a:solidFill>
                  <a:srgbClr val="0070C0"/>
                </a:solidFill>
                <a:effectLst/>
                <a:latin typeface="WorkSans-Bold"/>
              </a:rPr>
              <a:t>https://orthoinfo.aaos.org/en/treatment/preventing-infection-after-joint-replacement-surgery-video/</a:t>
            </a:r>
            <a:r>
              <a:rPr lang="en-US" b="0" i="0" dirty="0">
                <a:solidFill>
                  <a:srgbClr val="263238"/>
                </a:solidFill>
                <a:effectLst/>
                <a:latin typeface="WorkSans-Bold"/>
              </a:rPr>
              <a:t>)</a:t>
            </a:r>
            <a:endParaRPr lang="en-US" dirty="0"/>
          </a:p>
          <a:p>
            <a:pPr marL="171450" indent="-171450">
              <a:buFont typeface="Arial" panose="020B0604020202020204" pitchFamily="34" charset="0"/>
              <a:buChar char="•"/>
            </a:pPr>
            <a:r>
              <a:rPr lang="en-US" b="1" u="sng" dirty="0"/>
              <a:t>Diabetes</a:t>
            </a:r>
            <a:r>
              <a:rPr lang="en-US" dirty="0"/>
              <a:t>: </a:t>
            </a:r>
            <a:r>
              <a:rPr lang="en-US" b="0" i="0" dirty="0">
                <a:solidFill>
                  <a:srgbClr val="263238"/>
                </a:solidFill>
                <a:effectLst/>
                <a:latin typeface="Aleo-Regular"/>
              </a:rPr>
              <a:t>Uncontrolled diabetes can slow the healing of your surgical wound, and put you at an increased risk for infections, and kidney and heart problems.</a:t>
            </a:r>
          </a:p>
          <a:p>
            <a:pPr marL="628650" lvl="1" indent="-171450">
              <a:buFont typeface="Arial" panose="020B0604020202020204" pitchFamily="34" charset="0"/>
              <a:buChar char="•"/>
            </a:pPr>
            <a:r>
              <a:rPr lang="en-US" b="0" i="0" dirty="0">
                <a:solidFill>
                  <a:srgbClr val="263238"/>
                </a:solidFill>
                <a:effectLst/>
                <a:latin typeface="Aleo-Regular"/>
              </a:rPr>
              <a:t>https://orthoinfo.aaos.org/en/treatment/preparing-for-surgery-health-condition-checklist/</a:t>
            </a:r>
          </a:p>
          <a:p>
            <a:pPr marL="171450" indent="-171450">
              <a:buFont typeface="Arial" panose="020B0604020202020204" pitchFamily="34" charset="0"/>
              <a:buChar char="•"/>
            </a:pPr>
            <a:r>
              <a:rPr lang="en-US" b="1" u="sng" dirty="0"/>
              <a:t>Smokers</a:t>
            </a:r>
            <a:r>
              <a:rPr lang="en-US" dirty="0"/>
              <a:t>: </a:t>
            </a:r>
            <a:r>
              <a:rPr lang="en-US" b="0" i="0" dirty="0">
                <a:solidFill>
                  <a:srgbClr val="263238"/>
                </a:solidFill>
                <a:effectLst/>
                <a:latin typeface="Aleo-Regular"/>
              </a:rPr>
              <a:t>Smoking affects blood circulation, delays healing, slows recovery, </a:t>
            </a:r>
            <a:r>
              <a:rPr lang="en-US" b="0" i="1" dirty="0">
                <a:solidFill>
                  <a:srgbClr val="263238"/>
                </a:solidFill>
                <a:effectLst/>
                <a:latin typeface="Aleo-Regular"/>
              </a:rPr>
              <a:t>increasing post-op blood clots</a:t>
            </a:r>
            <a:r>
              <a:rPr lang="en-US" b="0" i="0" dirty="0">
                <a:solidFill>
                  <a:srgbClr val="263238"/>
                </a:solidFill>
                <a:effectLst/>
                <a:latin typeface="Aleo-Regular"/>
              </a:rPr>
              <a:t>, and may increase the risk of infection.</a:t>
            </a:r>
          </a:p>
          <a:p>
            <a:pPr marL="628650" lvl="1" indent="-171450">
              <a:buFont typeface="Arial" panose="020B0604020202020204" pitchFamily="34" charset="0"/>
              <a:buChar char="•"/>
            </a:pPr>
            <a:r>
              <a:rPr lang="en-US" b="0" i="1" dirty="0">
                <a:solidFill>
                  <a:srgbClr val="263238"/>
                </a:solidFill>
                <a:effectLst/>
                <a:latin typeface="Aleo-Regular"/>
              </a:rPr>
              <a:t>https://orthoinfo.aaos.org/en/treatment/preparing-for-joint-replacement-surgery/ </a:t>
            </a:r>
            <a:endParaRPr lang="en-US" b="1" i="1" u="sng" dirty="0">
              <a:solidFill>
                <a:srgbClr val="263238"/>
              </a:solidFill>
              <a:effectLst/>
              <a:latin typeface="Aleo-Regular"/>
            </a:endParaRPr>
          </a:p>
          <a:p>
            <a:pPr marL="628650" lvl="1" indent="-171450">
              <a:buFont typeface="Arial" panose="020B0604020202020204" pitchFamily="34" charset="0"/>
              <a:buChar char="•"/>
            </a:pPr>
            <a:r>
              <a:rPr lang="en-US" b="0" i="1" dirty="0">
                <a:solidFill>
                  <a:srgbClr val="263238"/>
                </a:solidFill>
                <a:effectLst/>
                <a:latin typeface="Aleo-Regular"/>
              </a:rPr>
              <a:t>https://orthoinfo.aaos.org/en/treatment/surgery-and-smoking/</a:t>
            </a:r>
          </a:p>
          <a:p>
            <a:pPr marL="171450" indent="-171450">
              <a:buFont typeface="Arial" panose="020B0604020202020204" pitchFamily="34" charset="0"/>
              <a:buChar char="•"/>
            </a:pPr>
            <a:r>
              <a:rPr lang="en-US" b="1" u="sng" dirty="0"/>
              <a:t>BMI &gt;39: Morbid Obesity:</a:t>
            </a:r>
            <a:r>
              <a:rPr lang="en-US" b="1" u="none" dirty="0"/>
              <a:t> </a:t>
            </a:r>
            <a:r>
              <a:rPr lang="en-US" b="0" i="0" dirty="0">
                <a:solidFill>
                  <a:srgbClr val="263238"/>
                </a:solidFill>
                <a:effectLst/>
                <a:latin typeface="Aleo-Regular"/>
              </a:rPr>
              <a:t>Obesity has been shown to increase a person’s risk of having a medical or surgical complication both during and after surgery, such as wound healing problems and </a:t>
            </a:r>
            <a:r>
              <a:rPr lang="en-US" b="0" i="0" dirty="0">
                <a:solidFill>
                  <a:srgbClr val="00B0FF"/>
                </a:solidFill>
                <a:effectLst/>
                <a:latin typeface="Aleo-Regular"/>
              </a:rPr>
              <a:t>infection.</a:t>
            </a:r>
            <a:endParaRPr lang="en-US" dirty="0"/>
          </a:p>
          <a:p>
            <a:pPr marL="628650" lvl="1" indent="-171450">
              <a:buFont typeface="Arial" panose="020B0604020202020204" pitchFamily="34" charset="0"/>
              <a:buChar char="•"/>
            </a:pPr>
            <a:r>
              <a:rPr lang="en-US" i="1" dirty="0"/>
              <a:t>https://orthoinfo.aaos.org/en/treatment/weight-loss-and-joint-replacement-surgery/</a:t>
            </a:r>
          </a:p>
          <a:p>
            <a:endParaRPr lang="en-US" dirty="0"/>
          </a:p>
          <a:p>
            <a:pPr defTabSz="906902">
              <a:defRPr/>
            </a:pPr>
            <a:r>
              <a:rPr lang="en-US" dirty="0"/>
              <a:t>GBMC J&amp;S Center Web page offers resources in the </a:t>
            </a:r>
            <a:r>
              <a:rPr lang="en-US" cap="all" dirty="0"/>
              <a:t>COMMUNITY OUTREACH INFORMATION </a:t>
            </a:r>
            <a:r>
              <a:rPr lang="en-US" dirty="0"/>
              <a:t>section: https://www.gbmc.org/jointandspine</a:t>
            </a:r>
          </a:p>
        </p:txBody>
      </p:sp>
      <p:sp>
        <p:nvSpPr>
          <p:cNvPr id="4" name="Slide Number Placeholder 3"/>
          <p:cNvSpPr>
            <a:spLocks noGrp="1"/>
          </p:cNvSpPr>
          <p:nvPr>
            <p:ph type="sldNum" sz="quarter" idx="10"/>
          </p:nvPr>
        </p:nvSpPr>
        <p:spPr/>
        <p:txBody>
          <a:bodyPr/>
          <a:lstStyle/>
          <a:p>
            <a:fld id="{27E0760B-D36C-4BBA-BC0C-69CF5B46DEDC}" type="slidenum">
              <a:rPr lang="en-US" smtClean="0"/>
              <a:t>17</a:t>
            </a:fld>
            <a:endParaRPr lang="en-US" dirty="0"/>
          </a:p>
        </p:txBody>
      </p:sp>
    </p:spTree>
    <p:extLst>
      <p:ext uri="{BB962C8B-B14F-4D97-AF65-F5344CB8AC3E}">
        <p14:creationId xmlns:p14="http://schemas.microsoft.com/office/powerpoint/2010/main" val="4135641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133">
              <a:defRPr/>
            </a:pPr>
            <a:r>
              <a:rPr lang="en-US" dirty="0"/>
              <a:t>You should have received your pre-op Hibiclens chlorhexidine gluconate (CHG) Foam skin prep. The instructions for use is in your Guidebook and on the Joint &amp; Spine Center Webpage. </a:t>
            </a: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18</a:t>
            </a:fld>
            <a:endParaRPr lang="en-US" dirty="0"/>
          </a:p>
        </p:txBody>
      </p:sp>
    </p:spTree>
    <p:extLst>
      <p:ext uri="{BB962C8B-B14F-4D97-AF65-F5344CB8AC3E}">
        <p14:creationId xmlns:p14="http://schemas.microsoft.com/office/powerpoint/2010/main" val="3284202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begin this skin prep 3 days before surgery with the last shower on the morning of surgery. You will complete 4-CHG showers before you come to the hospital.</a:t>
            </a:r>
          </a:p>
          <a:p>
            <a:endParaRPr lang="en-US" dirty="0"/>
          </a:p>
          <a:p>
            <a:r>
              <a:rPr lang="en-US" dirty="0"/>
              <a:t>Do not use the CHG on your head, face, or genitals.</a:t>
            </a:r>
          </a:p>
          <a:p>
            <a:endParaRPr lang="en-US" dirty="0"/>
          </a:p>
          <a:p>
            <a:r>
              <a:rPr lang="en-US" dirty="0"/>
              <a:t>Once you begin the CHG showers DO NOT shave, or use hair removal lotions, deodorant, perfume or cologne, lotion, creams, Vaseline, or oils on your body. </a:t>
            </a: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19</a:t>
            </a:fld>
            <a:endParaRPr lang="en-US" dirty="0"/>
          </a:p>
        </p:txBody>
      </p:sp>
    </p:spTree>
    <p:extLst>
      <p:ext uri="{BB962C8B-B14F-4D97-AF65-F5344CB8AC3E}">
        <p14:creationId xmlns:p14="http://schemas.microsoft.com/office/powerpoint/2010/main" val="229074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2-27-2024.</a:t>
            </a:r>
          </a:p>
          <a:p>
            <a:r>
              <a:rPr lang="en-US" dirty="0"/>
              <a:t>Patient MUST register/sign-up for MyChart</a:t>
            </a:r>
          </a:p>
        </p:txBody>
      </p:sp>
      <p:sp>
        <p:nvSpPr>
          <p:cNvPr id="4" name="Slide Number Placeholder 3"/>
          <p:cNvSpPr>
            <a:spLocks noGrp="1"/>
          </p:cNvSpPr>
          <p:nvPr>
            <p:ph type="sldNum" sz="quarter" idx="5"/>
          </p:nvPr>
        </p:nvSpPr>
        <p:spPr/>
        <p:txBody>
          <a:bodyPr/>
          <a:lstStyle/>
          <a:p>
            <a:fld id="{71A30762-CFA3-4106-A681-5530D74C8646}" type="slidenum">
              <a:rPr lang="en-US" smtClean="0"/>
              <a:t>2</a:t>
            </a:fld>
            <a:endParaRPr lang="en-US" dirty="0"/>
          </a:p>
        </p:txBody>
      </p:sp>
    </p:spTree>
    <p:extLst>
      <p:ext uri="{BB962C8B-B14F-4D97-AF65-F5344CB8AC3E}">
        <p14:creationId xmlns:p14="http://schemas.microsoft.com/office/powerpoint/2010/main" val="754612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133" rtl="0" eaLnBrk="1" fontAlgn="auto" latinLnBrk="0" hangingPunct="1">
              <a:lnSpc>
                <a:spcPct val="100000"/>
              </a:lnSpc>
              <a:spcBef>
                <a:spcPts val="0"/>
              </a:spcBef>
              <a:spcAft>
                <a:spcPts val="0"/>
              </a:spcAft>
              <a:buClrTx/>
              <a:buSzTx/>
              <a:buFontTx/>
              <a:buNone/>
              <a:tabLst/>
              <a:defRPr/>
            </a:pPr>
            <a:r>
              <a:rPr lang="en-US" dirty="0"/>
              <a:t>You should have received your pre-op chlorhexidine gluconate (CHG) skin prep. The instructions for use is in your Guidebook. Read, check-off the yellow circles after every shower, bring this form with you to the hospital. </a:t>
            </a:r>
          </a:p>
          <a:p>
            <a:pPr defTabSz="924133">
              <a:defRPr/>
            </a:pPr>
            <a:endParaRPr lang="en-US"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20</a:t>
            </a:fld>
            <a:endParaRPr lang="en-US" dirty="0"/>
          </a:p>
        </p:txBody>
      </p:sp>
    </p:spTree>
    <p:extLst>
      <p:ext uri="{BB962C8B-B14F-4D97-AF65-F5344CB8AC3E}">
        <p14:creationId xmlns:p14="http://schemas.microsoft.com/office/powerpoint/2010/main" val="508475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begin this skin prep 3 days before surgery with the last shower on the morning of surgery. You will complete 4-CHG showers before you come to the hospital.</a:t>
            </a:r>
          </a:p>
          <a:p>
            <a:endParaRPr lang="en-US" dirty="0"/>
          </a:p>
          <a:p>
            <a:r>
              <a:rPr lang="en-US" dirty="0"/>
              <a:t>Do not use the CHG on your head, face, or genitals.</a:t>
            </a:r>
          </a:p>
          <a:p>
            <a:endParaRPr lang="en-US" dirty="0"/>
          </a:p>
          <a:p>
            <a:r>
              <a:rPr lang="en-US" dirty="0"/>
              <a:t>Once you begin the CHG showers DO NOT shave, or use hair removal lotions, deodorant, perfume or cologne, lotion, creams, Vaseline, or oils on your body. </a:t>
            </a:r>
          </a:p>
          <a:p>
            <a:endParaRPr lang="en-US" dirty="0"/>
          </a:p>
          <a:p>
            <a:r>
              <a:rPr lang="en-US" dirty="0"/>
              <a:t>CHG: </a:t>
            </a:r>
            <a:r>
              <a:rPr lang="en-US" b="0" i="0" dirty="0">
                <a:solidFill>
                  <a:srgbClr val="505050"/>
                </a:solidFill>
                <a:effectLst/>
                <a:latin typeface="Georgia" panose="02040502050405020303" pitchFamily="18" charset="0"/>
              </a:rPr>
              <a:t>The AORN Guideline at a Glance is a key component of the Guideline </a:t>
            </a:r>
            <a:r>
              <a:rPr lang="en-US" b="0" i="1" dirty="0">
                <a:solidFill>
                  <a:srgbClr val="505050"/>
                </a:solidFill>
                <a:effectLst/>
                <a:latin typeface="Georgia" panose="02040502050405020303" pitchFamily="18" charset="0"/>
              </a:rPr>
              <a:t>Essentials (https://www.clinicalkey.com/#!/content/journal/1-s2.0-S0001209216305087)</a:t>
            </a:r>
            <a:endParaRPr lang="en-US" dirty="0"/>
          </a:p>
          <a:p>
            <a:pPr algn="l">
              <a:buFont typeface="Arial" panose="020B0604020202020204" pitchFamily="34" charset="0"/>
              <a:buChar char="•"/>
            </a:pPr>
            <a:r>
              <a:rPr lang="en-US" b="0" i="0" dirty="0">
                <a:solidFill>
                  <a:srgbClr val="505050"/>
                </a:solidFill>
                <a:effectLst/>
                <a:latin typeface="Georgia" panose="02040502050405020303" pitchFamily="18" charset="0"/>
              </a:rPr>
              <a:t>• refrain from applying alcohol-based hair or skin products, lotions, emollients, or cosmetics.</a:t>
            </a:r>
          </a:p>
          <a:p>
            <a:pPr algn="l">
              <a:buFont typeface="Arial" panose="020B0604020202020204" pitchFamily="34" charset="0"/>
              <a:buChar char="•"/>
            </a:pPr>
            <a:r>
              <a:rPr lang="en-US" b="0" i="0" dirty="0">
                <a:solidFill>
                  <a:srgbClr val="505050"/>
                </a:solidFill>
                <a:effectLst/>
                <a:latin typeface="Georgia" panose="02040502050405020303" pitchFamily="18" charset="0"/>
              </a:rPr>
              <a:t>• refrain from applying deodorant.</a:t>
            </a:r>
          </a:p>
          <a:p>
            <a:pPr algn="l">
              <a:buFont typeface="Arial" panose="020B0604020202020204" pitchFamily="34" charset="0"/>
              <a:buChar char="•"/>
            </a:pPr>
            <a:r>
              <a:rPr lang="en-US" b="0" i="0" dirty="0">
                <a:solidFill>
                  <a:srgbClr val="505050"/>
                </a:solidFill>
                <a:effectLst/>
                <a:latin typeface="Georgia" panose="02040502050405020303" pitchFamily="18" charset="0"/>
              </a:rPr>
              <a:t>• shampoo hair before surgery.</a:t>
            </a:r>
          </a:p>
          <a:p>
            <a:pPr algn="l">
              <a:buFont typeface="Arial" panose="020B0604020202020204" pitchFamily="34" charset="0"/>
              <a:buChar char="•"/>
            </a:pPr>
            <a:r>
              <a:rPr lang="en-US" b="0" i="0" dirty="0">
                <a:solidFill>
                  <a:srgbClr val="505050"/>
                </a:solidFill>
                <a:effectLst/>
                <a:latin typeface="Georgia" panose="02040502050405020303" pitchFamily="18" charset="0"/>
              </a:rPr>
              <a:t>• keep nails clean and free of artificial nail surfaces.</a:t>
            </a:r>
          </a:p>
          <a:p>
            <a:endParaRPr lang="en-US" dirty="0"/>
          </a:p>
          <a:p>
            <a:endParaRPr lang="en-US" dirty="0"/>
          </a:p>
          <a:p>
            <a:r>
              <a:rPr lang="en-US" dirty="0"/>
              <a:t>Preop Joint Replacement Gift Bag includes:</a:t>
            </a:r>
          </a:p>
          <a:p>
            <a:r>
              <a:rPr lang="en-US" dirty="0"/>
              <a:t>4-bottles of CHG wash </a:t>
            </a:r>
          </a:p>
          <a:p>
            <a:r>
              <a:rPr lang="en-US" dirty="0"/>
              <a:t>1-packet of dry cloths (***DO NOT FLUSH in TOILET**)</a:t>
            </a:r>
          </a:p>
          <a:p>
            <a:r>
              <a:rPr lang="en-US" dirty="0"/>
              <a:t>Instructions on how to wash and when to start wash: </a:t>
            </a:r>
          </a:p>
          <a:p>
            <a:pPr defTabSz="906902">
              <a:defRPr/>
            </a:pPr>
            <a:r>
              <a:rPr lang="en-US" dirty="0"/>
              <a:t>Incentive Spirometer and directions on how to use it: </a:t>
            </a:r>
            <a:r>
              <a:rPr lang="en-US" dirty="0">
                <a:hlinkClick r:id="rId3"/>
              </a:rPr>
              <a:t>https://www.youtube.com/watch?v=6G-HftPLvio</a:t>
            </a:r>
            <a:endParaRPr lang="en-US" dirty="0"/>
          </a:p>
          <a:p>
            <a:endParaRPr lang="en-US" dirty="0"/>
          </a:p>
          <a:p>
            <a:r>
              <a:rPr lang="en-US" dirty="0"/>
              <a:t>Preventing surgical site infections</a:t>
            </a:r>
          </a:p>
          <a:p>
            <a:endParaRPr lang="en-US" dirty="0"/>
          </a:p>
          <a:p>
            <a:r>
              <a:rPr lang="en-US" dirty="0"/>
              <a:t>Do not paint your nails, acrylic or gel nail applications. </a:t>
            </a: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21</a:t>
            </a:fld>
            <a:endParaRPr lang="en-US" dirty="0"/>
          </a:p>
        </p:txBody>
      </p:sp>
    </p:spTree>
    <p:extLst>
      <p:ext uri="{BB962C8B-B14F-4D97-AF65-F5344CB8AC3E}">
        <p14:creationId xmlns:p14="http://schemas.microsoft.com/office/powerpoint/2010/main" val="3334103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0760B-D36C-4BBA-BC0C-69CF5B46DEDC}" type="slidenum">
              <a:rPr lang="en-US" smtClean="0"/>
              <a:t>22</a:t>
            </a:fld>
            <a:endParaRPr lang="en-US" dirty="0"/>
          </a:p>
        </p:txBody>
      </p:sp>
    </p:spTree>
    <p:extLst>
      <p:ext uri="{BB962C8B-B14F-4D97-AF65-F5344CB8AC3E}">
        <p14:creationId xmlns:p14="http://schemas.microsoft.com/office/powerpoint/2010/main" val="108882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06902">
              <a:defRPr/>
            </a:pPr>
            <a:r>
              <a:rPr lang="en-US" dirty="0">
                <a:solidFill>
                  <a:schemeClr val="accent5">
                    <a:lumMod val="50000"/>
                  </a:schemeClr>
                </a:solidFill>
                <a:latin typeface="Calibri" panose="020F0502020204030204" pitchFamily="34" charset="0"/>
              </a:rPr>
              <a:t>Exercises for knee replacement: videos are labeled as post-op exercises but can be used for pre-op readiness:</a:t>
            </a:r>
          </a:p>
          <a:p>
            <a:pPr marL="628650" lvl="1" indent="-171450" defTabSz="906902">
              <a:buFont typeface="Wingdings" panose="05000000000000000000" pitchFamily="2" charset="2"/>
              <a:buChar char="Ø"/>
              <a:defRPr/>
            </a:pPr>
            <a:r>
              <a:rPr lang="en-US" dirty="0">
                <a:solidFill>
                  <a:schemeClr val="accent5">
                    <a:lumMod val="50000"/>
                  </a:schemeClr>
                </a:solidFill>
                <a:latin typeface="Calibri" panose="020F0502020204030204" pitchFamily="34" charset="0"/>
                <a:hlinkClick r:id="rId3"/>
              </a:rPr>
              <a:t>https://vimeo.com/showcase/10854641</a:t>
            </a:r>
          </a:p>
          <a:p>
            <a:pPr marL="628650" lvl="1" indent="-171450" defTabSz="906902">
              <a:buFont typeface="Wingdings" panose="05000000000000000000" pitchFamily="2" charset="2"/>
              <a:buChar char="Ø"/>
              <a:defRPr/>
            </a:pPr>
            <a:r>
              <a:rPr lang="en-US" dirty="0">
                <a:solidFill>
                  <a:schemeClr val="accent5">
                    <a:lumMod val="50000"/>
                  </a:schemeClr>
                </a:solidFill>
                <a:latin typeface="Calibri" panose="020F0502020204030204" pitchFamily="34" charset="0"/>
                <a:hlinkClick r:id="rId3"/>
              </a:rPr>
              <a:t>https://www.gbmc.org/post-op-exercises-for-total-knee-replacement</a:t>
            </a:r>
            <a:endParaRPr lang="en-US" dirty="0">
              <a:solidFill>
                <a:schemeClr val="accent5">
                  <a:lumMod val="50000"/>
                </a:schemeClr>
              </a:solidFill>
              <a:latin typeface="Calibri" panose="020F0502020204030204" pitchFamily="34" charset="0"/>
            </a:endParaRPr>
          </a:p>
          <a:p>
            <a:endParaRPr lang="en-US" dirty="0"/>
          </a:p>
          <a:p>
            <a:pPr defTabSz="906902">
              <a:defRPr/>
            </a:pPr>
            <a:r>
              <a:rPr lang="en-US" dirty="0">
                <a:solidFill>
                  <a:schemeClr val="accent5">
                    <a:lumMod val="50000"/>
                  </a:schemeClr>
                </a:solidFill>
                <a:latin typeface="Calibri" panose="020F0502020204030204" pitchFamily="34" charset="0"/>
              </a:rPr>
              <a:t>Exercises for hip replacement: videos are labeled as post-op exercises but can be used for pre-op readiness:</a:t>
            </a:r>
          </a:p>
          <a:p>
            <a:pPr marL="628650" lvl="1" indent="-171450" defTabSz="906902">
              <a:buFont typeface="Wingdings" panose="05000000000000000000" pitchFamily="2" charset="2"/>
              <a:buChar char="Ø"/>
              <a:defRPr/>
            </a:pPr>
            <a:r>
              <a:rPr lang="en-US" dirty="0">
                <a:latin typeface="Calibri" panose="020F0502020204030204" pitchFamily="34" charset="0"/>
                <a:hlinkClick r:id="rId4"/>
              </a:rPr>
              <a:t>https://www.gbmc.org/post-op-exercises-for-total-hip-replacement</a:t>
            </a:r>
            <a:endParaRPr lang="en-US" dirty="0">
              <a:solidFill>
                <a:schemeClr val="accent5">
                  <a:lumMod val="50000"/>
                </a:schemeClr>
              </a:solidFill>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23</a:t>
            </a:fld>
            <a:endParaRPr lang="en-US" dirty="0"/>
          </a:p>
        </p:txBody>
      </p:sp>
    </p:spTree>
    <p:extLst>
      <p:ext uri="{BB962C8B-B14F-4D97-AF65-F5344CB8AC3E}">
        <p14:creationId xmlns:p14="http://schemas.microsoft.com/office/powerpoint/2010/main" val="2610088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Designate who your coach/support person will be. Who will stay with you during the first 48-72 hours? Who will drive you to your physical therapy and post-op appointments? Delegate who will be responsible for your pets, children, grandchildren, etc.</a:t>
            </a:r>
          </a:p>
        </p:txBody>
      </p:sp>
      <p:sp>
        <p:nvSpPr>
          <p:cNvPr id="4" name="Slide Number Placeholder 3"/>
          <p:cNvSpPr>
            <a:spLocks noGrp="1"/>
          </p:cNvSpPr>
          <p:nvPr>
            <p:ph type="sldNum" sz="quarter" idx="10"/>
          </p:nvPr>
        </p:nvSpPr>
        <p:spPr/>
        <p:txBody>
          <a:bodyPr/>
          <a:lstStyle/>
          <a:p>
            <a:fld id="{27E0760B-D36C-4BBA-BC0C-69CF5B46DEDC}" type="slidenum">
              <a:rPr lang="en-US" smtClean="0"/>
              <a:t>24</a:t>
            </a:fld>
            <a:endParaRPr lang="en-US" dirty="0"/>
          </a:p>
        </p:txBody>
      </p:sp>
    </p:spTree>
    <p:extLst>
      <p:ext uri="{BB962C8B-B14F-4D97-AF65-F5344CB8AC3E}">
        <p14:creationId xmlns:p14="http://schemas.microsoft.com/office/powerpoint/2010/main" val="88548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4-23-2024</a:t>
            </a:r>
          </a:p>
          <a:p>
            <a:endParaRPr lang="en-US" dirty="0"/>
          </a:p>
          <a:p>
            <a:pPr marL="171450" indent="-171450">
              <a:buFont typeface="Arial" panose="020B0604020202020204" pitchFamily="34" charset="0"/>
              <a:buChar char="•"/>
            </a:pPr>
            <a:r>
              <a:rPr lang="en-US" dirty="0"/>
              <a:t>DME is typically not covered by health insurance providers. Please consider:</a:t>
            </a:r>
          </a:p>
          <a:p>
            <a:pPr marL="628650" lvl="1" indent="-171450">
              <a:buFont typeface="Arial" panose="020B0604020202020204" pitchFamily="34" charset="0"/>
              <a:buChar char="•"/>
            </a:pPr>
            <a:r>
              <a:rPr lang="en-US" dirty="0"/>
              <a:t>Do you need the equipment?</a:t>
            </a:r>
          </a:p>
          <a:p>
            <a:pPr marL="628650" lvl="1" indent="-171450">
              <a:buFont typeface="Arial" panose="020B0604020202020204" pitchFamily="34" charset="0"/>
              <a:buChar char="•"/>
            </a:pPr>
            <a:r>
              <a:rPr lang="en-US" dirty="0"/>
              <a:t>What is the dimensions of the equipment?</a:t>
            </a:r>
          </a:p>
          <a:p>
            <a:pPr marL="628650" lvl="1" indent="-171450">
              <a:buFont typeface="Arial" panose="020B0604020202020204" pitchFamily="34" charset="0"/>
              <a:buChar char="•"/>
            </a:pPr>
            <a:r>
              <a:rPr lang="en-US" dirty="0"/>
              <a:t>Will this equipment fit in the space you want to place it in?</a:t>
            </a:r>
          </a:p>
          <a:p>
            <a:pPr marL="171450" lvl="0" indent="-171450">
              <a:buFont typeface="Arial" panose="020B0604020202020204" pitchFamily="34" charset="0"/>
              <a:buChar char="•"/>
            </a:pPr>
            <a:r>
              <a:rPr lang="en-US" dirty="0"/>
              <a:t>Be sure to clear a walking path wide enough for the walker to easily pass through from the bedroom, to the living room, to the bathroom, to the kitchen, and exits. </a:t>
            </a:r>
          </a:p>
          <a:p>
            <a:pPr marL="171450" lvl="0" indent="-171450">
              <a:buFont typeface="Arial" panose="020B0604020202020204" pitchFamily="34" charset="0"/>
              <a:buChar char="•"/>
            </a:pPr>
            <a:r>
              <a:rPr lang="en-US" dirty="0"/>
              <a:t>Be sure there is good lighting</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25</a:t>
            </a:fld>
            <a:endParaRPr lang="en-US" dirty="0"/>
          </a:p>
        </p:txBody>
      </p:sp>
    </p:spTree>
    <p:extLst>
      <p:ext uri="{BB962C8B-B14F-4D97-AF65-F5344CB8AC3E}">
        <p14:creationId xmlns:p14="http://schemas.microsoft.com/office/powerpoint/2010/main" val="382305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From Now to the Day of Surgery</a:t>
            </a:r>
            <a:endParaRPr lang="en-US" dirty="0"/>
          </a:p>
          <a:p>
            <a:r>
              <a:rPr lang="en-US" dirty="0"/>
              <a:t> </a:t>
            </a:r>
          </a:p>
          <a:p>
            <a:pPr lvl="0"/>
            <a:r>
              <a:rPr lang="en-US" b="1" dirty="0"/>
              <a:t>TAKE</a:t>
            </a:r>
            <a:r>
              <a:rPr lang="en-US" dirty="0"/>
              <a:t> your Tylenol (acetaminophen), Oxycodone (Roxicodone), Hydrocodone, Percocet, Diluadid (hydromorphone), Neurontin (gabapentin), Flexeril, Skelaxin</a:t>
            </a:r>
          </a:p>
          <a:p>
            <a:pPr lvl="0"/>
            <a:r>
              <a:rPr lang="en-US" b="1" dirty="0"/>
              <a:t>TAKE</a:t>
            </a:r>
            <a:r>
              <a:rPr lang="en-US" dirty="0"/>
              <a:t> your Celebrex, it is the ONLY NSAID you can take until the day of surgery</a:t>
            </a:r>
          </a:p>
          <a:p>
            <a:pPr lvl="0"/>
            <a:r>
              <a:rPr lang="en-US" b="1" dirty="0"/>
              <a:t>TAKE</a:t>
            </a:r>
            <a:r>
              <a:rPr lang="en-US" dirty="0"/>
              <a:t> your Beta blocker and/or Calcium Chanel blocker:</a:t>
            </a:r>
          </a:p>
          <a:p>
            <a:pPr lvl="0"/>
            <a:endParaRPr lang="en-US" dirty="0"/>
          </a:p>
          <a:p>
            <a:pPr lvl="0"/>
            <a:r>
              <a:rPr lang="en-US" b="1" dirty="0"/>
              <a:t>	Beta Blockers: </a:t>
            </a:r>
            <a:r>
              <a:rPr lang="en-US" dirty="0"/>
              <a:t>Acebutolol (</a:t>
            </a:r>
            <a:r>
              <a:rPr lang="en-US" dirty="0" err="1"/>
              <a:t>Sectral</a:t>
            </a:r>
            <a:r>
              <a:rPr lang="en-US" dirty="0"/>
              <a:t>),Atenolol (Tenormin), </a:t>
            </a:r>
            <a:r>
              <a:rPr lang="en-US" dirty="0" err="1"/>
              <a:t>Betaxolol</a:t>
            </a:r>
            <a:r>
              <a:rPr lang="en-US" dirty="0"/>
              <a:t> (</a:t>
            </a:r>
            <a:r>
              <a:rPr lang="en-US" dirty="0" err="1"/>
              <a:t>Kerlone</a:t>
            </a:r>
            <a:r>
              <a:rPr lang="en-US" dirty="0"/>
              <a:t>), Bisoprolol (</a:t>
            </a:r>
            <a:r>
              <a:rPr lang="en-US" dirty="0" err="1"/>
              <a:t>Zebeta</a:t>
            </a:r>
            <a:r>
              <a:rPr lang="en-US" dirty="0"/>
              <a:t>), Carvedilol (Coreg), 	Metoprolol (Lopressor, Toprol XL), Nadolol (</a:t>
            </a:r>
            <a:r>
              <a:rPr lang="en-US" dirty="0" err="1"/>
              <a:t>Corgard</a:t>
            </a:r>
            <a:r>
              <a:rPr lang="en-US" dirty="0"/>
              <a:t>), Nebivolol (Bystolic), Penbutolol (</a:t>
            </a:r>
            <a:r>
              <a:rPr lang="en-US" dirty="0" err="1"/>
              <a:t>Levatol</a:t>
            </a:r>
            <a:r>
              <a:rPr lang="en-US" dirty="0"/>
              <a:t>), Pindolol (</a:t>
            </a:r>
            <a:r>
              <a:rPr lang="en-US" dirty="0" err="1"/>
              <a:t>Visken</a:t>
            </a:r>
            <a:r>
              <a:rPr lang="en-US" dirty="0"/>
              <a:t>), 	Propranolol (Inderal), Sotalol (</a:t>
            </a:r>
            <a:r>
              <a:rPr lang="en-US" dirty="0" err="1"/>
              <a:t>Betapace</a:t>
            </a:r>
            <a:r>
              <a:rPr lang="en-US" dirty="0"/>
              <a:t>) </a:t>
            </a:r>
          </a:p>
          <a:p>
            <a:pPr lvl="0"/>
            <a:endParaRPr lang="en-US" dirty="0"/>
          </a:p>
          <a:p>
            <a:pPr lvl="0"/>
            <a:r>
              <a:rPr lang="en-US" b="1" dirty="0"/>
              <a:t>	Calcium Channel Blockers: </a:t>
            </a:r>
            <a:r>
              <a:rPr lang="en-US" dirty="0"/>
              <a:t>Amlodipine (Norvasc®), </a:t>
            </a:r>
            <a:r>
              <a:rPr lang="en-US" dirty="0" err="1"/>
              <a:t>Clevipidine</a:t>
            </a:r>
            <a:r>
              <a:rPr lang="en-US" dirty="0"/>
              <a:t> (</a:t>
            </a:r>
            <a:r>
              <a:rPr lang="en-US" dirty="0" err="1"/>
              <a:t>Cleviprex</a:t>
            </a:r>
            <a:r>
              <a:rPr lang="en-US" dirty="0"/>
              <a:t>®), Diltiazem (Cardizem®), Felodipine 	(</a:t>
            </a:r>
            <a:r>
              <a:rPr lang="en-US" dirty="0" err="1"/>
              <a:t>Plendil</a:t>
            </a:r>
            <a:r>
              <a:rPr lang="en-US" dirty="0"/>
              <a:t>®), </a:t>
            </a:r>
            <a:r>
              <a:rPr lang="en-US" dirty="0" err="1"/>
              <a:t>Isradipine</a:t>
            </a:r>
            <a:r>
              <a:rPr lang="en-US" dirty="0"/>
              <a:t> (</a:t>
            </a:r>
            <a:r>
              <a:rPr lang="en-US" dirty="0" err="1"/>
              <a:t>Dynacirc</a:t>
            </a:r>
            <a:r>
              <a:rPr lang="en-US" dirty="0"/>
              <a:t>®), Nicardipine (</a:t>
            </a:r>
            <a:r>
              <a:rPr lang="en-US" dirty="0" err="1"/>
              <a:t>Cardene</a:t>
            </a:r>
            <a:r>
              <a:rPr lang="en-US" dirty="0"/>
              <a:t>®), Nifedipine (Procardia®, Adalat®),Nimodipine (</a:t>
            </a:r>
            <a:r>
              <a:rPr lang="en-US" dirty="0" err="1"/>
              <a:t>Nimotop</a:t>
            </a:r>
            <a:r>
              <a:rPr lang="en-US" dirty="0"/>
              <a:t>®), 	Verapamil (</a:t>
            </a:r>
            <a:r>
              <a:rPr lang="en-US" dirty="0" err="1"/>
              <a:t>Calan</a:t>
            </a:r>
            <a:r>
              <a:rPr lang="en-US" dirty="0"/>
              <a:t>®, </a:t>
            </a:r>
            <a:r>
              <a:rPr lang="en-US" dirty="0" err="1"/>
              <a:t>Covera</a:t>
            </a:r>
            <a:r>
              <a:rPr lang="en-US" dirty="0"/>
              <a:t>-HS®, </a:t>
            </a:r>
            <a:r>
              <a:rPr lang="en-US" dirty="0" err="1"/>
              <a:t>Verelan</a:t>
            </a:r>
            <a:r>
              <a:rPr lang="en-US" dirty="0"/>
              <a:t>®) </a:t>
            </a:r>
          </a:p>
          <a:p>
            <a:pPr lvl="0"/>
            <a:endParaRPr lang="en-US" dirty="0"/>
          </a:p>
          <a:p>
            <a:pPr lvl="0"/>
            <a:r>
              <a:rPr lang="en-US" b="1" dirty="0"/>
              <a:t>TAKE </a:t>
            </a:r>
            <a:r>
              <a:rPr lang="en-US" dirty="0"/>
              <a:t>your</a:t>
            </a:r>
            <a:r>
              <a:rPr lang="en-US" b="1" dirty="0"/>
              <a:t> Heartburn/Ulcer medications/acid blockers </a:t>
            </a:r>
            <a:r>
              <a:rPr lang="en-US" dirty="0"/>
              <a:t>(Axid, Pepcid, Prilosec, Reglan and Zantac) </a:t>
            </a:r>
          </a:p>
          <a:p>
            <a:pPr lvl="0"/>
            <a:r>
              <a:rPr lang="en-US" b="1" dirty="0"/>
              <a:t>TAKE </a:t>
            </a:r>
            <a:r>
              <a:rPr lang="en-US" dirty="0"/>
              <a:t>your </a:t>
            </a:r>
            <a:r>
              <a:rPr lang="en-US" b="1" dirty="0"/>
              <a:t>Anti-depressants </a:t>
            </a:r>
            <a:r>
              <a:rPr lang="en-US" sz="2400" dirty="0">
                <a:solidFill>
                  <a:srgbClr val="FF0000"/>
                </a:solidFill>
              </a:rPr>
              <a:t>(except MAIO’s: STOP 48 </a:t>
            </a:r>
            <a:r>
              <a:rPr lang="en-US" sz="2400" dirty="0" err="1">
                <a:solidFill>
                  <a:srgbClr val="FF0000"/>
                </a:solidFill>
              </a:rPr>
              <a:t>hrs</a:t>
            </a:r>
            <a:r>
              <a:rPr lang="en-US" sz="2400" dirty="0">
                <a:solidFill>
                  <a:srgbClr val="FF0000"/>
                </a:solidFill>
              </a:rPr>
              <a:t> before surgery)</a:t>
            </a:r>
            <a:endParaRPr lang="en-US" dirty="0"/>
          </a:p>
          <a:p>
            <a:pPr lvl="0"/>
            <a:r>
              <a:rPr lang="en-US" b="1" dirty="0"/>
              <a:t>TAKE </a:t>
            </a:r>
            <a:r>
              <a:rPr lang="en-US" dirty="0"/>
              <a:t>your</a:t>
            </a:r>
            <a:r>
              <a:rPr lang="en-US" b="1" dirty="0"/>
              <a:t> Anti-anxiety medications</a:t>
            </a:r>
            <a:endParaRPr lang="en-US" dirty="0"/>
          </a:p>
          <a:p>
            <a:pPr lvl="0"/>
            <a:r>
              <a:rPr lang="en-US" b="1" dirty="0"/>
              <a:t>TAKE </a:t>
            </a:r>
            <a:r>
              <a:rPr lang="en-US" dirty="0"/>
              <a:t>your</a:t>
            </a:r>
            <a:r>
              <a:rPr lang="en-US" b="1" dirty="0"/>
              <a:t> Psychiatric medications </a:t>
            </a:r>
            <a:r>
              <a:rPr lang="en-US" dirty="0">
                <a:solidFill>
                  <a:srgbClr val="FF0000"/>
                </a:solidFill>
              </a:rPr>
              <a:t>(except MAIO’s: STOP 48 </a:t>
            </a:r>
            <a:r>
              <a:rPr lang="en-US" dirty="0" err="1">
                <a:solidFill>
                  <a:srgbClr val="FF0000"/>
                </a:solidFill>
              </a:rPr>
              <a:t>hrs</a:t>
            </a:r>
            <a:r>
              <a:rPr lang="en-US" dirty="0">
                <a:solidFill>
                  <a:srgbClr val="FF0000"/>
                </a:solidFill>
              </a:rPr>
              <a:t> before surgery)</a:t>
            </a:r>
            <a:endParaRPr lang="en-US" dirty="0"/>
          </a:p>
          <a:p>
            <a:pPr lvl="0"/>
            <a:r>
              <a:rPr lang="en-US" b="1" dirty="0"/>
              <a:t>TAKE </a:t>
            </a:r>
            <a:r>
              <a:rPr lang="en-US" dirty="0"/>
              <a:t>your</a:t>
            </a:r>
            <a:r>
              <a:rPr lang="en-US" b="1" dirty="0"/>
              <a:t> Anti-Seizure medications</a:t>
            </a:r>
          </a:p>
          <a:p>
            <a:pPr lvl="0"/>
            <a:r>
              <a:rPr lang="en-US" b="1" dirty="0"/>
              <a:t>TAKE </a:t>
            </a:r>
            <a:r>
              <a:rPr lang="en-US" dirty="0"/>
              <a:t>your</a:t>
            </a:r>
            <a:r>
              <a:rPr lang="en-US" b="1" dirty="0"/>
              <a:t> </a:t>
            </a:r>
            <a:r>
              <a:rPr lang="en-US" b="1" i="1" dirty="0"/>
              <a:t>Parkinson’s medications</a:t>
            </a:r>
            <a:endParaRPr lang="en-US" i="1" dirty="0"/>
          </a:p>
          <a:p>
            <a:pPr lvl="0"/>
            <a:r>
              <a:rPr lang="en-US" b="1" dirty="0"/>
              <a:t>TAKE </a:t>
            </a:r>
            <a:r>
              <a:rPr lang="en-US" dirty="0"/>
              <a:t>your</a:t>
            </a:r>
            <a:r>
              <a:rPr lang="en-US" b="1" dirty="0"/>
              <a:t> Asthma Inhalers/medications</a:t>
            </a:r>
            <a:endParaRPr lang="en-US" dirty="0"/>
          </a:p>
          <a:p>
            <a:pPr lvl="0"/>
            <a:r>
              <a:rPr lang="en-US" b="1" dirty="0"/>
              <a:t>TAKE </a:t>
            </a:r>
            <a:r>
              <a:rPr lang="en-US" dirty="0"/>
              <a:t>your</a:t>
            </a:r>
            <a:r>
              <a:rPr lang="en-US" b="1" dirty="0"/>
              <a:t> Birth Control Pills</a:t>
            </a:r>
            <a:endParaRPr lang="en-US" dirty="0"/>
          </a:p>
          <a:p>
            <a:pPr lvl="0"/>
            <a:r>
              <a:rPr lang="en-US" b="1" dirty="0"/>
              <a:t>TAKE </a:t>
            </a:r>
            <a:r>
              <a:rPr lang="en-US" dirty="0"/>
              <a:t>your</a:t>
            </a:r>
            <a:r>
              <a:rPr lang="en-US" b="1" dirty="0"/>
              <a:t> Eye Drops</a:t>
            </a:r>
            <a:endParaRPr lang="en-US" dirty="0"/>
          </a:p>
          <a:p>
            <a:pPr lvl="0"/>
            <a:r>
              <a:rPr lang="en-US" b="1" dirty="0"/>
              <a:t>TAKE </a:t>
            </a:r>
            <a:r>
              <a:rPr lang="en-US" dirty="0"/>
              <a:t>your</a:t>
            </a:r>
            <a:r>
              <a:rPr lang="en-US" b="1" dirty="0"/>
              <a:t> Thyroid medications</a:t>
            </a:r>
            <a:endParaRPr lang="en-US" dirty="0"/>
          </a:p>
          <a:p>
            <a:r>
              <a:rPr lang="en-US" b="1" dirty="0"/>
              <a:t>TAKE </a:t>
            </a:r>
            <a:r>
              <a:rPr lang="en-US" dirty="0"/>
              <a:t>your</a:t>
            </a:r>
            <a:r>
              <a:rPr lang="en-US" b="1" dirty="0"/>
              <a:t> Cholesterol medications: </a:t>
            </a:r>
            <a:r>
              <a:rPr lang="en-US" dirty="0"/>
              <a:t>Atorvastatin (Lipitor), Fluvastatin (</a:t>
            </a:r>
            <a:r>
              <a:rPr lang="en-US" dirty="0" err="1"/>
              <a:t>Lescol</a:t>
            </a:r>
            <a:r>
              <a:rPr lang="en-US" dirty="0"/>
              <a:t>), Lovastatin (</a:t>
            </a:r>
            <a:r>
              <a:rPr lang="en-US" dirty="0" err="1"/>
              <a:t>Mevacor</a:t>
            </a:r>
            <a:r>
              <a:rPr lang="en-US" dirty="0"/>
              <a:t>), </a:t>
            </a:r>
            <a:r>
              <a:rPr lang="en-US" dirty="0" err="1"/>
              <a:t>Pitavastatin</a:t>
            </a:r>
            <a:r>
              <a:rPr lang="en-US" dirty="0"/>
              <a:t> (</a:t>
            </a:r>
            <a:r>
              <a:rPr lang="en-US" dirty="0" err="1"/>
              <a:t>Livalo</a:t>
            </a:r>
            <a:r>
              <a:rPr lang="en-US" dirty="0"/>
              <a:t>), Pravastatin (Pravachol), Rosuvastatin (Crestor), Simvastatin (Zocor) 	</a:t>
            </a:r>
          </a:p>
          <a:p>
            <a:pPr lvl="0"/>
            <a:endParaRPr lang="en-US" dirty="0"/>
          </a:p>
          <a:p>
            <a:pPr lvl="0"/>
            <a:r>
              <a:rPr lang="en-US" b="1" dirty="0"/>
              <a:t>TAKE </a:t>
            </a:r>
            <a:r>
              <a:rPr lang="en-US" dirty="0"/>
              <a:t>your</a:t>
            </a:r>
            <a:r>
              <a:rPr lang="en-US" b="1" dirty="0"/>
              <a:t> Blood Pressure medications……..</a:t>
            </a:r>
            <a:r>
              <a:rPr lang="en-US" b="1" i="1" dirty="0"/>
              <a:t>except for Angiotensin Converting Enzyme (ACE) inhibitors and Angiotensin Receptor Blockers (ARB)s </a:t>
            </a:r>
            <a:r>
              <a:rPr lang="en-US" dirty="0"/>
              <a:t>(See Pgs. 8 &amp; 9 included in this packet)</a:t>
            </a:r>
          </a:p>
          <a:p>
            <a:endParaRPr lang="en-US" dirty="0"/>
          </a:p>
          <a:p>
            <a:r>
              <a:rPr lang="en-US" b="1" dirty="0"/>
              <a:t>Consult</a:t>
            </a:r>
            <a:r>
              <a:rPr lang="en-US" dirty="0"/>
              <a:t> </a:t>
            </a:r>
            <a:r>
              <a:rPr lang="en-US" b="1" dirty="0"/>
              <a:t>your Primary Care Physician or Cardiologist if you are currently taking</a:t>
            </a:r>
            <a:r>
              <a:rPr lang="en-US" dirty="0"/>
              <a:t>:</a:t>
            </a:r>
          </a:p>
          <a:p>
            <a:r>
              <a:rPr lang="en-US" dirty="0"/>
              <a:t> </a:t>
            </a:r>
          </a:p>
          <a:p>
            <a:pPr lvl="0"/>
            <a:r>
              <a:rPr lang="en-US" b="1" dirty="0"/>
              <a:t>Blood thinners</a:t>
            </a:r>
            <a:r>
              <a:rPr lang="en-US" dirty="0"/>
              <a:t> (Coumadin, </a:t>
            </a:r>
            <a:r>
              <a:rPr lang="en-US" dirty="0" err="1"/>
              <a:t>Lovenox</a:t>
            </a:r>
            <a:r>
              <a:rPr lang="en-US" dirty="0"/>
              <a:t>, Xarelto, Plavix, Warfarin, Pradaxa, or Eliquis)</a:t>
            </a:r>
          </a:p>
          <a:p>
            <a:pPr lvl="0"/>
            <a:r>
              <a:rPr lang="en-US" b="1" dirty="0"/>
              <a:t>Erectile Dysfunction Drugs</a:t>
            </a:r>
            <a:r>
              <a:rPr lang="en-US" dirty="0"/>
              <a:t> (Viagra, Cialis, or Levitra).</a:t>
            </a:r>
          </a:p>
          <a:p>
            <a:pPr lvl="0"/>
            <a:r>
              <a:rPr lang="en-US" b="1" dirty="0"/>
              <a:t>Hormone Replacement Therapy</a:t>
            </a:r>
            <a:endParaRPr lang="en-US"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26</a:t>
            </a:fld>
            <a:endParaRPr lang="en-US" dirty="0"/>
          </a:p>
        </p:txBody>
      </p:sp>
    </p:spTree>
    <p:extLst>
      <p:ext uri="{BB962C8B-B14F-4D97-AF65-F5344CB8AC3E}">
        <p14:creationId xmlns:p14="http://schemas.microsoft.com/office/powerpoint/2010/main" val="1974168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10 Days Before Surgery</a:t>
            </a:r>
            <a:endParaRPr lang="en-US" sz="900" dirty="0"/>
          </a:p>
          <a:p>
            <a:r>
              <a:rPr lang="en-US" dirty="0"/>
              <a:t> </a:t>
            </a:r>
            <a:endParaRPr lang="en-US" sz="1100" dirty="0"/>
          </a:p>
          <a:p>
            <a:pPr lvl="0"/>
            <a:r>
              <a:rPr lang="en-US" b="1" dirty="0"/>
              <a:t>STOP</a:t>
            </a:r>
            <a:r>
              <a:rPr lang="en-US" dirty="0"/>
              <a:t> </a:t>
            </a:r>
            <a:r>
              <a:rPr lang="en-US" b="1" dirty="0"/>
              <a:t>Aspirin or salicylates</a:t>
            </a:r>
            <a:r>
              <a:rPr lang="en-US" dirty="0"/>
              <a:t> including Excedrin, Alka-Seltzer, and Pepto-Bismol.</a:t>
            </a:r>
            <a:endParaRPr lang="en-US" sz="1100" dirty="0"/>
          </a:p>
          <a:p>
            <a:pPr lvl="0"/>
            <a:r>
              <a:rPr lang="en-US" b="1" dirty="0"/>
              <a:t>STOP</a:t>
            </a:r>
            <a:r>
              <a:rPr lang="en-US" dirty="0"/>
              <a:t> </a:t>
            </a:r>
            <a:r>
              <a:rPr lang="en-US" b="1" dirty="0"/>
              <a:t>Herbal medications and non-vitamin supplements </a:t>
            </a:r>
            <a:endParaRPr lang="en-US" sz="1100" dirty="0"/>
          </a:p>
          <a:p>
            <a:pPr lvl="1"/>
            <a:r>
              <a:rPr lang="en-US" dirty="0"/>
              <a:t>Fish oil/Omega Vitamin E, Glucosamine, Gingko Biloba, Garlic, Ginseng, </a:t>
            </a:r>
            <a:r>
              <a:rPr lang="en-US" dirty="0" err="1"/>
              <a:t>Tumeric</a:t>
            </a:r>
            <a:r>
              <a:rPr lang="en-US" dirty="0"/>
              <a:t>, CoQ10, St. John’s wort, Dong </a:t>
            </a:r>
            <a:r>
              <a:rPr lang="en-US" dirty="0" err="1"/>
              <a:t>quai</a:t>
            </a:r>
            <a:r>
              <a:rPr lang="en-US" dirty="0"/>
              <a:t>, garlic medicinal, kava, ma-</a:t>
            </a:r>
            <a:r>
              <a:rPr lang="en-US" dirty="0" err="1"/>
              <a:t>huang</a:t>
            </a:r>
            <a:endParaRPr lang="en-US" sz="1100" dirty="0"/>
          </a:p>
          <a:p>
            <a:endParaRPr lang="en-US" sz="1100" dirty="0"/>
          </a:p>
          <a:p>
            <a:r>
              <a:rPr lang="en-US" sz="1100" dirty="0"/>
              <a:t>Be sure to check your arthritis medication, it may contain one or more of these items.</a:t>
            </a:r>
          </a:p>
        </p:txBody>
      </p:sp>
      <p:sp>
        <p:nvSpPr>
          <p:cNvPr id="4" name="Slide Number Placeholder 3"/>
          <p:cNvSpPr>
            <a:spLocks noGrp="1"/>
          </p:cNvSpPr>
          <p:nvPr>
            <p:ph type="sldNum" sz="quarter" idx="10"/>
          </p:nvPr>
        </p:nvSpPr>
        <p:spPr/>
        <p:txBody>
          <a:bodyPr/>
          <a:lstStyle/>
          <a:p>
            <a:fld id="{27E0760B-D36C-4BBA-BC0C-69CF5B46DEDC}" type="slidenum">
              <a:rPr lang="en-US" smtClean="0"/>
              <a:t>27</a:t>
            </a:fld>
            <a:endParaRPr lang="en-US" dirty="0"/>
          </a:p>
        </p:txBody>
      </p:sp>
    </p:spTree>
    <p:extLst>
      <p:ext uri="{BB962C8B-B14F-4D97-AF65-F5344CB8AC3E}">
        <p14:creationId xmlns:p14="http://schemas.microsoft.com/office/powerpoint/2010/main" val="1233938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1 Week Before Surgery</a:t>
            </a:r>
          </a:p>
          <a:p>
            <a:endParaRPr lang="en-US" b="1" u="sng" dirty="0"/>
          </a:p>
          <a:p>
            <a:pPr lvl="0"/>
            <a:r>
              <a:rPr lang="en-US" b="1" dirty="0"/>
              <a:t>STOP </a:t>
            </a:r>
            <a:r>
              <a:rPr lang="en-US" dirty="0"/>
              <a:t>Non-Steroidal Anti-inflammatory Drugs </a:t>
            </a:r>
            <a:r>
              <a:rPr lang="en-US" b="1" dirty="0"/>
              <a:t>(NSAIDS):</a:t>
            </a:r>
            <a:endParaRPr lang="en-US" dirty="0"/>
          </a:p>
          <a:p>
            <a:r>
              <a:rPr lang="en-US" dirty="0"/>
              <a:t>Ibuprofen</a:t>
            </a:r>
          </a:p>
          <a:p>
            <a:pPr lvl="0"/>
            <a:r>
              <a:rPr lang="en-US" dirty="0"/>
              <a:t>Advil</a:t>
            </a:r>
          </a:p>
          <a:p>
            <a:pPr lvl="0"/>
            <a:r>
              <a:rPr lang="en-US" dirty="0"/>
              <a:t>Motrin</a:t>
            </a:r>
          </a:p>
          <a:p>
            <a:pPr lvl="0"/>
            <a:r>
              <a:rPr lang="en-US" dirty="0"/>
              <a:t>Aleve</a:t>
            </a:r>
          </a:p>
          <a:p>
            <a:pPr lvl="0"/>
            <a:r>
              <a:rPr lang="en-US" dirty="0" err="1"/>
              <a:t>Naposyn</a:t>
            </a:r>
            <a:endParaRPr lang="en-US" dirty="0"/>
          </a:p>
          <a:p>
            <a:pPr lvl="0"/>
            <a:r>
              <a:rPr lang="en-US" dirty="0"/>
              <a:t>Naproxen</a:t>
            </a:r>
          </a:p>
          <a:p>
            <a:pPr lvl="0"/>
            <a:r>
              <a:rPr lang="en-US" dirty="0"/>
              <a:t>Excedrin</a:t>
            </a:r>
          </a:p>
          <a:p>
            <a:pPr lvl="0"/>
            <a:r>
              <a:rPr lang="en-US" dirty="0"/>
              <a:t>Meloxicam</a:t>
            </a:r>
          </a:p>
          <a:p>
            <a:r>
              <a:rPr lang="en-US" dirty="0"/>
              <a:t>Mobic</a:t>
            </a:r>
          </a:p>
          <a:p>
            <a:pPr lvl="0"/>
            <a:r>
              <a:rPr lang="en-US" dirty="0"/>
              <a:t>Etodolac</a:t>
            </a:r>
          </a:p>
          <a:p>
            <a:pPr lvl="0"/>
            <a:r>
              <a:rPr lang="en-US" dirty="0"/>
              <a:t>Duexis (</a:t>
            </a:r>
            <a:r>
              <a:rPr lang="en-US" i="1" dirty="0"/>
              <a:t>ibuprofen/famotidine</a:t>
            </a:r>
            <a:r>
              <a:rPr lang="en-US" dirty="0"/>
              <a:t>)</a:t>
            </a:r>
          </a:p>
          <a:p>
            <a:pPr lvl="0"/>
            <a:r>
              <a:rPr lang="en-US" dirty="0"/>
              <a:t>Vimovo (</a:t>
            </a:r>
            <a:r>
              <a:rPr lang="en-US" i="1" dirty="0"/>
              <a:t>naproxen/esomeprazole</a:t>
            </a:r>
            <a:r>
              <a:rPr lang="en-US" dirty="0"/>
              <a:t>)</a:t>
            </a:r>
          </a:p>
          <a:p>
            <a:pPr lvl="0"/>
            <a:r>
              <a:rPr lang="en-US" dirty="0"/>
              <a:t>Treximet (</a:t>
            </a:r>
            <a:r>
              <a:rPr lang="en-US" i="1" dirty="0"/>
              <a:t>sumatriptan/ naproxen</a:t>
            </a:r>
            <a:r>
              <a:rPr lang="en-US" dirty="0"/>
              <a:t>)</a:t>
            </a:r>
          </a:p>
          <a:p>
            <a:endParaRPr lang="en-US" b="1" u="sng" dirty="0"/>
          </a:p>
          <a:p>
            <a:pPr lvl="0"/>
            <a:r>
              <a:rPr lang="en-US" b="1" dirty="0"/>
              <a:t>STOP</a:t>
            </a:r>
            <a:r>
              <a:rPr lang="en-US" dirty="0"/>
              <a:t> All </a:t>
            </a:r>
            <a:r>
              <a:rPr lang="en-US" b="1" dirty="0"/>
              <a:t>diet/ weight loss medications </a:t>
            </a:r>
            <a:endParaRPr lang="en-US" sz="1100" dirty="0"/>
          </a:p>
          <a:p>
            <a:pPr lvl="1"/>
            <a:r>
              <a:rPr lang="en-US" dirty="0"/>
              <a:t>Phentermine, Glucomannan, CLA (conjugated linoleic acid), Orlistat (Alli), Garcinia cambogia, </a:t>
            </a:r>
            <a:r>
              <a:rPr lang="en-US" dirty="0" err="1"/>
              <a:t>Hydroxycut</a:t>
            </a:r>
            <a:r>
              <a:rPr lang="en-US" dirty="0"/>
              <a:t>, Raspberry ketones, </a:t>
            </a:r>
            <a:r>
              <a:rPr lang="en-US" dirty="0" err="1"/>
              <a:t>Meratrim</a:t>
            </a:r>
            <a:r>
              <a:rPr lang="en-US" dirty="0"/>
              <a:t>, green tea extract, green coffee bean extract, Forskolin, Synephrine</a:t>
            </a:r>
          </a:p>
          <a:p>
            <a:pPr lvl="1"/>
            <a:endParaRPr lang="en-US" sz="1100"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28</a:t>
            </a:fld>
            <a:endParaRPr lang="en-US" dirty="0"/>
          </a:p>
        </p:txBody>
      </p:sp>
    </p:spTree>
    <p:extLst>
      <p:ext uri="{BB962C8B-B14F-4D97-AF65-F5344CB8AC3E}">
        <p14:creationId xmlns:p14="http://schemas.microsoft.com/office/powerpoint/2010/main" val="3561602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DO Not stop narcotic pain patches</a:t>
            </a:r>
            <a:r>
              <a:rPr lang="en-US" b="1" u="none" dirty="0"/>
              <a:t> </a:t>
            </a:r>
            <a:r>
              <a:rPr lang="en-US" b="0" u="none" dirty="0"/>
              <a:t>(10/26/2023 approved by Dr. Stein and Dr. </a:t>
            </a:r>
            <a:r>
              <a:rPr lang="en-US" b="0" u="none" dirty="0" err="1"/>
              <a:t>Zeichner</a:t>
            </a:r>
            <a:r>
              <a:rPr lang="en-US" b="0" u="sng" dirty="0"/>
              <a:t>)</a:t>
            </a:r>
          </a:p>
          <a:p>
            <a:endParaRPr lang="en-US" b="1" u="sng" dirty="0"/>
          </a:p>
          <a:p>
            <a:r>
              <a:rPr lang="en-US" b="1" u="sng" dirty="0"/>
              <a:t>3 Days Before Surgery</a:t>
            </a:r>
            <a:endParaRPr lang="en-US" dirty="0">
              <a:effectLst/>
            </a:endParaRPr>
          </a:p>
          <a:p>
            <a:pPr lvl="0"/>
            <a:r>
              <a:rPr lang="en-US" b="1" dirty="0"/>
              <a:t>STOP</a:t>
            </a:r>
            <a:r>
              <a:rPr lang="en-US" dirty="0"/>
              <a:t> Erectile Dysfunction Drugs</a:t>
            </a:r>
            <a:endParaRPr lang="en-US" dirty="0">
              <a:effectLst/>
            </a:endParaRPr>
          </a:p>
          <a:p>
            <a:pPr lvl="1"/>
            <a:r>
              <a:rPr lang="en-US" dirty="0"/>
              <a:t>Viagra, Cialis, or Levitra Viagra, Levitra &amp; Cialis</a:t>
            </a:r>
            <a:endParaRPr lang="en-US" dirty="0">
              <a:effectLst/>
            </a:endParaRPr>
          </a:p>
          <a:p>
            <a:pPr lvl="0"/>
            <a:r>
              <a:rPr lang="en-US" b="1" dirty="0"/>
              <a:t>STOP </a:t>
            </a:r>
            <a:r>
              <a:rPr lang="en-US" dirty="0"/>
              <a:t>topical medications (creams and ointments)</a:t>
            </a:r>
            <a:endParaRPr lang="en-US" dirty="0">
              <a:effectLst/>
            </a:endParaRPr>
          </a:p>
          <a:p>
            <a:pPr lvl="0"/>
            <a:r>
              <a:rPr lang="en-US" b="1" dirty="0"/>
              <a:t>START</a:t>
            </a:r>
            <a:r>
              <a:rPr lang="en-US" dirty="0"/>
              <a:t> your </a:t>
            </a:r>
            <a:r>
              <a:rPr lang="en-US" b="1" dirty="0"/>
              <a:t>Pre-op Showers with the CHG solution</a:t>
            </a:r>
            <a:r>
              <a:rPr lang="en-US" dirty="0"/>
              <a:t>/ </a:t>
            </a:r>
            <a:r>
              <a:rPr lang="en-US" dirty="0" err="1"/>
              <a:t>Hibiclens</a:t>
            </a:r>
            <a:r>
              <a:rPr lang="en-US" dirty="0"/>
              <a:t>. (</a:t>
            </a:r>
            <a:r>
              <a:rPr lang="en-US" dirty="0" err="1"/>
              <a:t>Theraworx</a:t>
            </a:r>
            <a:r>
              <a:rPr lang="en-US" dirty="0"/>
              <a:t> if CHG allergic). Continue every night and the morning of surgery. A total of 4 CHG Showers to be completed before surgery.</a:t>
            </a:r>
            <a:endParaRPr lang="en-US" dirty="0">
              <a:effectLst/>
            </a:endParaRPr>
          </a:p>
          <a:p>
            <a:pPr lvl="0"/>
            <a:r>
              <a:rPr lang="en-US" b="1" dirty="0"/>
              <a:t>STOP</a:t>
            </a:r>
            <a:r>
              <a:rPr lang="en-US" dirty="0"/>
              <a:t> using lotions, oils, creams, hair removing lotions, </a:t>
            </a:r>
            <a:r>
              <a:rPr lang="en-US" dirty="0" err="1"/>
              <a:t>etc</a:t>
            </a:r>
            <a:r>
              <a:rPr lang="en-US" dirty="0"/>
              <a:t> </a:t>
            </a:r>
            <a:endParaRPr lang="en-US" sz="1100" dirty="0"/>
          </a:p>
          <a:p>
            <a:pPr lvl="0"/>
            <a:r>
              <a:rPr lang="en-US" b="1" dirty="0"/>
              <a:t>Do NOT Shave</a:t>
            </a:r>
          </a:p>
          <a:p>
            <a:pPr lvl="0"/>
            <a:endParaRPr lang="en-US" b="1" dirty="0"/>
          </a:p>
          <a:p>
            <a:pPr lvl="0"/>
            <a:endParaRPr lang="en-US" sz="1100" dirty="0"/>
          </a:p>
          <a:p>
            <a:r>
              <a:rPr lang="en-US" b="1" u="sng" dirty="0"/>
              <a:t>2 Days Before Surgery</a:t>
            </a:r>
            <a:endParaRPr lang="en-US" sz="900" dirty="0"/>
          </a:p>
          <a:p>
            <a:pPr lvl="0"/>
            <a:r>
              <a:rPr lang="en-US" b="1" dirty="0"/>
              <a:t>STOP </a:t>
            </a:r>
            <a:r>
              <a:rPr lang="en-US" dirty="0"/>
              <a:t>your</a:t>
            </a:r>
            <a:r>
              <a:rPr lang="en-US" b="1" dirty="0"/>
              <a:t> </a:t>
            </a:r>
            <a:r>
              <a:rPr lang="en-US" b="1" dirty="0" err="1"/>
              <a:t>Monamine</a:t>
            </a:r>
            <a:r>
              <a:rPr lang="en-US" b="1" dirty="0"/>
              <a:t> Oxidase Inhibitors (MAIOs) </a:t>
            </a:r>
            <a:endParaRPr lang="en-US" sz="1100" dirty="0"/>
          </a:p>
          <a:p>
            <a:pPr lvl="1"/>
            <a:r>
              <a:rPr lang="en-US" dirty="0" err="1"/>
              <a:t>Nardil</a:t>
            </a:r>
            <a:r>
              <a:rPr lang="en-US" dirty="0"/>
              <a:t> (Phenelzine), </a:t>
            </a:r>
            <a:r>
              <a:rPr lang="en-US" dirty="0" err="1"/>
              <a:t>Emsam</a:t>
            </a:r>
            <a:r>
              <a:rPr lang="en-US" dirty="0"/>
              <a:t> (</a:t>
            </a:r>
            <a:r>
              <a:rPr lang="en-US" dirty="0" err="1"/>
              <a:t>Selegline</a:t>
            </a:r>
            <a:r>
              <a:rPr lang="en-US" dirty="0"/>
              <a:t>), </a:t>
            </a:r>
            <a:r>
              <a:rPr lang="en-US" dirty="0" err="1"/>
              <a:t>Marplan</a:t>
            </a:r>
            <a:r>
              <a:rPr lang="en-US" dirty="0"/>
              <a:t> (</a:t>
            </a:r>
            <a:r>
              <a:rPr lang="en-US" dirty="0" err="1"/>
              <a:t>Isocarboxazid</a:t>
            </a:r>
            <a:r>
              <a:rPr lang="en-US" dirty="0"/>
              <a:t>), </a:t>
            </a:r>
            <a:r>
              <a:rPr lang="en-US" dirty="0" err="1"/>
              <a:t>Parnate</a:t>
            </a:r>
            <a:r>
              <a:rPr lang="en-US" dirty="0"/>
              <a:t> (Tranylcypromine)</a:t>
            </a:r>
            <a:endParaRPr lang="en-US" sz="1100"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29</a:t>
            </a:fld>
            <a:endParaRPr lang="en-US" dirty="0"/>
          </a:p>
        </p:txBody>
      </p:sp>
    </p:spTree>
    <p:extLst>
      <p:ext uri="{BB962C8B-B14F-4D97-AF65-F5344CB8AC3E}">
        <p14:creationId xmlns:p14="http://schemas.microsoft.com/office/powerpoint/2010/main" val="1061923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4-17-2024-Preop Checklist Overnight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rPr>
              <a:t>Of NOTE: Same Day Discharge PATIENTS MUST</a:t>
            </a:r>
            <a:r>
              <a:rPr lang="en-US" dirty="0">
                <a:solidFill>
                  <a:srgbClr val="FF0000"/>
                </a:solidFill>
              </a:rPr>
              <a:t> </a:t>
            </a:r>
            <a:r>
              <a:rPr lang="en-US" i="1" u="sng" dirty="0">
                <a:solidFill>
                  <a:srgbClr val="FF0000"/>
                </a:solidFill>
              </a:rPr>
              <a:t>Schedule their own Outpatient PT </a:t>
            </a:r>
            <a:r>
              <a:rPr lang="en-US" dirty="0">
                <a:solidFill>
                  <a:srgbClr val="FF0000"/>
                </a:solidFill>
              </a:rPr>
              <a:t>before their surgery. Start of Care should be 24-48hr from Discharge Date. </a:t>
            </a:r>
            <a:r>
              <a:rPr lang="en-US" i="1" dirty="0">
                <a:solidFill>
                  <a:srgbClr val="FF0000"/>
                </a:solidFill>
              </a:rPr>
              <a:t>There is not a case manager available to set this up</a:t>
            </a:r>
            <a:r>
              <a:rPr lang="en-US" dirty="0">
                <a:solidFill>
                  <a:srgbClr val="FF0000"/>
                </a:solidFill>
              </a:rPr>
              <a:t>.</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3</a:t>
            </a:fld>
            <a:endParaRPr lang="en-US" dirty="0"/>
          </a:p>
        </p:txBody>
      </p:sp>
    </p:spTree>
    <p:extLst>
      <p:ext uri="{BB962C8B-B14F-4D97-AF65-F5344CB8AC3E}">
        <p14:creationId xmlns:p14="http://schemas.microsoft.com/office/powerpoint/2010/main" val="2988286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Ace Inhibitors</a:t>
            </a:r>
            <a:endParaRPr lang="en-US" dirty="0"/>
          </a:p>
          <a:p>
            <a:pPr lvl="0"/>
            <a:br>
              <a:rPr lang="en-US" dirty="0"/>
            </a:br>
            <a:r>
              <a:rPr lang="en-US" dirty="0" err="1"/>
              <a:t>Aceon</a:t>
            </a:r>
            <a:r>
              <a:rPr lang="en-US" dirty="0"/>
              <a:t> (</a:t>
            </a:r>
            <a:r>
              <a:rPr lang="en-US" i="1" dirty="0"/>
              <a:t>perindopril</a:t>
            </a:r>
            <a:r>
              <a:rPr lang="en-US" dirty="0"/>
              <a:t>)</a:t>
            </a:r>
          </a:p>
          <a:p>
            <a:pPr lvl="0"/>
            <a:r>
              <a:rPr lang="en-US" dirty="0"/>
              <a:t>Accupril (</a:t>
            </a:r>
            <a:r>
              <a:rPr lang="en-US" i="1" dirty="0"/>
              <a:t>quinapril</a:t>
            </a:r>
            <a:r>
              <a:rPr lang="en-US" dirty="0"/>
              <a:t>)</a:t>
            </a:r>
          </a:p>
          <a:p>
            <a:pPr lvl="0"/>
            <a:r>
              <a:rPr lang="en-US" dirty="0" err="1"/>
              <a:t>Accuretic</a:t>
            </a:r>
            <a:r>
              <a:rPr lang="en-US" dirty="0"/>
              <a:t> (</a:t>
            </a:r>
            <a:r>
              <a:rPr lang="en-US" i="1" dirty="0"/>
              <a:t>quinapril/HCTZ</a:t>
            </a:r>
            <a:r>
              <a:rPr lang="en-US" dirty="0"/>
              <a:t>)</a:t>
            </a:r>
          </a:p>
          <a:p>
            <a:pPr lvl="0"/>
            <a:r>
              <a:rPr lang="en-US" dirty="0" err="1"/>
              <a:t>Altace</a:t>
            </a:r>
            <a:r>
              <a:rPr lang="en-US" dirty="0"/>
              <a:t> (</a:t>
            </a:r>
            <a:r>
              <a:rPr lang="en-US" i="1" dirty="0"/>
              <a:t>Ramipril)</a:t>
            </a:r>
            <a:endParaRPr lang="en-US" dirty="0"/>
          </a:p>
          <a:p>
            <a:pPr lvl="0"/>
            <a:r>
              <a:rPr lang="en-US" dirty="0"/>
              <a:t>Benazepril</a:t>
            </a:r>
          </a:p>
          <a:p>
            <a:pPr lvl="0"/>
            <a:r>
              <a:rPr lang="en-US" dirty="0" err="1"/>
              <a:t>Capoten</a:t>
            </a:r>
            <a:r>
              <a:rPr lang="en-US" dirty="0"/>
              <a:t> (</a:t>
            </a:r>
            <a:r>
              <a:rPr lang="en-US" i="1" dirty="0"/>
              <a:t>captopril/HCTZ</a:t>
            </a:r>
            <a:r>
              <a:rPr lang="en-US" dirty="0"/>
              <a:t>)</a:t>
            </a:r>
          </a:p>
          <a:p>
            <a:pPr lvl="0"/>
            <a:r>
              <a:rPr lang="en-US" dirty="0" err="1"/>
              <a:t>Captozide</a:t>
            </a:r>
            <a:r>
              <a:rPr lang="en-US" dirty="0"/>
              <a:t> (</a:t>
            </a:r>
            <a:r>
              <a:rPr lang="en-US" i="1" dirty="0"/>
              <a:t>captopril/HCTZ</a:t>
            </a:r>
            <a:r>
              <a:rPr lang="en-US" dirty="0"/>
              <a:t>)</a:t>
            </a:r>
          </a:p>
          <a:p>
            <a:pPr lvl="0"/>
            <a:r>
              <a:rPr lang="en-US" dirty="0"/>
              <a:t>Captopril</a:t>
            </a:r>
          </a:p>
          <a:p>
            <a:pPr lvl="0"/>
            <a:r>
              <a:rPr lang="en-US" dirty="0"/>
              <a:t>Enalapril</a:t>
            </a:r>
          </a:p>
          <a:p>
            <a:pPr lvl="0"/>
            <a:r>
              <a:rPr lang="en-US" dirty="0" err="1"/>
              <a:t>Fosinopril</a:t>
            </a:r>
            <a:endParaRPr lang="en-US" dirty="0"/>
          </a:p>
          <a:p>
            <a:pPr lvl="0"/>
            <a:r>
              <a:rPr lang="en-US" dirty="0" err="1"/>
              <a:t>Lexxel</a:t>
            </a:r>
            <a:r>
              <a:rPr lang="en-US" dirty="0"/>
              <a:t> (</a:t>
            </a:r>
            <a:r>
              <a:rPr lang="en-US" i="1" dirty="0" err="1"/>
              <a:t>enelipril</a:t>
            </a:r>
            <a:r>
              <a:rPr lang="en-US" i="1" dirty="0"/>
              <a:t>/felodipine</a:t>
            </a:r>
            <a:r>
              <a:rPr lang="en-US" dirty="0"/>
              <a:t>)</a:t>
            </a:r>
          </a:p>
          <a:p>
            <a:pPr lvl="0"/>
            <a:r>
              <a:rPr lang="en-US" dirty="0"/>
              <a:t>Lisinopril</a:t>
            </a:r>
          </a:p>
          <a:p>
            <a:pPr lvl="0"/>
            <a:r>
              <a:rPr lang="en-US" dirty="0"/>
              <a:t>Lotensin (</a:t>
            </a:r>
            <a:r>
              <a:rPr lang="en-US" i="1" dirty="0"/>
              <a:t>benazepril</a:t>
            </a:r>
            <a:r>
              <a:rPr lang="en-US" dirty="0"/>
              <a:t>)</a:t>
            </a:r>
          </a:p>
          <a:p>
            <a:pPr lvl="0"/>
            <a:r>
              <a:rPr lang="en-US" dirty="0"/>
              <a:t>Lotrel (</a:t>
            </a:r>
            <a:r>
              <a:rPr lang="en-US" i="1" dirty="0"/>
              <a:t>amlodipine/benazepril</a:t>
            </a:r>
            <a:r>
              <a:rPr lang="en-US" dirty="0"/>
              <a:t>)</a:t>
            </a:r>
          </a:p>
          <a:p>
            <a:pPr lvl="0"/>
            <a:r>
              <a:rPr lang="en-US" dirty="0" err="1"/>
              <a:t>Mavik</a:t>
            </a:r>
            <a:r>
              <a:rPr lang="en-US" dirty="0"/>
              <a:t> (</a:t>
            </a:r>
            <a:r>
              <a:rPr lang="en-US" i="1" dirty="0"/>
              <a:t>trandolapril</a:t>
            </a:r>
            <a:r>
              <a:rPr lang="en-US" dirty="0"/>
              <a:t>)</a:t>
            </a:r>
          </a:p>
          <a:p>
            <a:pPr lvl="0"/>
            <a:r>
              <a:rPr lang="en-US" dirty="0" err="1"/>
              <a:t>Moexipril</a:t>
            </a:r>
            <a:endParaRPr lang="en-US" dirty="0"/>
          </a:p>
          <a:p>
            <a:pPr lvl="0"/>
            <a:r>
              <a:rPr lang="en-US" dirty="0" err="1"/>
              <a:t>Monopril</a:t>
            </a:r>
            <a:r>
              <a:rPr lang="en-US" dirty="0"/>
              <a:t> (</a:t>
            </a:r>
            <a:r>
              <a:rPr lang="en-US" i="1" dirty="0" err="1"/>
              <a:t>fosinopril</a:t>
            </a:r>
            <a:r>
              <a:rPr lang="en-US" dirty="0"/>
              <a:t>)</a:t>
            </a:r>
          </a:p>
          <a:p>
            <a:pPr lvl="0"/>
            <a:r>
              <a:rPr lang="en-US" dirty="0" err="1"/>
              <a:t>Monopril</a:t>
            </a:r>
            <a:r>
              <a:rPr lang="en-US" dirty="0"/>
              <a:t> HCT (</a:t>
            </a:r>
            <a:r>
              <a:rPr lang="en-US" i="1" dirty="0" err="1"/>
              <a:t>fosinopril</a:t>
            </a:r>
            <a:r>
              <a:rPr lang="en-US" i="1" dirty="0"/>
              <a:t>/HCTZ</a:t>
            </a:r>
            <a:r>
              <a:rPr lang="en-US" dirty="0"/>
              <a:t>)</a:t>
            </a:r>
          </a:p>
          <a:p>
            <a:pPr lvl="0"/>
            <a:r>
              <a:rPr lang="en-US" dirty="0"/>
              <a:t>Perindopril</a:t>
            </a:r>
          </a:p>
          <a:p>
            <a:pPr lvl="0"/>
            <a:r>
              <a:rPr lang="en-US" dirty="0"/>
              <a:t>Prinivil (</a:t>
            </a:r>
            <a:r>
              <a:rPr lang="en-US" i="1" dirty="0"/>
              <a:t>lisinopril</a:t>
            </a:r>
            <a:r>
              <a:rPr lang="en-US" dirty="0"/>
              <a:t>)</a:t>
            </a:r>
          </a:p>
          <a:p>
            <a:pPr lvl="0"/>
            <a:r>
              <a:rPr lang="en-US" dirty="0"/>
              <a:t>Quinapril</a:t>
            </a:r>
          </a:p>
          <a:p>
            <a:pPr lvl="0"/>
            <a:r>
              <a:rPr lang="en-US" dirty="0"/>
              <a:t>Ramipril</a:t>
            </a:r>
          </a:p>
          <a:p>
            <a:pPr lvl="0"/>
            <a:r>
              <a:rPr lang="en-US" dirty="0" err="1"/>
              <a:t>Tarka</a:t>
            </a:r>
            <a:r>
              <a:rPr lang="en-US" dirty="0"/>
              <a:t> (</a:t>
            </a:r>
            <a:r>
              <a:rPr lang="en-US" i="1" dirty="0"/>
              <a:t>trandolapril/HCTZ</a:t>
            </a:r>
            <a:r>
              <a:rPr lang="en-US" dirty="0"/>
              <a:t>)</a:t>
            </a:r>
          </a:p>
          <a:p>
            <a:pPr lvl="0"/>
            <a:r>
              <a:rPr lang="en-US" dirty="0" err="1"/>
              <a:t>Trandolipril</a:t>
            </a:r>
            <a:endParaRPr lang="en-US" dirty="0"/>
          </a:p>
          <a:p>
            <a:pPr lvl="0"/>
            <a:r>
              <a:rPr lang="en-US" dirty="0" err="1"/>
              <a:t>Uniretic</a:t>
            </a:r>
            <a:r>
              <a:rPr lang="en-US" dirty="0"/>
              <a:t> (</a:t>
            </a:r>
            <a:r>
              <a:rPr lang="en-US" i="1" dirty="0" err="1"/>
              <a:t>moexipril</a:t>
            </a:r>
            <a:r>
              <a:rPr lang="en-US" i="1" dirty="0"/>
              <a:t>/HCTZ)</a:t>
            </a:r>
            <a:endParaRPr lang="en-US" dirty="0"/>
          </a:p>
          <a:p>
            <a:pPr lvl="0"/>
            <a:r>
              <a:rPr lang="en-US" dirty="0" err="1"/>
              <a:t>Univasc</a:t>
            </a:r>
            <a:r>
              <a:rPr lang="en-US" dirty="0"/>
              <a:t> (</a:t>
            </a:r>
            <a:r>
              <a:rPr lang="en-US" i="1" dirty="0" err="1"/>
              <a:t>moexipril</a:t>
            </a:r>
            <a:r>
              <a:rPr lang="en-US" dirty="0"/>
              <a:t>)</a:t>
            </a:r>
          </a:p>
          <a:p>
            <a:pPr lvl="0"/>
            <a:r>
              <a:rPr lang="en-US" dirty="0" err="1"/>
              <a:t>Vaseretic</a:t>
            </a:r>
            <a:r>
              <a:rPr lang="en-US" dirty="0"/>
              <a:t> (</a:t>
            </a:r>
            <a:r>
              <a:rPr lang="en-US" i="1" dirty="0"/>
              <a:t>enalapril/HCTZ</a:t>
            </a:r>
            <a:r>
              <a:rPr lang="en-US" dirty="0"/>
              <a:t>)</a:t>
            </a:r>
          </a:p>
          <a:p>
            <a:pPr lvl="0"/>
            <a:r>
              <a:rPr lang="en-US" dirty="0"/>
              <a:t>Vasotec (</a:t>
            </a:r>
            <a:r>
              <a:rPr lang="en-US" i="1" dirty="0"/>
              <a:t>enalapril</a:t>
            </a:r>
            <a:r>
              <a:rPr lang="en-US" dirty="0"/>
              <a:t>)</a:t>
            </a:r>
          </a:p>
          <a:p>
            <a:pPr lvl="0"/>
            <a:r>
              <a:rPr lang="en-US" dirty="0" err="1"/>
              <a:t>Zestoretic</a:t>
            </a:r>
            <a:endParaRPr lang="en-US" dirty="0"/>
          </a:p>
          <a:p>
            <a:r>
              <a:rPr lang="en-US" dirty="0"/>
              <a:t>   (</a:t>
            </a:r>
            <a:r>
              <a:rPr lang="en-US" i="1" dirty="0"/>
              <a:t>lisinopril/HCTZ</a:t>
            </a:r>
            <a:r>
              <a:rPr lang="en-US" dirty="0"/>
              <a:t>)</a:t>
            </a:r>
          </a:p>
          <a:p>
            <a:pPr lvl="0"/>
            <a:r>
              <a:rPr lang="en-US" dirty="0"/>
              <a:t>Zestril</a:t>
            </a:r>
          </a:p>
          <a:p>
            <a:r>
              <a:rPr lang="en-US" dirty="0"/>
              <a:t>(</a:t>
            </a:r>
            <a:r>
              <a:rPr lang="en-US" i="1" dirty="0"/>
              <a:t>lisinopril  </a:t>
            </a:r>
          </a:p>
          <a:p>
            <a:endParaRPr lang="en-US" b="1" i="1" u="sng" dirty="0"/>
          </a:p>
          <a:p>
            <a:r>
              <a:rPr lang="en-US" b="1" u="sng" dirty="0"/>
              <a:t>Angiotensin Receptor Blockers</a:t>
            </a:r>
            <a:endParaRPr lang="en-US" dirty="0"/>
          </a:p>
          <a:p>
            <a:pPr lvl="0"/>
            <a:br>
              <a:rPr lang="en-US" dirty="0"/>
            </a:br>
            <a:r>
              <a:rPr lang="en-US" dirty="0" err="1"/>
              <a:t>Atacand</a:t>
            </a:r>
            <a:r>
              <a:rPr lang="en-US" dirty="0"/>
              <a:t> (</a:t>
            </a:r>
            <a:r>
              <a:rPr lang="en-US" i="1" dirty="0"/>
              <a:t>candesartan</a:t>
            </a:r>
            <a:r>
              <a:rPr lang="en-US" dirty="0"/>
              <a:t>)</a:t>
            </a:r>
          </a:p>
          <a:p>
            <a:pPr lvl="0"/>
            <a:r>
              <a:rPr lang="en-US" dirty="0" err="1"/>
              <a:t>Atacand</a:t>
            </a:r>
            <a:r>
              <a:rPr lang="en-US" dirty="0"/>
              <a:t> HCT (</a:t>
            </a:r>
            <a:r>
              <a:rPr lang="en-US" i="1" dirty="0"/>
              <a:t>candesartan/HCTZ</a:t>
            </a:r>
            <a:r>
              <a:rPr lang="en-US" dirty="0"/>
              <a:t>)</a:t>
            </a:r>
          </a:p>
          <a:p>
            <a:pPr lvl="0"/>
            <a:r>
              <a:rPr lang="en-US" dirty="0" err="1"/>
              <a:t>Avalide</a:t>
            </a:r>
            <a:r>
              <a:rPr lang="en-US" dirty="0"/>
              <a:t> (</a:t>
            </a:r>
            <a:r>
              <a:rPr lang="en-US" i="1" dirty="0"/>
              <a:t>Irbesartan/HCTZ</a:t>
            </a:r>
            <a:r>
              <a:rPr lang="en-US" dirty="0"/>
              <a:t>)</a:t>
            </a:r>
          </a:p>
          <a:p>
            <a:pPr lvl="0"/>
            <a:r>
              <a:rPr lang="en-US" dirty="0"/>
              <a:t>Avapro (</a:t>
            </a:r>
            <a:r>
              <a:rPr lang="en-US" i="1" dirty="0"/>
              <a:t>Irbesartan</a:t>
            </a:r>
            <a:r>
              <a:rPr lang="en-US" dirty="0"/>
              <a:t>)</a:t>
            </a:r>
          </a:p>
          <a:p>
            <a:pPr lvl="0"/>
            <a:r>
              <a:rPr lang="en-US" dirty="0" err="1"/>
              <a:t>Azor</a:t>
            </a:r>
            <a:r>
              <a:rPr lang="en-US" dirty="0"/>
              <a:t> (</a:t>
            </a:r>
            <a:r>
              <a:rPr lang="en-US" i="1" dirty="0" err="1"/>
              <a:t>olmesartan</a:t>
            </a:r>
            <a:r>
              <a:rPr lang="en-US" i="1" dirty="0"/>
              <a:t>/amlodipine</a:t>
            </a:r>
            <a:r>
              <a:rPr lang="en-US" dirty="0"/>
              <a:t>)</a:t>
            </a:r>
          </a:p>
          <a:p>
            <a:pPr lvl="0"/>
            <a:r>
              <a:rPr lang="en-US" dirty="0"/>
              <a:t>Benicar (</a:t>
            </a:r>
            <a:r>
              <a:rPr lang="en-US" i="1" dirty="0" err="1"/>
              <a:t>olmesartan</a:t>
            </a:r>
            <a:r>
              <a:rPr lang="en-US" dirty="0"/>
              <a:t>)</a:t>
            </a:r>
          </a:p>
          <a:p>
            <a:pPr lvl="0"/>
            <a:r>
              <a:rPr lang="en-US" dirty="0"/>
              <a:t>Candesartan</a:t>
            </a:r>
          </a:p>
          <a:p>
            <a:pPr lvl="0"/>
            <a:r>
              <a:rPr lang="en-US" dirty="0"/>
              <a:t>Cozaar (</a:t>
            </a:r>
            <a:r>
              <a:rPr lang="en-US" i="1" dirty="0"/>
              <a:t>Losartan</a:t>
            </a:r>
            <a:r>
              <a:rPr lang="en-US" dirty="0"/>
              <a:t>)</a:t>
            </a:r>
          </a:p>
          <a:p>
            <a:pPr lvl="0"/>
            <a:r>
              <a:rPr lang="en-US" dirty="0"/>
              <a:t>Diovan (</a:t>
            </a:r>
            <a:r>
              <a:rPr lang="en-US" i="1" dirty="0"/>
              <a:t>valsartan/HCTZ</a:t>
            </a:r>
            <a:r>
              <a:rPr lang="en-US" dirty="0"/>
              <a:t>)</a:t>
            </a:r>
          </a:p>
          <a:p>
            <a:pPr lvl="0"/>
            <a:r>
              <a:rPr lang="en-US" dirty="0" err="1"/>
              <a:t>Doivan</a:t>
            </a:r>
            <a:r>
              <a:rPr lang="en-US" dirty="0"/>
              <a:t> HCT (</a:t>
            </a:r>
            <a:r>
              <a:rPr lang="en-US" i="1" dirty="0"/>
              <a:t>valsartan/amlodipine</a:t>
            </a:r>
            <a:r>
              <a:rPr lang="en-US" dirty="0"/>
              <a:t>)</a:t>
            </a:r>
          </a:p>
          <a:p>
            <a:pPr lvl="0"/>
            <a:r>
              <a:rPr lang="en-US" dirty="0" err="1"/>
              <a:t>Eprosartan</a:t>
            </a:r>
            <a:endParaRPr lang="en-US" dirty="0"/>
          </a:p>
          <a:p>
            <a:pPr lvl="0"/>
            <a:r>
              <a:rPr lang="en-US" dirty="0" err="1"/>
              <a:t>Exforge</a:t>
            </a:r>
            <a:r>
              <a:rPr lang="en-US" dirty="0"/>
              <a:t> (</a:t>
            </a:r>
            <a:r>
              <a:rPr lang="en-US" i="1" dirty="0"/>
              <a:t>valsartan/amlodipine</a:t>
            </a:r>
            <a:r>
              <a:rPr lang="en-US" dirty="0"/>
              <a:t>)</a:t>
            </a:r>
          </a:p>
          <a:p>
            <a:pPr lvl="0"/>
            <a:r>
              <a:rPr lang="en-US" dirty="0" err="1"/>
              <a:t>Exforge</a:t>
            </a:r>
            <a:r>
              <a:rPr lang="en-US" dirty="0"/>
              <a:t> HCT (</a:t>
            </a:r>
            <a:r>
              <a:rPr lang="en-US" i="1" dirty="0"/>
              <a:t>valsartan/HCTZ/amlodipine</a:t>
            </a:r>
            <a:r>
              <a:rPr lang="en-US" dirty="0"/>
              <a:t>)</a:t>
            </a:r>
          </a:p>
          <a:p>
            <a:pPr lvl="0"/>
            <a:r>
              <a:rPr lang="en-US" dirty="0" err="1"/>
              <a:t>Hyzaar</a:t>
            </a:r>
            <a:r>
              <a:rPr lang="en-US" dirty="0"/>
              <a:t> (</a:t>
            </a:r>
            <a:r>
              <a:rPr lang="en-US" i="1" dirty="0"/>
              <a:t>losartan/HCTZ</a:t>
            </a:r>
            <a:r>
              <a:rPr lang="en-US" dirty="0"/>
              <a:t>)</a:t>
            </a:r>
          </a:p>
          <a:p>
            <a:pPr lvl="0"/>
            <a:r>
              <a:rPr lang="en-US" dirty="0" err="1"/>
              <a:t>Ibesartan</a:t>
            </a:r>
            <a:endParaRPr lang="en-US" dirty="0"/>
          </a:p>
          <a:p>
            <a:pPr lvl="0"/>
            <a:r>
              <a:rPr lang="en-US" dirty="0"/>
              <a:t>Losartan</a:t>
            </a:r>
          </a:p>
          <a:p>
            <a:pPr lvl="0"/>
            <a:r>
              <a:rPr lang="en-US" dirty="0" err="1"/>
              <a:t>Micardis</a:t>
            </a:r>
            <a:r>
              <a:rPr lang="en-US" dirty="0"/>
              <a:t> (telmisartan)</a:t>
            </a:r>
          </a:p>
          <a:p>
            <a:pPr lvl="0"/>
            <a:r>
              <a:rPr lang="en-US" dirty="0" err="1"/>
              <a:t>Micardis</a:t>
            </a:r>
            <a:r>
              <a:rPr lang="en-US" dirty="0"/>
              <a:t> HCT (</a:t>
            </a:r>
            <a:r>
              <a:rPr lang="en-US" i="1" dirty="0"/>
              <a:t>telmisartan/HCTZ</a:t>
            </a:r>
            <a:r>
              <a:rPr lang="en-US" dirty="0"/>
              <a:t>)</a:t>
            </a:r>
          </a:p>
          <a:p>
            <a:pPr lvl="0"/>
            <a:r>
              <a:rPr lang="en-US" dirty="0"/>
              <a:t>Olmesartan</a:t>
            </a:r>
          </a:p>
          <a:p>
            <a:pPr lvl="0"/>
            <a:r>
              <a:rPr lang="en-US" dirty="0"/>
              <a:t>Telmisartan</a:t>
            </a:r>
          </a:p>
          <a:p>
            <a:pPr lvl="0"/>
            <a:r>
              <a:rPr lang="en-US" dirty="0" err="1"/>
              <a:t>Teveten</a:t>
            </a:r>
            <a:r>
              <a:rPr lang="en-US" dirty="0"/>
              <a:t> (</a:t>
            </a:r>
            <a:r>
              <a:rPr lang="en-US" i="1" dirty="0" err="1"/>
              <a:t>eprosartan</a:t>
            </a:r>
            <a:r>
              <a:rPr lang="en-US" dirty="0"/>
              <a:t>)</a:t>
            </a:r>
          </a:p>
          <a:p>
            <a:pPr lvl="0"/>
            <a:r>
              <a:rPr lang="en-US" dirty="0" err="1"/>
              <a:t>Teveten</a:t>
            </a:r>
            <a:r>
              <a:rPr lang="en-US" dirty="0"/>
              <a:t> HCT (</a:t>
            </a:r>
            <a:r>
              <a:rPr lang="en-US" i="1" dirty="0" err="1"/>
              <a:t>esprosartan</a:t>
            </a:r>
            <a:r>
              <a:rPr lang="en-US" i="1" dirty="0"/>
              <a:t>/HCTZ</a:t>
            </a:r>
            <a:r>
              <a:rPr lang="en-US" dirty="0"/>
              <a:t>)</a:t>
            </a:r>
          </a:p>
          <a:p>
            <a:r>
              <a:rPr lang="en-US" dirty="0" err="1"/>
              <a:t>Valsart</a:t>
            </a:r>
            <a:endParaRPr lang="en-US" dirty="0"/>
          </a:p>
          <a:p>
            <a:endParaRPr lang="en-US" dirty="0"/>
          </a:p>
          <a:p>
            <a:endParaRPr lang="en-US" dirty="0"/>
          </a:p>
          <a:p>
            <a:pPr marL="170044" indent="-170044">
              <a:buFont typeface="Arial" panose="020B0604020202020204" pitchFamily="34" charset="0"/>
              <a:buChar char="•"/>
            </a:pPr>
            <a:r>
              <a:rPr lang="en-US" b="1" i="1" dirty="0"/>
              <a:t>DO NOT STOP taking </a:t>
            </a:r>
            <a:r>
              <a:rPr lang="en-US" dirty="0"/>
              <a:t>your </a:t>
            </a:r>
            <a:r>
              <a:rPr lang="en-US" b="1" dirty="0"/>
              <a:t>Beta blocker </a:t>
            </a:r>
            <a:r>
              <a:rPr lang="en-US" dirty="0"/>
              <a:t>and/or </a:t>
            </a:r>
            <a:r>
              <a:rPr lang="en-US" b="1" dirty="0"/>
              <a:t>Calcium Chanel blocker </a:t>
            </a:r>
            <a:r>
              <a:rPr lang="en-US" dirty="0"/>
              <a:t>heart medication and talk to your primary care or cardiologist to discuss which medications you should take the with a sip of water the morning of your surgery.</a:t>
            </a:r>
          </a:p>
          <a:p>
            <a:pPr marL="623495" lvl="1" indent="-170044">
              <a:buFont typeface="Arial" panose="020B0604020202020204" pitchFamily="34" charset="0"/>
              <a:buChar char="•"/>
            </a:pPr>
            <a:r>
              <a:rPr lang="en-US" b="1" dirty="0"/>
              <a:t>Take your Beta Blockers: </a:t>
            </a:r>
            <a:r>
              <a:rPr lang="en-US" dirty="0"/>
              <a:t>Acebutolol (</a:t>
            </a:r>
            <a:r>
              <a:rPr lang="en-US" dirty="0" err="1"/>
              <a:t>Sectral</a:t>
            </a:r>
            <a:r>
              <a:rPr lang="en-US" dirty="0"/>
              <a:t>),Atenolol (Tenormin), </a:t>
            </a:r>
            <a:r>
              <a:rPr lang="en-US" dirty="0" err="1"/>
              <a:t>Betaxolol</a:t>
            </a:r>
            <a:r>
              <a:rPr lang="en-US" dirty="0"/>
              <a:t> (</a:t>
            </a:r>
            <a:r>
              <a:rPr lang="en-US" dirty="0" err="1"/>
              <a:t>Kerlone</a:t>
            </a:r>
            <a:r>
              <a:rPr lang="en-US" dirty="0"/>
              <a:t>), Bisoprolol (</a:t>
            </a:r>
            <a:r>
              <a:rPr lang="en-US" dirty="0" err="1"/>
              <a:t>Zebeta</a:t>
            </a:r>
            <a:r>
              <a:rPr lang="en-US" dirty="0"/>
              <a:t>), Carvedilol (Coreg), Metoprolol (Lopressor, Toprol XL), Nadolol (</a:t>
            </a:r>
            <a:r>
              <a:rPr lang="en-US" dirty="0" err="1"/>
              <a:t>Corgard</a:t>
            </a:r>
            <a:r>
              <a:rPr lang="en-US" dirty="0"/>
              <a:t>), Nebivolol (Bystolic), Penbutolol (</a:t>
            </a:r>
            <a:r>
              <a:rPr lang="en-US" dirty="0" err="1"/>
              <a:t>Levatol</a:t>
            </a:r>
            <a:r>
              <a:rPr lang="en-US" dirty="0"/>
              <a:t>), Pindolol (</a:t>
            </a:r>
            <a:r>
              <a:rPr lang="en-US" dirty="0" err="1"/>
              <a:t>Visken</a:t>
            </a:r>
            <a:r>
              <a:rPr lang="en-US" dirty="0"/>
              <a:t>), Propranolol (Inderal), Sotalol (</a:t>
            </a:r>
            <a:r>
              <a:rPr lang="en-US" dirty="0" err="1"/>
              <a:t>Betapace</a:t>
            </a:r>
            <a:r>
              <a:rPr lang="en-US" dirty="0"/>
              <a:t>) 	</a:t>
            </a:r>
          </a:p>
          <a:p>
            <a:pPr marL="623495" lvl="1" indent="-170044">
              <a:buFont typeface="Arial" panose="020B0604020202020204" pitchFamily="34" charset="0"/>
              <a:buChar char="•"/>
            </a:pPr>
            <a:r>
              <a:rPr lang="en-US" b="1" dirty="0"/>
              <a:t>Take your Calcium Channel Blockers: </a:t>
            </a:r>
            <a:r>
              <a:rPr lang="en-US" dirty="0"/>
              <a:t>Amlodipine (Norvasc®), </a:t>
            </a:r>
            <a:r>
              <a:rPr lang="en-US" dirty="0" err="1"/>
              <a:t>Clevipidine</a:t>
            </a:r>
            <a:r>
              <a:rPr lang="en-US" dirty="0"/>
              <a:t> (</a:t>
            </a:r>
            <a:r>
              <a:rPr lang="en-US" dirty="0" err="1"/>
              <a:t>Cleviprex</a:t>
            </a:r>
            <a:r>
              <a:rPr lang="en-US" dirty="0"/>
              <a:t>®), Diltiazem (Cardizem®), Felodipine (</a:t>
            </a:r>
            <a:r>
              <a:rPr lang="en-US" dirty="0" err="1"/>
              <a:t>Plendil</a:t>
            </a:r>
            <a:r>
              <a:rPr lang="en-US" dirty="0"/>
              <a:t>®), </a:t>
            </a:r>
            <a:r>
              <a:rPr lang="en-US" dirty="0" err="1"/>
              <a:t>Isradipine</a:t>
            </a:r>
            <a:r>
              <a:rPr lang="en-US" dirty="0"/>
              <a:t> (</a:t>
            </a:r>
            <a:r>
              <a:rPr lang="en-US" dirty="0" err="1"/>
              <a:t>Dynacirc</a:t>
            </a:r>
            <a:r>
              <a:rPr lang="en-US" dirty="0"/>
              <a:t>®), Nicardipine (</a:t>
            </a:r>
            <a:r>
              <a:rPr lang="en-US" dirty="0" err="1"/>
              <a:t>Cardene</a:t>
            </a:r>
            <a:r>
              <a:rPr lang="en-US" dirty="0"/>
              <a:t>®), Nifedipine (Procardia®, Adalat®),Nimodipine (</a:t>
            </a:r>
            <a:r>
              <a:rPr lang="en-US" dirty="0" err="1"/>
              <a:t>Nimotop</a:t>
            </a:r>
            <a:r>
              <a:rPr lang="en-US" dirty="0"/>
              <a:t>®), Verapamil (</a:t>
            </a:r>
            <a:r>
              <a:rPr lang="en-US" dirty="0" err="1"/>
              <a:t>Calan</a:t>
            </a:r>
            <a:r>
              <a:rPr lang="en-US" dirty="0"/>
              <a:t>®, </a:t>
            </a:r>
            <a:r>
              <a:rPr lang="en-US" dirty="0" err="1"/>
              <a:t>Covera</a:t>
            </a:r>
            <a:r>
              <a:rPr lang="en-US" dirty="0"/>
              <a:t>-HS®, </a:t>
            </a:r>
            <a:r>
              <a:rPr lang="en-US" dirty="0" err="1"/>
              <a:t>Verelan</a:t>
            </a:r>
            <a:r>
              <a:rPr lang="en-US" dirty="0"/>
              <a:t>®) 	</a:t>
            </a:r>
          </a:p>
          <a:p>
            <a:pPr marL="170044" indent="-170044">
              <a:buFont typeface="Arial" panose="020B0604020202020204" pitchFamily="34" charset="0"/>
              <a:buChar char="•"/>
            </a:pPr>
            <a:r>
              <a:rPr lang="en-US" b="1" dirty="0"/>
              <a:t>Diuretic medication: Consult with your cardiologist or primary care team about your diuretic medication</a:t>
            </a:r>
            <a:endParaRPr lang="en-US" dirty="0"/>
          </a:p>
          <a:p>
            <a:pPr defTabSz="906902">
              <a:defRPr/>
            </a:pPr>
            <a:endParaRPr lang="en-US"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30</a:t>
            </a:fld>
            <a:endParaRPr lang="en-US" dirty="0"/>
          </a:p>
        </p:txBody>
      </p:sp>
    </p:spTree>
    <p:extLst>
      <p:ext uri="{BB962C8B-B14F-4D97-AF65-F5344CB8AC3E}">
        <p14:creationId xmlns:p14="http://schemas.microsoft.com/office/powerpoint/2010/main" val="3444908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Updated 12-27-2023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STOP</a:t>
            </a:r>
            <a:r>
              <a:rPr lang="en-US" sz="1200" kern="1200" dirty="0">
                <a:solidFill>
                  <a:schemeClr val="tx1"/>
                </a:solidFill>
                <a:effectLst/>
                <a:latin typeface="+mn-lt"/>
                <a:ea typeface="+mn-ea"/>
                <a:cs typeface="+mn-cs"/>
              </a:rPr>
              <a:t> Metformin 24 hours prior to surgery:</a:t>
            </a:r>
          </a:p>
          <a:p>
            <a:pPr lvl="0"/>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ActoPlus</a:t>
            </a:r>
            <a:r>
              <a:rPr lang="en-US" sz="1200" kern="1200" dirty="0">
                <a:solidFill>
                  <a:schemeClr val="tx1"/>
                </a:solidFill>
                <a:effectLst/>
                <a:latin typeface="+mn-lt"/>
                <a:ea typeface="+mn-ea"/>
                <a:cs typeface="+mn-cs"/>
              </a:rPr>
              <a:t> Met</a:t>
            </a:r>
          </a:p>
          <a:p>
            <a:pPr lvl="0"/>
            <a:r>
              <a:rPr lang="en-US" sz="1200" kern="1200" dirty="0" err="1">
                <a:solidFill>
                  <a:schemeClr val="tx1"/>
                </a:solidFill>
                <a:effectLst/>
                <a:latin typeface="+mn-lt"/>
                <a:ea typeface="+mn-ea"/>
                <a:cs typeface="+mn-cs"/>
              </a:rPr>
              <a:t>Avandament</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Fortamet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Glucophage</a:t>
            </a:r>
          </a:p>
          <a:p>
            <a:pPr lvl="0"/>
            <a:r>
              <a:rPr lang="en-US" sz="1200" kern="1200" dirty="0" err="1">
                <a:solidFill>
                  <a:schemeClr val="tx1"/>
                </a:solidFill>
                <a:effectLst/>
                <a:latin typeface="+mn-lt"/>
                <a:ea typeface="+mn-ea"/>
                <a:cs typeface="+mn-cs"/>
              </a:rPr>
              <a:t>Glucovance</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Glumetza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Glyburide</a:t>
            </a:r>
          </a:p>
          <a:p>
            <a:pPr lvl="0"/>
            <a:r>
              <a:rPr lang="en-US" sz="1200" kern="1200" dirty="0">
                <a:solidFill>
                  <a:schemeClr val="tx1"/>
                </a:solidFill>
                <a:effectLst/>
                <a:latin typeface="+mn-lt"/>
                <a:ea typeface="+mn-ea"/>
                <a:cs typeface="+mn-cs"/>
              </a:rPr>
              <a:t>Glipizide</a:t>
            </a:r>
          </a:p>
          <a:p>
            <a:pPr lvl="0"/>
            <a:r>
              <a:rPr lang="en-US" sz="1200" kern="1200" dirty="0" err="1">
                <a:solidFill>
                  <a:schemeClr val="tx1"/>
                </a:solidFill>
                <a:effectLst/>
                <a:latin typeface="+mn-lt"/>
                <a:ea typeface="+mn-ea"/>
                <a:cs typeface="+mn-cs"/>
              </a:rPr>
              <a:t>Invokamet</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Jentadueto</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Janumet</a:t>
            </a:r>
          </a:p>
          <a:p>
            <a:pPr lvl="0"/>
            <a:r>
              <a:rPr lang="en-US" sz="1200" kern="1200" dirty="0" err="1">
                <a:solidFill>
                  <a:schemeClr val="tx1"/>
                </a:solidFill>
                <a:effectLst/>
                <a:latin typeface="+mn-lt"/>
                <a:ea typeface="+mn-ea"/>
                <a:cs typeface="+mn-cs"/>
              </a:rPr>
              <a:t>Kombiglyze</a:t>
            </a:r>
            <a:r>
              <a:rPr lang="en-US" sz="1200" kern="1200" dirty="0">
                <a:solidFill>
                  <a:schemeClr val="tx1"/>
                </a:solidFill>
                <a:effectLst/>
                <a:latin typeface="+mn-lt"/>
                <a:ea typeface="+mn-ea"/>
                <a:cs typeface="+mn-cs"/>
              </a:rPr>
              <a:t> XR</a:t>
            </a:r>
          </a:p>
          <a:p>
            <a:pPr lvl="0"/>
            <a:r>
              <a:rPr lang="en-US" sz="1200" kern="1200" dirty="0" err="1">
                <a:solidFill>
                  <a:schemeClr val="tx1"/>
                </a:solidFill>
                <a:effectLst/>
                <a:latin typeface="+mn-lt"/>
                <a:ea typeface="+mn-ea"/>
                <a:cs typeface="+mn-cs"/>
              </a:rPr>
              <a:t>Metaglip</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Metformin</a:t>
            </a:r>
          </a:p>
          <a:p>
            <a:pPr lvl="0"/>
            <a:r>
              <a:rPr lang="en-US" sz="1200" kern="1200" dirty="0" err="1">
                <a:solidFill>
                  <a:schemeClr val="tx1"/>
                </a:solidFill>
                <a:effectLst/>
                <a:latin typeface="+mn-lt"/>
                <a:ea typeface="+mn-ea"/>
                <a:cs typeface="+mn-cs"/>
              </a:rPr>
              <a:t>Prandimet</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Riomet</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Xigduo</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Kazano</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Synjardy</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Segluomet</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Consult</a:t>
            </a:r>
            <a:r>
              <a:rPr lang="en-US" sz="1200" kern="1200" dirty="0">
                <a:solidFill>
                  <a:schemeClr val="tx1"/>
                </a:solidFill>
                <a:effectLst/>
                <a:latin typeface="+mn-lt"/>
                <a:ea typeface="+mn-ea"/>
                <a:cs typeface="+mn-cs"/>
              </a:rPr>
              <a:t> your Primary Care Physician and/or Endocrinologist if </a:t>
            </a:r>
            <a:r>
              <a:rPr lang="en-US" sz="1200" b="1" kern="1200" dirty="0">
                <a:solidFill>
                  <a:schemeClr val="tx1"/>
                </a:solidFill>
                <a:effectLst/>
                <a:latin typeface="+mn-lt"/>
                <a:ea typeface="+mn-ea"/>
                <a:cs typeface="+mn-cs"/>
              </a:rPr>
              <a:t>taking insulin or using an insulin pump</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31</a:t>
            </a:fld>
            <a:endParaRPr lang="en-US" dirty="0"/>
          </a:p>
        </p:txBody>
      </p:sp>
    </p:spTree>
    <p:extLst>
      <p:ext uri="{BB962C8B-B14F-4D97-AF65-F5344CB8AC3E}">
        <p14:creationId xmlns:p14="http://schemas.microsoft.com/office/powerpoint/2010/main" val="2321737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12-27-2023</a:t>
            </a:r>
          </a:p>
        </p:txBody>
      </p:sp>
      <p:sp>
        <p:nvSpPr>
          <p:cNvPr id="4" name="Slide Number Placeholder 3"/>
          <p:cNvSpPr>
            <a:spLocks noGrp="1"/>
          </p:cNvSpPr>
          <p:nvPr>
            <p:ph type="sldNum" sz="quarter" idx="5"/>
          </p:nvPr>
        </p:nvSpPr>
        <p:spPr/>
        <p:txBody>
          <a:bodyPr/>
          <a:lstStyle/>
          <a:p>
            <a:fld id="{27E0760B-D36C-4BBA-BC0C-69CF5B46DEDC}" type="slidenum">
              <a:rPr lang="en-US" smtClean="0"/>
              <a:t>32</a:t>
            </a:fld>
            <a:endParaRPr lang="en-US" dirty="0"/>
          </a:p>
        </p:txBody>
      </p:sp>
    </p:spTree>
    <p:extLst>
      <p:ext uri="{BB962C8B-B14F-4D97-AF65-F5344CB8AC3E}">
        <p14:creationId xmlns:p14="http://schemas.microsoft.com/office/powerpoint/2010/main" val="2884830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33</a:t>
            </a:fld>
            <a:endParaRPr lang="en-US" dirty="0"/>
          </a:p>
        </p:txBody>
      </p:sp>
    </p:spTree>
    <p:extLst>
      <p:ext uri="{BB962C8B-B14F-4D97-AF65-F5344CB8AC3E}">
        <p14:creationId xmlns:p14="http://schemas.microsoft.com/office/powerpoint/2010/main" val="439761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Day of Surgery</a:t>
            </a:r>
            <a:endParaRPr lang="en-US" dirty="0"/>
          </a:p>
          <a:p>
            <a:pPr marL="170044" indent="-170044">
              <a:buFont typeface="Arial" panose="020B0604020202020204" pitchFamily="34" charset="0"/>
              <a:buChar char="•"/>
            </a:pPr>
            <a:r>
              <a:rPr lang="en-US" b="1" dirty="0"/>
              <a:t>Take your Beta Blockers: </a:t>
            </a:r>
            <a:r>
              <a:rPr lang="en-US" dirty="0"/>
              <a:t>Acebutolol (</a:t>
            </a:r>
            <a:r>
              <a:rPr lang="en-US" dirty="0" err="1"/>
              <a:t>Sectral</a:t>
            </a:r>
            <a:r>
              <a:rPr lang="en-US" dirty="0"/>
              <a:t>),Atenolol (Tenormin), </a:t>
            </a:r>
            <a:r>
              <a:rPr lang="en-US" dirty="0" err="1"/>
              <a:t>Betaxolol</a:t>
            </a:r>
            <a:r>
              <a:rPr lang="en-US" dirty="0"/>
              <a:t> (</a:t>
            </a:r>
            <a:r>
              <a:rPr lang="en-US" dirty="0" err="1"/>
              <a:t>Kerlone</a:t>
            </a:r>
            <a:r>
              <a:rPr lang="en-US" dirty="0"/>
              <a:t>), Bisoprolol (</a:t>
            </a:r>
            <a:r>
              <a:rPr lang="en-US" dirty="0" err="1"/>
              <a:t>Zebeta</a:t>
            </a:r>
            <a:r>
              <a:rPr lang="en-US" dirty="0"/>
              <a:t>), Carvedilol (Coreg), Metoprolol (Lopressor, Toprol XL), Nadolol (</a:t>
            </a:r>
            <a:r>
              <a:rPr lang="en-US" dirty="0" err="1"/>
              <a:t>Corgard</a:t>
            </a:r>
            <a:r>
              <a:rPr lang="en-US" dirty="0"/>
              <a:t>), Nebivolol (Bystolic), Penbutolol (</a:t>
            </a:r>
            <a:r>
              <a:rPr lang="en-US" dirty="0" err="1"/>
              <a:t>Levatol</a:t>
            </a:r>
            <a:r>
              <a:rPr lang="en-US" dirty="0"/>
              <a:t>), Pindolol (</a:t>
            </a:r>
            <a:r>
              <a:rPr lang="en-US" dirty="0" err="1"/>
              <a:t>Visken</a:t>
            </a:r>
            <a:r>
              <a:rPr lang="en-US" dirty="0"/>
              <a:t>), Propranolol (Inderal), Sotalol (</a:t>
            </a:r>
            <a:r>
              <a:rPr lang="en-US" dirty="0" err="1"/>
              <a:t>Betapace</a:t>
            </a:r>
            <a:r>
              <a:rPr lang="en-US" dirty="0"/>
              <a:t>) 	</a:t>
            </a:r>
          </a:p>
          <a:p>
            <a:pPr marL="170044" indent="-170044">
              <a:buFont typeface="Arial" panose="020B0604020202020204" pitchFamily="34" charset="0"/>
              <a:buChar char="•"/>
            </a:pPr>
            <a:r>
              <a:rPr lang="en-US" b="1" dirty="0"/>
              <a:t>Take your Calcium Channel Blockers: </a:t>
            </a:r>
            <a:r>
              <a:rPr lang="en-US" dirty="0"/>
              <a:t>Amlodipine (Norvasc®), </a:t>
            </a:r>
            <a:r>
              <a:rPr lang="en-US" dirty="0" err="1"/>
              <a:t>Clevipidine</a:t>
            </a:r>
            <a:r>
              <a:rPr lang="en-US" dirty="0"/>
              <a:t> (</a:t>
            </a:r>
            <a:r>
              <a:rPr lang="en-US" dirty="0" err="1"/>
              <a:t>Cleviprex</a:t>
            </a:r>
            <a:r>
              <a:rPr lang="en-US" dirty="0"/>
              <a:t>®), Diltiazem (Cardizem®), Felodipine (</a:t>
            </a:r>
            <a:r>
              <a:rPr lang="en-US" dirty="0" err="1"/>
              <a:t>Plendil</a:t>
            </a:r>
            <a:r>
              <a:rPr lang="en-US" dirty="0"/>
              <a:t>®), </a:t>
            </a:r>
            <a:r>
              <a:rPr lang="en-US" dirty="0" err="1"/>
              <a:t>Isradipine</a:t>
            </a:r>
            <a:r>
              <a:rPr lang="en-US" dirty="0"/>
              <a:t> (</a:t>
            </a:r>
            <a:r>
              <a:rPr lang="en-US" dirty="0" err="1"/>
              <a:t>Dynacirc</a:t>
            </a:r>
            <a:r>
              <a:rPr lang="en-US" dirty="0"/>
              <a:t>®), Nicardipine (</a:t>
            </a:r>
            <a:r>
              <a:rPr lang="en-US" dirty="0" err="1"/>
              <a:t>Cardene</a:t>
            </a:r>
            <a:r>
              <a:rPr lang="en-US" dirty="0"/>
              <a:t>®), Nifedipine (Procardia®, Adalat®),Nimodipine (</a:t>
            </a:r>
            <a:r>
              <a:rPr lang="en-US" dirty="0" err="1"/>
              <a:t>Nimotop</a:t>
            </a:r>
            <a:r>
              <a:rPr lang="en-US" dirty="0"/>
              <a:t>®), Verapamil (</a:t>
            </a:r>
            <a:r>
              <a:rPr lang="en-US" dirty="0" err="1"/>
              <a:t>Calan</a:t>
            </a:r>
            <a:r>
              <a:rPr lang="en-US" dirty="0"/>
              <a:t>®, </a:t>
            </a:r>
            <a:r>
              <a:rPr lang="en-US" dirty="0" err="1"/>
              <a:t>Covera</a:t>
            </a:r>
            <a:r>
              <a:rPr lang="en-US" dirty="0"/>
              <a:t>-HS®, </a:t>
            </a:r>
            <a:r>
              <a:rPr lang="en-US" dirty="0" err="1"/>
              <a:t>Verelan</a:t>
            </a:r>
            <a:r>
              <a:rPr lang="en-US" dirty="0"/>
              <a:t>®) 	</a:t>
            </a:r>
          </a:p>
          <a:p>
            <a:pPr marL="170044" indent="-170044">
              <a:buFont typeface="Arial" panose="020B0604020202020204" pitchFamily="34" charset="0"/>
              <a:buChar char="•"/>
            </a:pPr>
            <a:r>
              <a:rPr lang="en-US" b="1" dirty="0"/>
              <a:t>Diuretic medication: Consult with your cardiologist or primary care team about your diuretic medication</a:t>
            </a:r>
            <a:endParaRPr lang="en-US" dirty="0"/>
          </a:p>
          <a:p>
            <a:pPr marL="170044" indent="-170044">
              <a:buFont typeface="Arial" panose="020B0604020202020204" pitchFamily="34" charset="0"/>
              <a:buChar char="•"/>
            </a:pPr>
            <a:r>
              <a:rPr lang="en-US" b="1" dirty="0"/>
              <a:t>STOP</a:t>
            </a:r>
            <a:r>
              <a:rPr lang="en-US" dirty="0"/>
              <a:t> </a:t>
            </a:r>
            <a:r>
              <a:rPr lang="en-US" b="1" dirty="0"/>
              <a:t>Theophylline</a:t>
            </a:r>
            <a:endParaRPr lang="en-US" dirty="0"/>
          </a:p>
          <a:p>
            <a:pPr marL="170044" indent="-170044">
              <a:buFont typeface="Arial" panose="020B0604020202020204" pitchFamily="34" charset="0"/>
              <a:buChar char="•"/>
            </a:pPr>
            <a:r>
              <a:rPr lang="en-US" b="1" dirty="0"/>
              <a:t>STOP</a:t>
            </a:r>
            <a:r>
              <a:rPr lang="en-US" dirty="0"/>
              <a:t> </a:t>
            </a:r>
            <a:r>
              <a:rPr lang="en-US" b="1" dirty="0"/>
              <a:t>Antacids</a:t>
            </a:r>
            <a:r>
              <a:rPr lang="en-US" dirty="0"/>
              <a:t> (Carafate, Maalox, or Tums)</a:t>
            </a:r>
          </a:p>
          <a:p>
            <a:pPr marL="170044" indent="-170044" defTabSz="906902">
              <a:buFont typeface="Arial" panose="020B0604020202020204" pitchFamily="34" charset="0"/>
              <a:buChar char="•"/>
              <a:defRPr/>
            </a:pPr>
            <a:r>
              <a:rPr lang="en-US" dirty="0"/>
              <a:t>STOP </a:t>
            </a:r>
            <a:r>
              <a:rPr lang="en-US" b="1" dirty="0" err="1">
                <a:solidFill>
                  <a:srgbClr val="FF0000"/>
                </a:solidFill>
              </a:rPr>
              <a:t>Stop</a:t>
            </a:r>
            <a:r>
              <a:rPr lang="en-US" b="1" dirty="0">
                <a:solidFill>
                  <a:srgbClr val="FF0000"/>
                </a:solidFill>
              </a:rPr>
              <a:t> </a:t>
            </a:r>
            <a:r>
              <a:rPr lang="en-US" dirty="0"/>
              <a:t>CBD Oil (</a:t>
            </a:r>
            <a:r>
              <a:rPr lang="en-US" dirty="0">
                <a:solidFill>
                  <a:srgbClr val="FF0000"/>
                </a:solidFill>
              </a:rPr>
              <a:t>cannabidiol</a:t>
            </a:r>
            <a:r>
              <a:rPr lang="en-US" dirty="0"/>
              <a:t>)/THC products (7/25/2022-Dr. Trivedi)</a:t>
            </a:r>
          </a:p>
          <a:p>
            <a:pPr lvl="0"/>
            <a:br>
              <a:rPr lang="en-US" dirty="0"/>
            </a:br>
            <a:r>
              <a:rPr lang="en-US" dirty="0"/>
              <a:t>Take Medications, if any, as prescribed or recommended by the surgeon or healthcare provider</a:t>
            </a:r>
          </a:p>
          <a:p>
            <a:pPr lvl="0"/>
            <a:r>
              <a:rPr lang="en-US" b="1" dirty="0"/>
              <a:t>NO </a:t>
            </a:r>
            <a:r>
              <a:rPr lang="en-US" dirty="0"/>
              <a:t>SOLID food, </a:t>
            </a:r>
            <a:r>
              <a:rPr lang="en-US" b="1" dirty="0"/>
              <a:t>NO </a:t>
            </a:r>
            <a:r>
              <a:rPr lang="en-US" dirty="0"/>
              <a:t>MILK products, </a:t>
            </a:r>
            <a:r>
              <a:rPr lang="en-US" b="1" dirty="0"/>
              <a:t>NO</a:t>
            </a:r>
            <a:r>
              <a:rPr lang="en-US" dirty="0"/>
              <a:t> Gum or Mints…..EXCEPT your Pre-op Carb Drink (follow instructions on when and how much to drink)</a:t>
            </a:r>
          </a:p>
          <a:p>
            <a:r>
              <a:rPr lang="en-US" dirty="0"/>
              <a:t> </a:t>
            </a:r>
          </a:p>
          <a:p>
            <a:pPr defTabSz="906902">
              <a:defRPr/>
            </a:pPr>
            <a:r>
              <a:rPr lang="en-US" b="1" dirty="0"/>
              <a:t>Complete </a:t>
            </a:r>
            <a:r>
              <a:rPr lang="en-US" dirty="0"/>
              <a:t>your 4</a:t>
            </a:r>
            <a:r>
              <a:rPr lang="en-US" baseline="30000" dirty="0"/>
              <a:t>th</a:t>
            </a:r>
            <a:r>
              <a:rPr lang="en-US" dirty="0"/>
              <a:t> CHG/</a:t>
            </a:r>
            <a:r>
              <a:rPr lang="en-US" dirty="0" err="1"/>
              <a:t>Hibiclens</a:t>
            </a:r>
            <a:r>
              <a:rPr lang="en-US" dirty="0"/>
              <a:t> shower, place clean sheets on the bed</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34</a:t>
            </a:fld>
            <a:endParaRPr lang="en-US" dirty="0"/>
          </a:p>
        </p:txBody>
      </p:sp>
    </p:spTree>
    <p:extLst>
      <p:ext uri="{BB962C8B-B14F-4D97-AF65-F5344CB8AC3E}">
        <p14:creationId xmlns:p14="http://schemas.microsoft.com/office/powerpoint/2010/main" val="123599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Video (same technique for pre-op and post-op): </a:t>
            </a:r>
            <a:r>
              <a:rPr lang="en-US" dirty="0">
                <a:hlinkClick r:id="rId3"/>
              </a:rPr>
              <a:t>https://www.youtube.com/watch?v=6G-HftPLvio</a:t>
            </a:r>
            <a:endParaRPr lang="en-US" dirty="0"/>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35</a:t>
            </a:fld>
            <a:endParaRPr lang="en-US" dirty="0"/>
          </a:p>
        </p:txBody>
      </p:sp>
    </p:spTree>
    <p:extLst>
      <p:ext uri="{BB962C8B-B14F-4D97-AF65-F5344CB8AC3E}">
        <p14:creationId xmlns:p14="http://schemas.microsoft.com/office/powerpoint/2010/main" val="1688817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Updated 3-28-2024: </a:t>
            </a:r>
            <a:r>
              <a:rPr lang="en-US" b="1" i="1" dirty="0">
                <a:solidFill>
                  <a:srgbClr val="FF0000"/>
                </a:solidFill>
              </a:rPr>
              <a:t>Same Day Discharge PATIENTS MUST</a:t>
            </a:r>
            <a:r>
              <a:rPr lang="en-US" dirty="0">
                <a:solidFill>
                  <a:srgbClr val="FF0000"/>
                </a:solidFill>
              </a:rPr>
              <a:t> </a:t>
            </a:r>
            <a:r>
              <a:rPr lang="en-US" i="1" u="sng" dirty="0">
                <a:solidFill>
                  <a:srgbClr val="FF0000"/>
                </a:solidFill>
              </a:rPr>
              <a:t>Schedule their own Outpatient PT </a:t>
            </a:r>
            <a:r>
              <a:rPr lang="en-US" dirty="0">
                <a:solidFill>
                  <a:srgbClr val="FF0000"/>
                </a:solidFill>
              </a:rPr>
              <a:t>before their surgery. Start of Care should be 24-48hr from Discharge Date. </a:t>
            </a:r>
            <a:r>
              <a:rPr lang="en-US" i="1" dirty="0">
                <a:solidFill>
                  <a:srgbClr val="FF0000"/>
                </a:solidFill>
              </a:rPr>
              <a:t>There is not a case manager available to set this up</a:t>
            </a:r>
            <a:r>
              <a:rPr lang="en-US" dirty="0">
                <a:solidFill>
                  <a:srgbClr val="FF0000"/>
                </a:solidFill>
              </a:rPr>
              <a:t>.</a:t>
            </a:r>
          </a:p>
          <a:p>
            <a:endParaRPr lang="en-US" dirty="0">
              <a:solidFill>
                <a:srgbClr val="FF0000"/>
              </a:solidFill>
            </a:endParaRPr>
          </a:p>
          <a:p>
            <a:r>
              <a:rPr lang="en-US" dirty="0">
                <a:solidFill>
                  <a:srgbClr val="FF0000"/>
                </a:solidFill>
              </a:rPr>
              <a:t>GBMC approved same-day discharge service for Dr. Schmidt, Lanzo, and Heller.</a:t>
            </a:r>
          </a:p>
          <a:p>
            <a:endParaRPr lang="en-US" dirty="0">
              <a:solidFill>
                <a:srgbClr val="FF0000"/>
              </a:solidFill>
            </a:endParaRPr>
          </a:p>
          <a:p>
            <a:r>
              <a:rPr lang="en-US" dirty="0">
                <a:solidFill>
                  <a:srgbClr val="FF0000"/>
                </a:solidFill>
              </a:rPr>
              <a:t>Dr. Heller’s patients ONLY: </a:t>
            </a:r>
            <a:r>
              <a:rPr lang="en-US" b="0" i="0" dirty="0">
                <a:solidFill>
                  <a:srgbClr val="242424"/>
                </a:solidFill>
                <a:effectLst/>
                <a:latin typeface="Calibri" panose="020F0502020204030204" pitchFamily="34" charset="0"/>
              </a:rPr>
              <a:t>he will give all equipment and scripts when they come for their pre-surgical review 1 </a:t>
            </a:r>
            <a:r>
              <a:rPr lang="en-US" b="0" i="0" dirty="0" err="1">
                <a:solidFill>
                  <a:srgbClr val="242424"/>
                </a:solidFill>
                <a:effectLst/>
                <a:latin typeface="Calibri" panose="020F0502020204030204" pitchFamily="34" charset="0"/>
              </a:rPr>
              <a:t>wk</a:t>
            </a:r>
            <a:r>
              <a:rPr lang="en-US" b="0" i="0" dirty="0">
                <a:solidFill>
                  <a:srgbClr val="242424"/>
                </a:solidFill>
                <a:effectLst/>
                <a:latin typeface="Calibri" panose="020F0502020204030204" pitchFamily="34" charset="0"/>
              </a:rPr>
              <a:t> prior to surgery.</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27E0760B-D36C-4BBA-BC0C-69CF5B46DEDC}" type="slidenum">
              <a:rPr lang="en-US" smtClean="0"/>
              <a:t>36</a:t>
            </a:fld>
            <a:endParaRPr lang="en-US" dirty="0"/>
          </a:p>
        </p:txBody>
      </p:sp>
    </p:spTree>
    <p:extLst>
      <p:ext uri="{BB962C8B-B14F-4D97-AF65-F5344CB8AC3E}">
        <p14:creationId xmlns:p14="http://schemas.microsoft.com/office/powerpoint/2010/main" val="2427626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133">
              <a:defRPr/>
            </a:pPr>
            <a:r>
              <a:rPr lang="en-US" dirty="0">
                <a:solidFill>
                  <a:schemeClr val="tx2"/>
                </a:solidFill>
              </a:rPr>
              <a:t>CPAP RECALL June 2020: </a:t>
            </a:r>
            <a:r>
              <a:rPr lang="en-US" dirty="0"/>
              <a:t>FYI, the correct website address for recall: </a:t>
            </a:r>
            <a:r>
              <a:rPr lang="en-US" dirty="0">
                <a:hlinkClick r:id="rId3"/>
              </a:rPr>
              <a:t>https://www.usa.philips.com/healthcare/e/sleep/communications/src-update</a:t>
            </a:r>
            <a:endParaRPr lang="en-US" dirty="0">
              <a:solidFill>
                <a:schemeClr val="tx2"/>
              </a:solidFill>
            </a:endParaRPr>
          </a:p>
          <a:p>
            <a:pPr defTabSz="924133">
              <a:defRPr/>
            </a:pPr>
            <a:endParaRPr lang="en-US" dirty="0">
              <a:solidFill>
                <a:schemeClr val="tx2"/>
              </a:solidFill>
            </a:endParaRPr>
          </a:p>
          <a:p>
            <a:pPr defTabSz="924133">
              <a:defRPr/>
            </a:pPr>
            <a:r>
              <a:rPr lang="en-US" dirty="0">
                <a:solidFill>
                  <a:schemeClr val="tx2"/>
                </a:solidFill>
              </a:rPr>
              <a:t>Bring rolling walker from home if you have one - to ensure proper fit and condition. You do not have to purchase your own before surgery. </a:t>
            </a:r>
          </a:p>
          <a:p>
            <a:pPr defTabSz="924133">
              <a:defRPr/>
            </a:pPr>
            <a:endParaRPr lang="en-US" sz="1800" b="0" i="0" u="none" strike="noStrike" baseline="0" dirty="0"/>
          </a:p>
          <a:p>
            <a:pPr marL="285750" indent="-285750" defTabSz="924133">
              <a:buFont typeface="Wingdings" panose="05000000000000000000" pitchFamily="2" charset="2"/>
              <a:buChar char="Ø"/>
              <a:defRPr/>
            </a:pPr>
            <a:r>
              <a:rPr lang="en-US" sz="1800" b="1" i="0" u="none" strike="noStrike" baseline="0" dirty="0"/>
              <a:t>Dr. Heller </a:t>
            </a:r>
            <a:r>
              <a:rPr lang="en-US" sz="1800" b="0" i="0" u="none" strike="noStrike" baseline="0" dirty="0"/>
              <a:t>will give all </a:t>
            </a:r>
            <a:r>
              <a:rPr lang="en-US" sz="1800" b="1" i="0" u="none" strike="noStrike" baseline="0" dirty="0"/>
              <a:t>equipment and scripts when the patient goes to their </a:t>
            </a:r>
            <a:r>
              <a:rPr lang="en-US" sz="1800" b="1" i="1" u="none" strike="noStrike" baseline="0" dirty="0"/>
              <a:t>pre-surgical review 1 week prior to surgery</a:t>
            </a:r>
            <a:r>
              <a:rPr lang="en-US" sz="1800" b="1" i="0" u="none" strike="noStrike" baseline="0" dirty="0"/>
              <a:t>. </a:t>
            </a:r>
            <a:endParaRPr lang="en-US" b="1" i="0"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37</a:t>
            </a:fld>
            <a:endParaRPr lang="en-US" dirty="0"/>
          </a:p>
        </p:txBody>
      </p:sp>
    </p:spTree>
    <p:extLst>
      <p:ext uri="{BB962C8B-B14F-4D97-AF65-F5344CB8AC3E}">
        <p14:creationId xmlns:p14="http://schemas.microsoft.com/office/powerpoint/2010/main" val="61486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38</a:t>
            </a:fld>
            <a:endParaRPr lang="en-US" dirty="0"/>
          </a:p>
        </p:txBody>
      </p:sp>
    </p:spTree>
    <p:extLst>
      <p:ext uri="{BB962C8B-B14F-4D97-AF65-F5344CB8AC3E}">
        <p14:creationId xmlns:p14="http://schemas.microsoft.com/office/powerpoint/2010/main" val="156676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GBMC’s Main Hospital Entrance will NOT be accessible due to renovation for the Promise Project.</a:t>
            </a:r>
          </a:p>
          <a:p>
            <a:endParaRPr lang="en-US" dirty="0"/>
          </a:p>
          <a:p>
            <a:r>
              <a:rPr lang="en-US" dirty="0"/>
              <a:t>All other COVID-19 visitation guidelines remain the same. The most up-to-date policies can be found at </a:t>
            </a:r>
            <a:r>
              <a:rPr lang="en-US" u="sng" dirty="0">
                <a:hlinkClick r:id="rId3" tooltip="Original URL: https://www.gbmc.org/policy. Click or tap if you trust this link."/>
              </a:rPr>
              <a:t>https://www.gbmc.org/policy</a:t>
            </a:r>
            <a:r>
              <a:rPr lang="en-US" dirty="0"/>
              <a:t> or in </a:t>
            </a:r>
            <a:r>
              <a:rPr lang="en-US" dirty="0" err="1"/>
              <a:t>PolicyStat</a:t>
            </a:r>
            <a:r>
              <a:rPr lang="en-US" dirty="0"/>
              <a:t>.  </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39</a:t>
            </a:fld>
            <a:endParaRPr lang="en-US" dirty="0"/>
          </a:p>
        </p:txBody>
      </p:sp>
    </p:spTree>
    <p:extLst>
      <p:ext uri="{BB962C8B-B14F-4D97-AF65-F5344CB8AC3E}">
        <p14:creationId xmlns:p14="http://schemas.microsoft.com/office/powerpoint/2010/main" val="397720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044" indent="-170044" defTabSz="924133">
              <a:buFont typeface="Arial" panose="020B0604020202020204" pitchFamily="34" charset="0"/>
              <a:buChar char="•"/>
              <a:defRPr/>
            </a:pPr>
            <a:r>
              <a:rPr lang="en-US" sz="1800" b="1" i="0" u="none" strike="noStrike" baseline="0" dirty="0"/>
              <a:t>OrthoMaryland, Dr. Heller</a:t>
            </a:r>
            <a:r>
              <a:rPr lang="en-US" sz="1800" b="0" i="0" u="none" strike="noStrike" baseline="0" dirty="0"/>
              <a:t> </a:t>
            </a:r>
            <a:r>
              <a:rPr lang="en-US" sz="1800" b="0" i="1" u="none" strike="noStrike" baseline="0" dirty="0"/>
              <a:t>will give all equipment and scripts </a:t>
            </a:r>
            <a:r>
              <a:rPr lang="en-US" sz="1800" b="0" i="0" u="none" strike="noStrike" baseline="0" dirty="0"/>
              <a:t>when the patient goes to their pre-surgical review 1 week prior to surgery. </a:t>
            </a:r>
          </a:p>
          <a:p>
            <a:pPr marL="170044" indent="-170044" defTabSz="924133">
              <a:buFont typeface="Arial" panose="020B0604020202020204" pitchFamily="34" charset="0"/>
              <a:buChar char="•"/>
              <a:defRPr/>
            </a:pPr>
            <a:r>
              <a:rPr lang="en-US" b="1" u="sng" dirty="0"/>
              <a:t>GBMC Diagnostic Testing Center</a:t>
            </a:r>
            <a:r>
              <a:rPr lang="en-US" b="1" u="none" dirty="0">
                <a:solidFill>
                  <a:schemeClr val="tx1"/>
                </a:solidFill>
              </a:rPr>
              <a:t>: NEW hours for MSSA/MRSA Swab 8 AM to 4 PM </a:t>
            </a:r>
            <a:r>
              <a:rPr lang="en-US" b="0" u="none" dirty="0">
                <a:solidFill>
                  <a:schemeClr val="tx1"/>
                </a:solidFill>
              </a:rPr>
              <a:t>(8/16/2023 approved by Lois Lorenz)</a:t>
            </a:r>
          </a:p>
          <a:p>
            <a:pPr marL="170044" indent="-170044" defTabSz="924133">
              <a:buFont typeface="Arial" panose="020B0604020202020204" pitchFamily="34" charset="0"/>
              <a:buChar char="•"/>
              <a:defRPr/>
            </a:pPr>
            <a:r>
              <a:rPr lang="en-US" b="1" u="sng" dirty="0"/>
              <a:t>COVID-19 testing is no longer a criteria for elective surgeries at GBMC</a:t>
            </a:r>
            <a:r>
              <a:rPr lang="en-US" dirty="0"/>
              <a:t>. </a:t>
            </a:r>
          </a:p>
          <a:p>
            <a:pPr marL="623495" lvl="1" indent="-170044" defTabSz="924133">
              <a:buFont typeface="Arial" panose="020B0604020202020204" pitchFamily="34" charset="0"/>
              <a:buChar char="•"/>
              <a:defRPr/>
            </a:pPr>
            <a:r>
              <a:rPr lang="en-US" dirty="0"/>
              <a:t>But the patient’s surgeon may order a Covid-19 test to be completed at another testing center. </a:t>
            </a:r>
          </a:p>
          <a:p>
            <a:pPr marL="170044" indent="-170044" defTabSz="924133">
              <a:buFont typeface="Arial" panose="020B0604020202020204" pitchFamily="34" charset="0"/>
              <a:buChar char="•"/>
              <a:defRPr/>
            </a:pPr>
            <a:r>
              <a:rPr lang="en-US" b="1" dirty="0">
                <a:solidFill>
                  <a:schemeClr val="tx2"/>
                </a:solidFill>
              </a:rPr>
              <a:t>Kaiser Permanente </a:t>
            </a:r>
            <a:r>
              <a:rPr lang="en-US" dirty="0">
                <a:solidFill>
                  <a:schemeClr val="tx2"/>
                </a:solidFill>
              </a:rPr>
              <a:t>patients are to have their pre-op MRSA collected at the Kaiser PEEC Center</a:t>
            </a:r>
            <a:r>
              <a:rPr lang="en-US" dirty="0"/>
              <a:t>.</a:t>
            </a:r>
          </a:p>
          <a:p>
            <a:pPr marL="623495" lvl="1" indent="-170044" defTabSz="924133">
              <a:buFont typeface="Arial" panose="020B0604020202020204" pitchFamily="34" charset="0"/>
              <a:buChar char="•"/>
              <a:defRPr/>
            </a:pPr>
            <a:r>
              <a:rPr lang="en-US" b="1" dirty="0">
                <a:solidFill>
                  <a:schemeClr val="tx2"/>
                </a:solidFill>
              </a:rPr>
              <a:t>UPDATE---</a:t>
            </a:r>
            <a:r>
              <a:rPr lang="en-US" i="1" dirty="0">
                <a:solidFill>
                  <a:schemeClr val="tx2"/>
                </a:solidFill>
              </a:rPr>
              <a:t>Kaiser will no longer be doing joint replacement surgeries at GBMC beginning in September 2022</a:t>
            </a:r>
            <a:endParaRPr lang="en-US" dirty="0"/>
          </a:p>
          <a:p>
            <a:pPr marL="170044" marR="0" lvl="0" indent="-170044" algn="l" defTabSz="92413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2"/>
                </a:solidFill>
              </a:rPr>
              <a:t>Non-Kaiser Permanente </a:t>
            </a:r>
            <a:r>
              <a:rPr lang="en-US" sz="1600" dirty="0">
                <a:solidFill>
                  <a:schemeClr val="tx2"/>
                </a:solidFill>
              </a:rPr>
              <a:t>patients (GBMA Ortho, GBMA Neurosurgery, Ortho Maryland/COA)</a:t>
            </a:r>
          </a:p>
          <a:p>
            <a:pPr marL="526003" lvl="1" indent="-283407">
              <a:buFont typeface="Arial" panose="020B0604020202020204" pitchFamily="34" charset="0"/>
              <a:buChar char="•"/>
            </a:pPr>
            <a:r>
              <a:rPr lang="en-US" sz="1600" dirty="0">
                <a:solidFill>
                  <a:schemeClr val="tx2"/>
                </a:solidFill>
              </a:rPr>
              <a:t>Testing at GBMC Diagnostic Testing Center</a:t>
            </a:r>
          </a:p>
          <a:p>
            <a:pPr marL="526003" lvl="1" indent="-283407">
              <a:buFont typeface="Arial" panose="020B0604020202020204" pitchFamily="34" charset="0"/>
              <a:buChar char="•"/>
            </a:pPr>
            <a:r>
              <a:rPr lang="en-US" sz="1600" b="1" dirty="0"/>
              <a:t>Monday-Friday 8am-11am </a:t>
            </a:r>
            <a:r>
              <a:rPr lang="en-US" sz="1600" b="1" i="1" dirty="0"/>
              <a:t>only</a:t>
            </a:r>
            <a:r>
              <a:rPr lang="en-US" sz="1600" b="1" dirty="0"/>
              <a:t>, no holidays</a:t>
            </a:r>
          </a:p>
          <a:p>
            <a:pPr marL="526003" lvl="1" indent="-283407">
              <a:buFont typeface="Arial" panose="020B0604020202020204" pitchFamily="34" charset="0"/>
              <a:buChar char="•"/>
            </a:pPr>
            <a:r>
              <a:rPr lang="en-US" sz="1600" b="1" dirty="0">
                <a:solidFill>
                  <a:schemeClr val="tx2"/>
                </a:solidFill>
              </a:rPr>
              <a:t>10 days-30 days of surgery date, results valid for 60-days</a:t>
            </a:r>
          </a:p>
          <a:p>
            <a:pPr marL="526003" lvl="1" indent="-283407">
              <a:buFont typeface="Arial" panose="020B0604020202020204" pitchFamily="34" charset="0"/>
              <a:buChar char="•"/>
            </a:pPr>
            <a:endParaRPr lang="en-US" sz="1600" b="1" dirty="0">
              <a:solidFill>
                <a:schemeClr val="tx2"/>
              </a:solidFill>
            </a:endParaRPr>
          </a:p>
          <a:p>
            <a:pPr marL="170044" indent="-170044" defTabSz="924133">
              <a:buFont typeface="Arial" panose="020B0604020202020204" pitchFamily="34" charset="0"/>
              <a:buChar char="•"/>
              <a:defRPr/>
            </a:pPr>
            <a:r>
              <a:rPr lang="en-US" b="1" dirty="0"/>
              <a:t>If the patient is allergic to Orange Fruit Oil </a:t>
            </a:r>
            <a:r>
              <a:rPr lang="en-US" dirty="0"/>
              <a:t>and </a:t>
            </a:r>
            <a:r>
              <a:rPr lang="en-US" b="1" dirty="0"/>
              <a:t>has a positive/abnormal MSSA/MRSA result</a:t>
            </a:r>
            <a:r>
              <a:rPr lang="en-US" dirty="0"/>
              <a:t>, a Mupirocin 2% intranasal ointment must begin 5 days before surgery date, BID intranasal application. </a:t>
            </a:r>
          </a:p>
          <a:p>
            <a:pPr defTabSz="924133">
              <a:defRPr/>
            </a:pPr>
            <a:endParaRPr lang="en-US"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4</a:t>
            </a:fld>
            <a:endParaRPr lang="en-US" dirty="0"/>
          </a:p>
        </p:txBody>
      </p:sp>
    </p:spTree>
    <p:extLst>
      <p:ext uri="{BB962C8B-B14F-4D97-AF65-F5344CB8AC3E}">
        <p14:creationId xmlns:p14="http://schemas.microsoft.com/office/powerpoint/2010/main" val="3765726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GOR: </a:t>
            </a:r>
            <a:r>
              <a:rPr lang="en-US" dirty="0">
                <a:hlinkClick r:id="rId3"/>
              </a:rPr>
              <a:t>General Operating Room at GBMC - GBMC HealthCare in Baltimore, MD</a:t>
            </a:r>
            <a:endParaRPr lang="en-US" dirty="0"/>
          </a:p>
          <a:p>
            <a:endParaRPr lang="en-US" dirty="0"/>
          </a:p>
          <a:p>
            <a:r>
              <a:rPr lang="en-US" dirty="0"/>
              <a:t>Visiting hours update  </a:t>
            </a:r>
          </a:p>
          <a:p>
            <a:r>
              <a:rPr lang="en-US" dirty="0"/>
              <a:t>All other COVID-19 visitation guidelines remain the same. They can be found at </a:t>
            </a:r>
            <a:r>
              <a:rPr lang="en-US" u="sng" dirty="0">
                <a:hlinkClick r:id="rId4" tooltip="Original URL: https://www.gbmc.org/policy. Click or tap if you trust this link."/>
              </a:rPr>
              <a:t>https://www.gbmc.org/policy</a:t>
            </a:r>
            <a:r>
              <a:rPr lang="en-US" dirty="0"/>
              <a:t> or in </a:t>
            </a:r>
            <a:r>
              <a:rPr lang="en-US" dirty="0" err="1"/>
              <a:t>PolicyStat</a:t>
            </a:r>
            <a:r>
              <a:rPr lang="en-US" dirty="0"/>
              <a:t>.  </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40</a:t>
            </a:fld>
            <a:endParaRPr lang="en-US" dirty="0"/>
          </a:p>
        </p:txBody>
      </p:sp>
    </p:spTree>
    <p:extLst>
      <p:ext uri="{BB962C8B-B14F-4D97-AF65-F5344CB8AC3E}">
        <p14:creationId xmlns:p14="http://schemas.microsoft.com/office/powerpoint/2010/main" val="3758572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133">
              <a:defRPr/>
            </a:pPr>
            <a:r>
              <a:rPr lang="en-US" dirty="0"/>
              <a:t>Admission database:  </a:t>
            </a:r>
            <a:r>
              <a:rPr lang="en-US" dirty="0">
                <a:solidFill>
                  <a:schemeClr val="tx2"/>
                </a:solidFill>
              </a:rPr>
              <a:t>Many questions will be asked – </a:t>
            </a:r>
            <a:r>
              <a:rPr lang="en-US" i="1" dirty="0">
                <a:solidFill>
                  <a:schemeClr val="accent2"/>
                </a:solidFill>
              </a:rPr>
              <a:t>“Do you know why you are here?” </a:t>
            </a:r>
            <a:r>
              <a:rPr lang="en-US" dirty="0">
                <a:solidFill>
                  <a:schemeClr val="tx2"/>
                </a:solidFill>
              </a:rPr>
              <a:t> Don’t panic, they do know.  They want to make sure you know and understand what procedure is being done</a:t>
            </a: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41</a:t>
            </a:fld>
            <a:endParaRPr lang="en-US" dirty="0"/>
          </a:p>
        </p:txBody>
      </p:sp>
    </p:spTree>
    <p:extLst>
      <p:ext uri="{BB962C8B-B14F-4D97-AF65-F5344CB8AC3E}">
        <p14:creationId xmlns:p14="http://schemas.microsoft.com/office/powerpoint/2010/main" val="3151135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Nozin will be given to the patient at GBMC. </a:t>
            </a:r>
          </a:p>
        </p:txBody>
      </p:sp>
      <p:sp>
        <p:nvSpPr>
          <p:cNvPr id="4" name="Slide Number Placeholder 3"/>
          <p:cNvSpPr>
            <a:spLocks noGrp="1"/>
          </p:cNvSpPr>
          <p:nvPr>
            <p:ph type="sldNum" sz="quarter" idx="5"/>
          </p:nvPr>
        </p:nvSpPr>
        <p:spPr/>
        <p:txBody>
          <a:bodyPr/>
          <a:lstStyle/>
          <a:p>
            <a:fld id="{27E0760B-D36C-4BBA-BC0C-69CF5B46DEDC}" type="slidenum">
              <a:rPr lang="en-US" smtClean="0"/>
              <a:t>42</a:t>
            </a:fld>
            <a:endParaRPr lang="en-US" dirty="0"/>
          </a:p>
        </p:txBody>
      </p:sp>
    </p:spTree>
    <p:extLst>
      <p:ext uri="{BB962C8B-B14F-4D97-AF65-F5344CB8AC3E}">
        <p14:creationId xmlns:p14="http://schemas.microsoft.com/office/powerpoint/2010/main" val="3341053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Updated 2/24/2024</a:t>
            </a:r>
          </a:p>
          <a:p>
            <a:r>
              <a:rPr lang="en-US" b="1" dirty="0"/>
              <a:t>General Anesthesia </a:t>
            </a:r>
            <a:r>
              <a:rPr lang="en-US" dirty="0"/>
              <a:t>versus </a:t>
            </a:r>
            <a:r>
              <a:rPr lang="en-US" b="1" dirty="0"/>
              <a:t>Spinal Anesthesia</a:t>
            </a:r>
            <a:r>
              <a:rPr lang="en-US" dirty="0"/>
              <a:t>? On the morning of surgery, </a:t>
            </a:r>
            <a:r>
              <a:rPr lang="en-US" b="1" u="sng" dirty="0"/>
              <a:t>shared decision-making conversation between patient and anesthetist </a:t>
            </a:r>
            <a:r>
              <a:rPr lang="en-US" dirty="0"/>
              <a:t>will be discussed based on the patient’s H&amp;P and other factors. </a:t>
            </a:r>
          </a:p>
          <a:p>
            <a:endParaRPr lang="en-US" dirty="0"/>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lang="en-US" b="0" i="0" dirty="0">
                <a:solidFill>
                  <a:srgbClr val="182D4A"/>
                </a:solidFill>
                <a:effectLst/>
                <a:latin typeface="inherit"/>
              </a:rPr>
              <a:t> </a:t>
            </a:r>
            <a:r>
              <a:rPr lang="en-US" b="0" i="0" u="sng" dirty="0">
                <a:solidFill>
                  <a:srgbClr val="182D4A"/>
                </a:solidFill>
                <a:effectLst/>
                <a:latin typeface="inherit"/>
              </a:rPr>
              <a:t>Intra-operative</a:t>
            </a:r>
            <a:r>
              <a:rPr lang="en-US" b="0" i="0" u="sng" dirty="0">
                <a:solidFill>
                  <a:srgbClr val="182D4A"/>
                </a:solidFill>
                <a:effectLst/>
                <a:latin typeface="Roboto" panose="02000000000000000000" pitchFamily="2" charset="0"/>
              </a:rPr>
              <a:t> </a:t>
            </a:r>
            <a:r>
              <a:rPr lang="en-US" b="0" i="0" u="sng" dirty="0">
                <a:solidFill>
                  <a:srgbClr val="182D4A"/>
                </a:solidFill>
                <a:effectLst/>
                <a:latin typeface="inherit"/>
              </a:rPr>
              <a:t>Medications </a:t>
            </a:r>
            <a:r>
              <a:rPr lang="en-US" b="0" i="0" dirty="0">
                <a:solidFill>
                  <a:srgbClr val="182D4A"/>
                </a:solidFill>
                <a:effectLst/>
                <a:latin typeface="inherit"/>
              </a:rPr>
              <a:t>(</a:t>
            </a:r>
            <a:r>
              <a:rPr lang="en-US" sz="1200" b="0" i="0" dirty="0">
                <a:solidFill>
                  <a:srgbClr val="182D4A"/>
                </a:solidFill>
                <a:effectLst/>
                <a:latin typeface="Roboto" panose="02000000000000000000" pitchFamily="2" charset="0"/>
              </a:rPr>
              <a:t>ERAS Policy STAT March 20, 2023. </a:t>
            </a:r>
            <a:r>
              <a:rPr lang="en-US" b="0" i="0" u="sng" dirty="0">
                <a:solidFill>
                  <a:srgbClr val="182D4A"/>
                </a:solidFill>
                <a:effectLst/>
                <a:latin typeface="Roboto" panose="02000000000000000000" pitchFamily="2" charset="0"/>
              </a:rPr>
              <a:t>GBMC Orthopedic Knee and Hip ERAS Program</a:t>
            </a:r>
            <a:r>
              <a:rPr lang="en-US" b="0" i="0" u="none" dirty="0">
                <a:solidFill>
                  <a:srgbClr val="182D4A"/>
                </a:solidFill>
                <a:effectLst/>
                <a:latin typeface="Roboto" panose="02000000000000000000" pitchFamily="2" charset="0"/>
              </a:rPr>
              <a:t>, 12/16/2022, </a:t>
            </a:r>
            <a:r>
              <a:rPr lang="en-US" sz="1200" b="0" i="1" dirty="0">
                <a:solidFill>
                  <a:srgbClr val="182D4A"/>
                </a:solidFill>
                <a:effectLst/>
                <a:latin typeface="Roboto" panose="02000000000000000000" pitchFamily="2" charset="0"/>
              </a:rPr>
              <a:t>https://gbmc.policystat.com/policy/12825029/latest</a:t>
            </a:r>
            <a:r>
              <a:rPr lang="en-US" sz="1200" b="0" i="0" dirty="0">
                <a:solidFill>
                  <a:srgbClr val="182D4A"/>
                </a:solidFill>
                <a:effectLst/>
                <a:latin typeface="Roboto" panose="02000000000000000000" pitchFamily="2" charset="0"/>
              </a:rPr>
              <a:t>)</a:t>
            </a:r>
            <a:endParaRPr lang="en-US" b="0" i="0" dirty="0">
              <a:solidFill>
                <a:srgbClr val="182D4A"/>
              </a:solidFill>
              <a:effectLst/>
              <a:latin typeface="Roboto" panose="02000000000000000000" pitchFamily="2" charset="0"/>
            </a:endParaRPr>
          </a:p>
          <a:p>
            <a:pPr marL="742950" lvl="1" indent="-285750" algn="l" fontAlgn="base">
              <a:buFont typeface="+mj-lt"/>
              <a:buAutoNum type="arabicPeriod"/>
            </a:pPr>
            <a:r>
              <a:rPr lang="en-US" b="0" i="0" dirty="0">
                <a:solidFill>
                  <a:srgbClr val="182D4A"/>
                </a:solidFill>
                <a:effectLst/>
                <a:latin typeface="Roboto" panose="02000000000000000000" pitchFamily="2" charset="0"/>
              </a:rPr>
              <a:t>Antibiotics per GBMC Protocol</a:t>
            </a:r>
          </a:p>
          <a:p>
            <a:pPr marL="1143000" lvl="2" indent="-228600" algn="l" fontAlgn="base">
              <a:buFont typeface="+mj-lt"/>
              <a:buAutoNum type="arabicPeriod"/>
            </a:pPr>
            <a:r>
              <a:rPr lang="en-US" b="0" i="0" dirty="0">
                <a:solidFill>
                  <a:srgbClr val="182D4A"/>
                </a:solidFill>
                <a:effectLst/>
                <a:latin typeface="Roboto" panose="02000000000000000000" pitchFamily="2" charset="0"/>
              </a:rPr>
              <a:t>Ancef</a:t>
            </a:r>
          </a:p>
          <a:p>
            <a:pPr marL="1143000" lvl="2" indent="-228600" algn="l" fontAlgn="base">
              <a:buFont typeface="+mj-lt"/>
              <a:buAutoNum type="arabicPeriod"/>
            </a:pPr>
            <a:r>
              <a:rPr lang="en-US" b="0" i="0" dirty="0">
                <a:solidFill>
                  <a:srgbClr val="182D4A"/>
                </a:solidFill>
                <a:effectLst/>
                <a:latin typeface="Roboto" panose="02000000000000000000" pitchFamily="2" charset="0"/>
              </a:rPr>
              <a:t>Ancef and Vancomycin if MRSA (+) based on screening.</a:t>
            </a:r>
          </a:p>
          <a:p>
            <a:pPr marL="1143000" lvl="2" indent="-228600" algn="l" fontAlgn="base">
              <a:buFont typeface="+mj-lt"/>
              <a:buAutoNum type="arabicPeriod"/>
            </a:pPr>
            <a:r>
              <a:rPr lang="en-US" b="0" i="0" dirty="0">
                <a:solidFill>
                  <a:srgbClr val="182D4A"/>
                </a:solidFill>
                <a:effectLst/>
                <a:latin typeface="Roboto" panose="02000000000000000000" pitchFamily="2" charset="0"/>
              </a:rPr>
              <a:t>Clindamycin/gentamicin if Penicillin (PCN) allergy. </a:t>
            </a:r>
          </a:p>
          <a:p>
            <a:pPr marL="742950" lvl="1" indent="-285750" algn="l" fontAlgn="base">
              <a:buFont typeface="+mj-lt"/>
              <a:buAutoNum type="arabicPeriod"/>
            </a:pPr>
            <a:r>
              <a:rPr lang="en-US" b="0" i="0" dirty="0">
                <a:solidFill>
                  <a:srgbClr val="182D4A"/>
                </a:solidFill>
                <a:effectLst/>
                <a:latin typeface="Roboto" panose="02000000000000000000" pitchFamily="2" charset="0"/>
              </a:rPr>
              <a:t>Tranexamic acid 1 g to be administered by the surgeon or the anesthesia team unless contraindicated.</a:t>
            </a:r>
          </a:p>
          <a:p>
            <a:pPr marL="742950" lvl="1" indent="-285750" algn="l" fontAlgn="base">
              <a:buFont typeface="+mj-lt"/>
              <a:buAutoNum type="arabicPeriod"/>
            </a:pPr>
            <a:r>
              <a:rPr lang="en-US" b="1" i="1" dirty="0">
                <a:solidFill>
                  <a:srgbClr val="182D4A"/>
                </a:solidFill>
                <a:effectLst/>
                <a:latin typeface="Roboto" panose="02000000000000000000" pitchFamily="2" charset="0"/>
              </a:rPr>
              <a:t>Joint Pain Solution Pre-mixed by pharmacy </a:t>
            </a:r>
            <a:r>
              <a:rPr lang="en-US" b="0" i="0" dirty="0">
                <a:solidFill>
                  <a:srgbClr val="182D4A"/>
                </a:solidFill>
                <a:effectLst/>
                <a:latin typeface="Roboto" panose="02000000000000000000" pitchFamily="2" charset="0"/>
              </a:rPr>
              <a:t>(Ropivacaine—</a:t>
            </a:r>
            <a:r>
              <a:rPr lang="en-US" b="1" i="1" dirty="0">
                <a:solidFill>
                  <a:srgbClr val="182D4A"/>
                </a:solidFill>
                <a:effectLst/>
                <a:latin typeface="Roboto" panose="02000000000000000000" pitchFamily="2" charset="0"/>
              </a:rPr>
              <a:t>205 mg </a:t>
            </a:r>
            <a:r>
              <a:rPr lang="en-US" b="0" i="0" dirty="0">
                <a:solidFill>
                  <a:srgbClr val="182D4A"/>
                </a:solidFill>
                <a:effectLst/>
                <a:latin typeface="Roboto" panose="02000000000000000000" pitchFamily="2" charset="0"/>
              </a:rPr>
              <a:t>or </a:t>
            </a:r>
            <a:r>
              <a:rPr lang="en-US" b="1" i="1" dirty="0">
                <a:solidFill>
                  <a:srgbClr val="182D4A"/>
                </a:solidFill>
                <a:effectLst/>
                <a:latin typeface="Roboto" panose="02000000000000000000" pitchFamily="2" charset="0"/>
              </a:rPr>
              <a:t>175 mg</a:t>
            </a:r>
            <a:r>
              <a:rPr lang="en-US" b="0" i="0" dirty="0">
                <a:solidFill>
                  <a:srgbClr val="182D4A"/>
                </a:solidFill>
                <a:effectLst/>
                <a:latin typeface="Roboto" panose="02000000000000000000" pitchFamily="2" charset="0"/>
              </a:rPr>
              <a:t>, Epinephrine 0.5 mg, Ketorolac 30 mg, Clonidine 0.08 mg).</a:t>
            </a:r>
          </a:p>
          <a:p>
            <a:pPr marL="742950" lvl="1" indent="-285750" algn="l" fontAlgn="base">
              <a:buFont typeface="+mj-lt"/>
              <a:buAutoNum type="arabicPeriod"/>
            </a:pPr>
            <a:r>
              <a:rPr lang="en-US" b="0" i="0" dirty="0">
                <a:solidFill>
                  <a:srgbClr val="182D4A"/>
                </a:solidFill>
                <a:effectLst/>
                <a:latin typeface="inherit"/>
              </a:rPr>
              <a:t>Scopolamine Patch: </a:t>
            </a:r>
            <a:r>
              <a:rPr lang="en-US" b="0" i="0" dirty="0">
                <a:solidFill>
                  <a:srgbClr val="182D4A"/>
                </a:solidFill>
                <a:effectLst/>
                <a:latin typeface="Roboto" panose="02000000000000000000" pitchFamily="2" charset="0"/>
              </a:rPr>
              <a:t>for high risk of post-op nausea/vomiting. Do </a:t>
            </a:r>
            <a:r>
              <a:rPr lang="en-US" b="0" i="1" dirty="0">
                <a:solidFill>
                  <a:srgbClr val="182D4A"/>
                </a:solidFill>
                <a:effectLst/>
                <a:latin typeface="inherit"/>
              </a:rPr>
              <a:t>not</a:t>
            </a:r>
            <a:r>
              <a:rPr lang="en-US" b="0" i="0" dirty="0">
                <a:solidFill>
                  <a:srgbClr val="182D4A"/>
                </a:solidFill>
                <a:effectLst/>
                <a:latin typeface="Roboto" panose="02000000000000000000" pitchFamily="2" charset="0"/>
              </a:rPr>
              <a:t> give to patients with angle-closure [narrow angle] glaucoma.</a:t>
            </a:r>
          </a:p>
          <a:p>
            <a:pPr marL="742950" lvl="1" indent="-285750" algn="l" fontAlgn="base">
              <a:buFont typeface="+mj-lt"/>
              <a:buAutoNum type="arabicPeriod"/>
            </a:pPr>
            <a:endParaRPr lang="en-US" b="0" i="0" dirty="0">
              <a:solidFill>
                <a:srgbClr val="182D4A"/>
              </a:solidFill>
              <a:effectLst/>
              <a:latin typeface="Roboto" panose="02000000000000000000" pitchFamily="2" charset="0"/>
            </a:endParaRPr>
          </a:p>
          <a:p>
            <a:pPr algn="l" fontAlgn="base">
              <a:buFont typeface="+mj-lt"/>
              <a:buAutoNum type="arabicPeriod"/>
            </a:pPr>
            <a:r>
              <a:rPr lang="en-US" b="0" i="0" u="sng" dirty="0">
                <a:solidFill>
                  <a:srgbClr val="182D4A"/>
                </a:solidFill>
                <a:effectLst/>
                <a:latin typeface="inherit"/>
              </a:rPr>
              <a:t> Intra-Operative Anesthesia Options</a:t>
            </a:r>
            <a:r>
              <a:rPr lang="en-US" b="0" i="0" dirty="0">
                <a:solidFill>
                  <a:srgbClr val="182D4A"/>
                </a:solidFill>
                <a:effectLst/>
                <a:latin typeface="inherit"/>
              </a:rPr>
              <a:t> (</a:t>
            </a:r>
            <a:r>
              <a:rPr lang="en-US" sz="1200" b="0" i="0" dirty="0">
                <a:solidFill>
                  <a:srgbClr val="182D4A"/>
                </a:solidFill>
                <a:effectLst/>
                <a:latin typeface="Roboto" panose="02000000000000000000" pitchFamily="2" charset="0"/>
              </a:rPr>
              <a:t>ERAS Policy STAT 2023)</a:t>
            </a:r>
            <a:endParaRPr lang="en-US" b="0" i="0" dirty="0">
              <a:solidFill>
                <a:srgbClr val="182D4A"/>
              </a:solidFill>
              <a:effectLst/>
              <a:latin typeface="Roboto" panose="02000000000000000000" pitchFamily="2" charset="0"/>
            </a:endParaRPr>
          </a:p>
          <a:p>
            <a:pPr lvl="1" algn="l" fontAlgn="base"/>
            <a:r>
              <a:rPr lang="en-US" b="0" i="0" dirty="0">
                <a:solidFill>
                  <a:srgbClr val="182D4A"/>
                </a:solidFill>
                <a:effectLst/>
                <a:latin typeface="inherit"/>
              </a:rPr>
              <a:t>A. Spinal with Adductor Canal Block (KNEE ONLY)</a:t>
            </a:r>
            <a:endParaRPr lang="en-US" b="0" i="0" dirty="0">
              <a:solidFill>
                <a:srgbClr val="182D4A"/>
              </a:solidFill>
              <a:effectLst/>
              <a:latin typeface="Roboto" panose="02000000000000000000" pitchFamily="2" charset="0"/>
            </a:endParaRPr>
          </a:p>
          <a:p>
            <a:pPr lvl="2" algn="l" fontAlgn="base">
              <a:buFont typeface="Arial" panose="020B0604020202020204" pitchFamily="34" charset="0"/>
              <a:buChar char="•"/>
            </a:pPr>
            <a:r>
              <a:rPr lang="en-US" b="0" i="0" dirty="0">
                <a:solidFill>
                  <a:srgbClr val="182D4A"/>
                </a:solidFill>
                <a:effectLst/>
                <a:latin typeface="Roboto" panose="02000000000000000000" pitchFamily="2" charset="0"/>
              </a:rPr>
              <a:t> Ultrasound guided Adductor Canal block, Ropivacaine.</a:t>
            </a:r>
          </a:p>
          <a:p>
            <a:pPr lvl="1" algn="l" fontAlgn="base"/>
            <a:r>
              <a:rPr lang="en-US" b="0" i="0" dirty="0">
                <a:solidFill>
                  <a:srgbClr val="182D4A"/>
                </a:solidFill>
                <a:effectLst/>
                <a:latin typeface="inherit"/>
              </a:rPr>
              <a:t>B. General Anesthesia with Adductor Canal Block (KNEE ONLY)</a:t>
            </a:r>
            <a:endParaRPr lang="en-US" b="0" i="0" dirty="0">
              <a:solidFill>
                <a:srgbClr val="182D4A"/>
              </a:solidFill>
              <a:effectLst/>
              <a:latin typeface="Roboto" panose="02000000000000000000" pitchFamily="2" charset="0"/>
            </a:endParaRPr>
          </a:p>
          <a:p>
            <a:pPr lvl="2" algn="l" fontAlgn="base">
              <a:buFont typeface="Arial" panose="020B0604020202020204" pitchFamily="34" charset="0"/>
              <a:buChar char="•"/>
            </a:pPr>
            <a:r>
              <a:rPr lang="en-US" b="0" i="0" dirty="0">
                <a:solidFill>
                  <a:srgbClr val="182D4A"/>
                </a:solidFill>
                <a:effectLst/>
                <a:latin typeface="Roboto" panose="02000000000000000000" pitchFamily="2" charset="0"/>
              </a:rPr>
              <a:t> Ultrasound guided Adductor Canal block, Ropivacaine.</a:t>
            </a:r>
          </a:p>
          <a:p>
            <a:pPr lvl="1" algn="l" fontAlgn="base"/>
            <a:r>
              <a:rPr lang="en-US" b="0" i="0" dirty="0">
                <a:solidFill>
                  <a:srgbClr val="182D4A"/>
                </a:solidFill>
                <a:effectLst/>
                <a:latin typeface="inherit"/>
              </a:rPr>
              <a:t>C. Pericapsular Nerve Group (PENG) (Optional for HIP ONLY***)</a:t>
            </a:r>
            <a:endParaRPr lang="en-US" b="0" i="0" dirty="0">
              <a:solidFill>
                <a:srgbClr val="182D4A"/>
              </a:solidFill>
              <a:effectLst/>
              <a:latin typeface="Roboto" panose="02000000000000000000" pitchFamily="2" charset="0"/>
            </a:endParaRPr>
          </a:p>
          <a:p>
            <a:pPr lvl="2" algn="l" fontAlgn="base">
              <a:buFont typeface="Arial" panose="020B0604020202020204" pitchFamily="34" charset="0"/>
              <a:buChar char="•"/>
            </a:pPr>
            <a:r>
              <a:rPr lang="en-US" b="0" i="0" dirty="0">
                <a:solidFill>
                  <a:srgbClr val="182D4A"/>
                </a:solidFill>
                <a:effectLst/>
                <a:latin typeface="Roboto" panose="02000000000000000000" pitchFamily="2" charset="0"/>
              </a:rPr>
              <a:t> </a:t>
            </a:r>
            <a:r>
              <a:rPr lang="en-US" b="0" i="1" dirty="0">
                <a:solidFill>
                  <a:srgbClr val="182D4A"/>
                </a:solidFill>
                <a:effectLst/>
                <a:latin typeface="Roboto" panose="02000000000000000000" pitchFamily="2" charset="0"/>
              </a:rPr>
              <a:t>Ultrasound guided pericapsular nerve group block, ***Ropivacaine.</a:t>
            </a:r>
          </a:p>
          <a:p>
            <a:endParaRPr lang="en-US" dirty="0"/>
          </a:p>
          <a:p>
            <a:r>
              <a:rPr lang="en-US" dirty="0"/>
              <a:t>Updated with pharm 6/29/2023</a:t>
            </a:r>
          </a:p>
        </p:txBody>
      </p:sp>
      <p:sp>
        <p:nvSpPr>
          <p:cNvPr id="4" name="Slide Number Placeholder 3"/>
          <p:cNvSpPr>
            <a:spLocks noGrp="1"/>
          </p:cNvSpPr>
          <p:nvPr>
            <p:ph type="sldNum" sz="quarter" idx="5"/>
          </p:nvPr>
        </p:nvSpPr>
        <p:spPr/>
        <p:txBody>
          <a:bodyPr/>
          <a:lstStyle/>
          <a:p>
            <a:fld id="{27E0760B-D36C-4BBA-BC0C-69CF5B46DEDC}" type="slidenum">
              <a:rPr lang="en-US" smtClean="0"/>
              <a:t>43</a:t>
            </a:fld>
            <a:endParaRPr lang="en-US" dirty="0"/>
          </a:p>
        </p:txBody>
      </p:sp>
    </p:spTree>
    <p:extLst>
      <p:ext uri="{BB962C8B-B14F-4D97-AF65-F5344CB8AC3E}">
        <p14:creationId xmlns:p14="http://schemas.microsoft.com/office/powerpoint/2010/main" val="1059525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71A30762-CFA3-4106-A681-5530D74C8646}" type="slidenum">
              <a:rPr lang="en-US" smtClean="0"/>
              <a:t>46</a:t>
            </a:fld>
            <a:endParaRPr lang="en-US" dirty="0"/>
          </a:p>
        </p:txBody>
      </p:sp>
    </p:spTree>
    <p:extLst>
      <p:ext uri="{BB962C8B-B14F-4D97-AF65-F5344CB8AC3E}">
        <p14:creationId xmlns:p14="http://schemas.microsoft.com/office/powerpoint/2010/main" val="1070373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Nozin will be given to the patient at GBMC. </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47</a:t>
            </a:fld>
            <a:endParaRPr lang="en-US" dirty="0"/>
          </a:p>
        </p:txBody>
      </p:sp>
    </p:spTree>
    <p:extLst>
      <p:ext uri="{BB962C8B-B14F-4D97-AF65-F5344CB8AC3E}">
        <p14:creationId xmlns:p14="http://schemas.microsoft.com/office/powerpoint/2010/main" val="2848655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AF50"/>
                </a:solidFill>
                <a:latin typeface="Calibri" panose="020F0502020204030204" pitchFamily="34" charset="0"/>
              </a:rPr>
              <a:t>Accepting </a:t>
            </a:r>
            <a:r>
              <a:rPr lang="en-US" sz="1800" dirty="0">
                <a:solidFill>
                  <a:srgbClr val="000000"/>
                </a:solidFill>
                <a:latin typeface="Calibri" panose="020F0502020204030204" pitchFamily="34" charset="0"/>
              </a:rPr>
              <a:t>insurance companies (</a:t>
            </a:r>
            <a:r>
              <a:rPr lang="en-US" sz="1800" b="1" dirty="0">
                <a:solidFill>
                  <a:srgbClr val="000000"/>
                </a:solidFill>
                <a:latin typeface="Calibri" panose="020F0502020204030204" pitchFamily="34" charset="0"/>
              </a:rPr>
              <a:t>no out-of-pocket cost</a:t>
            </a:r>
            <a:r>
              <a:rPr lang="en-US" sz="1800" dirty="0">
                <a:solidFill>
                  <a:srgbClr val="000000"/>
                </a:solidFill>
                <a:latin typeface="Calibri" panose="020F0502020204030204" pitchFamily="34" charset="0"/>
              </a:rPr>
              <a:t>)</a:t>
            </a:r>
            <a:endParaRPr lang="en-US" sz="1800" dirty="0">
              <a:solidFill>
                <a:srgbClr val="000000"/>
              </a:solidFill>
              <a:latin typeface="Wingdings" panose="05000000000000000000" pitchFamily="2" charset="2"/>
            </a:endParaRPr>
          </a:p>
          <a:p>
            <a:pPr marL="283407" indent="-283407">
              <a:buFont typeface="Arial" panose="020B0604020202020204" pitchFamily="34" charset="0"/>
              <a:buChar char="•"/>
            </a:pPr>
            <a:r>
              <a:rPr lang="en-US" sz="1800" b="1" dirty="0">
                <a:solidFill>
                  <a:srgbClr val="00AF50"/>
                </a:solidFill>
                <a:latin typeface="Calibri" panose="020F0502020204030204" pitchFamily="34" charset="0"/>
              </a:rPr>
              <a:t>CAREFIRST BCBS</a:t>
            </a:r>
            <a:r>
              <a:rPr lang="en-US" sz="1800" b="1" dirty="0">
                <a:solidFill>
                  <a:srgbClr val="000000"/>
                </a:solidFill>
                <a:latin typeface="Calibri" panose="020F0502020204030204" pitchFamily="34" charset="0"/>
              </a:rPr>
              <a:t>, </a:t>
            </a:r>
            <a:r>
              <a:rPr lang="en-US" sz="1800" b="1" i="1" dirty="0">
                <a:solidFill>
                  <a:srgbClr val="00AF50"/>
                </a:solidFill>
                <a:latin typeface="Calibri" panose="020F0502020204030204" pitchFamily="34" charset="0"/>
              </a:rPr>
              <a:t>TRICARE</a:t>
            </a:r>
            <a:r>
              <a:rPr lang="en-US" sz="1800" b="1" dirty="0">
                <a:solidFill>
                  <a:srgbClr val="000000"/>
                </a:solidFill>
                <a:latin typeface="Calibri" panose="020F0502020204030204" pitchFamily="34" charset="0"/>
              </a:rPr>
              <a:t>, </a:t>
            </a:r>
            <a:r>
              <a:rPr lang="en-US" sz="1800" b="1" dirty="0">
                <a:solidFill>
                  <a:srgbClr val="00AF50"/>
                </a:solidFill>
                <a:latin typeface="Calibri" panose="020F0502020204030204" pitchFamily="34" charset="0"/>
              </a:rPr>
              <a:t>NALC</a:t>
            </a:r>
            <a:endParaRPr lang="en-US" sz="1800" dirty="0">
              <a:solidFill>
                <a:srgbClr val="000000"/>
              </a:solidFill>
              <a:latin typeface="Wingdings" panose="05000000000000000000" pitchFamily="2" charset="2"/>
            </a:endParaRPr>
          </a:p>
          <a:p>
            <a:pPr marL="283407" indent="-283407">
              <a:buFont typeface="Arial" panose="020B0604020202020204" pitchFamily="34" charset="0"/>
              <a:buChar char="•"/>
            </a:pPr>
            <a:r>
              <a:rPr lang="en-US" sz="1800" dirty="0">
                <a:solidFill>
                  <a:srgbClr val="000000"/>
                </a:solidFill>
                <a:latin typeface="Calibri" panose="020F0502020204030204" pitchFamily="34" charset="0"/>
              </a:rPr>
              <a:t>Workers Comp may cover the device</a:t>
            </a:r>
            <a:endParaRPr lang="en-US" sz="1800" dirty="0">
              <a:solidFill>
                <a:srgbClr val="000000"/>
              </a:solidFill>
              <a:latin typeface="Wingdings" panose="05000000000000000000" pitchFamily="2" charset="2"/>
            </a:endParaRPr>
          </a:p>
          <a:p>
            <a:endParaRPr lang="en-US" sz="1800" dirty="0">
              <a:solidFill>
                <a:srgbClr val="000000"/>
              </a:solidFill>
              <a:latin typeface="Wingdings" panose="05000000000000000000" pitchFamily="2" charset="2"/>
            </a:endParaRPr>
          </a:p>
          <a:p>
            <a:r>
              <a:rPr lang="en-US" sz="1800" b="1" i="1" dirty="0">
                <a:solidFill>
                  <a:srgbClr val="EC7C30"/>
                </a:solidFill>
                <a:latin typeface="Calibri" panose="020F0502020204030204" pitchFamily="34" charset="0"/>
              </a:rPr>
              <a:t>Out-of-pocket cost is $150</a:t>
            </a:r>
            <a:r>
              <a:rPr lang="en-US" sz="1800" dirty="0">
                <a:solidFill>
                  <a:srgbClr val="EC7C30"/>
                </a:solidFill>
                <a:latin typeface="Calibri" panose="020F0502020204030204" pitchFamily="34" charset="0"/>
              </a:rPr>
              <a:t>:</a:t>
            </a:r>
            <a:endParaRPr lang="en-US" sz="1800" dirty="0">
              <a:solidFill>
                <a:srgbClr val="000000"/>
              </a:solidFill>
              <a:latin typeface="Wingdings" panose="05000000000000000000" pitchFamily="2" charset="2"/>
            </a:endParaRPr>
          </a:p>
          <a:p>
            <a:pPr marL="283407" indent="-283407">
              <a:buFont typeface="Arial" panose="020B0604020202020204" pitchFamily="34" charset="0"/>
              <a:buChar char="•"/>
            </a:pPr>
            <a:r>
              <a:rPr lang="en-US" sz="1800" dirty="0">
                <a:solidFill>
                  <a:srgbClr val="EC7C30"/>
                </a:solidFill>
                <a:latin typeface="Calibri" panose="020F0502020204030204" pitchFamily="34" charset="0"/>
              </a:rPr>
              <a:t>BC Federal</a:t>
            </a:r>
            <a:r>
              <a:rPr lang="en-US" sz="1800" dirty="0">
                <a:solidFill>
                  <a:srgbClr val="000000"/>
                </a:solidFill>
                <a:latin typeface="Calibri" panose="020F0502020204030204" pitchFamily="34" charset="0"/>
              </a:rPr>
              <a:t>, </a:t>
            </a:r>
            <a:r>
              <a:rPr lang="en-US" sz="1800" b="1" dirty="0">
                <a:solidFill>
                  <a:srgbClr val="EC7C30"/>
                </a:solidFill>
                <a:latin typeface="Calibri" panose="020F0502020204030204" pitchFamily="34" charset="0"/>
              </a:rPr>
              <a:t>Medicare/Medicaid</a:t>
            </a:r>
            <a:r>
              <a:rPr lang="en-US" sz="1800" dirty="0">
                <a:solidFill>
                  <a:srgbClr val="000000"/>
                </a:solidFill>
                <a:latin typeface="Calibri" panose="020F0502020204030204" pitchFamily="34" charset="0"/>
              </a:rPr>
              <a:t>, </a:t>
            </a:r>
            <a:r>
              <a:rPr lang="en-US" sz="1800" dirty="0">
                <a:solidFill>
                  <a:srgbClr val="EC7C30"/>
                </a:solidFill>
                <a:latin typeface="Calibri" panose="020F0502020204030204" pitchFamily="34" charset="0"/>
              </a:rPr>
              <a:t>AETNA</a:t>
            </a:r>
            <a:r>
              <a:rPr lang="en-US" sz="1800" dirty="0">
                <a:solidFill>
                  <a:srgbClr val="000000"/>
                </a:solidFill>
                <a:latin typeface="Calibri" panose="020F0502020204030204" pitchFamily="34" charset="0"/>
              </a:rPr>
              <a:t>, </a:t>
            </a:r>
            <a:r>
              <a:rPr lang="en-US" sz="1800" dirty="0">
                <a:solidFill>
                  <a:srgbClr val="EC7C30"/>
                </a:solidFill>
                <a:latin typeface="Calibri" panose="020F0502020204030204" pitchFamily="34" charset="0"/>
              </a:rPr>
              <a:t>United Healthcare</a:t>
            </a:r>
            <a:r>
              <a:rPr lang="en-US" sz="1800" dirty="0">
                <a:solidFill>
                  <a:srgbClr val="000000"/>
                </a:solidFill>
                <a:latin typeface="Calibri" panose="020F0502020204030204" pitchFamily="34" charset="0"/>
              </a:rPr>
              <a:t>, </a:t>
            </a:r>
            <a:r>
              <a:rPr lang="en-US" sz="1800" dirty="0">
                <a:solidFill>
                  <a:srgbClr val="EC7C30"/>
                </a:solidFill>
                <a:latin typeface="Calibri" panose="020F0502020204030204" pitchFamily="34" charset="0"/>
              </a:rPr>
              <a:t>Johns Hopkins Advantage</a:t>
            </a:r>
            <a:r>
              <a:rPr lang="en-US" sz="1800" dirty="0">
                <a:solidFill>
                  <a:srgbClr val="000000"/>
                </a:solidFill>
                <a:latin typeface="Calibri" panose="020F0502020204030204" pitchFamily="34" charset="0"/>
              </a:rPr>
              <a:t>, </a:t>
            </a:r>
            <a:r>
              <a:rPr lang="en-US" sz="1800" dirty="0">
                <a:solidFill>
                  <a:srgbClr val="EC7C30"/>
                </a:solidFill>
                <a:latin typeface="Calibri" panose="020F0502020204030204" pitchFamily="34" charset="0"/>
              </a:rPr>
              <a:t>University of Maryland Advantage</a:t>
            </a:r>
            <a:r>
              <a:rPr lang="en-US" sz="1800" dirty="0">
                <a:solidFill>
                  <a:srgbClr val="000000"/>
                </a:solidFill>
                <a:latin typeface="Calibri" panose="020F0502020204030204" pitchFamily="34" charset="0"/>
              </a:rPr>
              <a:t>, </a:t>
            </a:r>
            <a:r>
              <a:rPr lang="en-US" sz="1800" dirty="0">
                <a:solidFill>
                  <a:srgbClr val="EC7C30"/>
                </a:solidFill>
                <a:latin typeface="Calibri" panose="020F0502020204030204" pitchFamily="34" charset="0"/>
              </a:rPr>
              <a:t>Kaiser Permanente</a:t>
            </a:r>
            <a:r>
              <a:rPr lang="en-US" sz="1800" dirty="0">
                <a:solidFill>
                  <a:srgbClr val="000000"/>
                </a:solidFill>
                <a:latin typeface="Calibri" panose="020F0502020204030204" pitchFamily="34" charset="0"/>
              </a:rPr>
              <a:t>, </a:t>
            </a:r>
            <a:r>
              <a:rPr lang="en-US" sz="1800" dirty="0">
                <a:solidFill>
                  <a:srgbClr val="EC7C30"/>
                </a:solidFill>
                <a:latin typeface="Calibri" panose="020F0502020204030204" pitchFamily="34" charset="0"/>
              </a:rPr>
              <a:t>Amerigroup</a:t>
            </a:r>
            <a:r>
              <a:rPr lang="en-US" sz="1800" dirty="0">
                <a:solidFill>
                  <a:srgbClr val="000000"/>
                </a:solidFill>
                <a:latin typeface="Calibri" panose="020F0502020204030204" pitchFamily="34" charset="0"/>
              </a:rPr>
              <a:t>, or non-commercial insurance. </a:t>
            </a:r>
            <a:r>
              <a:rPr lang="en-US" sz="1800" i="1" dirty="0">
                <a:solidFill>
                  <a:srgbClr val="000000"/>
                </a:solidFill>
                <a:latin typeface="Calibri" panose="020F0502020204030204" pitchFamily="34" charset="0"/>
              </a:rPr>
              <a:t>***</a:t>
            </a:r>
            <a:r>
              <a:rPr lang="en-US" sz="1800" i="1" dirty="0">
                <a:solidFill>
                  <a:srgbClr val="00AF50"/>
                </a:solidFill>
                <a:latin typeface="Calibri" panose="020F0502020204030204" pitchFamily="34" charset="0"/>
              </a:rPr>
              <a:t>TRICARE </a:t>
            </a:r>
            <a:r>
              <a:rPr lang="en-US" sz="1800" i="1" dirty="0">
                <a:solidFill>
                  <a:srgbClr val="000000"/>
                </a:solidFill>
                <a:latin typeface="Calibri" panose="020F0502020204030204" pitchFamily="34" charset="0"/>
              </a:rPr>
              <a:t>is the only secondary that is accepted</a:t>
            </a:r>
            <a:endParaRPr lang="en-US" sz="1800" dirty="0">
              <a:solidFill>
                <a:srgbClr val="000000"/>
              </a:solidFill>
              <a:latin typeface="Wingdings" panose="05000000000000000000" pitchFamily="2" charset="2"/>
            </a:endParaRPr>
          </a:p>
          <a:p>
            <a:pPr marL="283407" indent="-283407">
              <a:buFont typeface="Arial" panose="020B0604020202020204" pitchFamily="34" charset="0"/>
              <a:buChar char="•"/>
            </a:pPr>
            <a:r>
              <a:rPr lang="en-US" sz="1800" dirty="0">
                <a:solidFill>
                  <a:srgbClr val="000000"/>
                </a:solidFill>
                <a:latin typeface="Calibri" panose="020F0502020204030204" pitchFamily="34" charset="0"/>
              </a:rPr>
              <a:t>Payment plans can be arranged through </a:t>
            </a:r>
            <a:r>
              <a:rPr lang="en-US" sz="1800" b="1" i="1" dirty="0">
                <a:solidFill>
                  <a:srgbClr val="000000"/>
                </a:solidFill>
                <a:latin typeface="Calibri" panose="020F0502020204030204" pitchFamily="34" charset="0"/>
              </a:rPr>
              <a:t>Precision Medical Products, Inc</a:t>
            </a:r>
            <a:r>
              <a:rPr lang="en-US" sz="1800" dirty="0">
                <a:solidFill>
                  <a:srgbClr val="000000"/>
                </a:solidFill>
                <a:latin typeface="Calibri" panose="020F0502020204030204" pitchFamily="34" charset="0"/>
              </a:rPr>
              <a:t>.</a:t>
            </a:r>
          </a:p>
          <a:p>
            <a:pPr marL="736858" lvl="1" indent="-283407">
              <a:buFont typeface="Arial" panose="020B0604020202020204" pitchFamily="34" charset="0"/>
              <a:buChar char="•"/>
            </a:pPr>
            <a:r>
              <a:rPr lang="en-US" sz="1800" b="1" i="1" dirty="0">
                <a:solidFill>
                  <a:srgbClr val="000000"/>
                </a:solidFill>
                <a:latin typeface="Calibri" panose="020F0502020204030204" pitchFamily="34" charset="0"/>
              </a:rPr>
              <a:t>Precision Medical </a:t>
            </a:r>
            <a:r>
              <a:rPr lang="en-US" sz="1800" dirty="0">
                <a:solidFill>
                  <a:srgbClr val="000000"/>
                </a:solidFill>
                <a:latin typeface="Calibri" panose="020F0502020204030204" pitchFamily="34" charset="0"/>
              </a:rPr>
              <a:t>will arrange payment with you (NOT GBMC)</a:t>
            </a:r>
          </a:p>
          <a:p>
            <a:pPr marL="736858" lvl="1" indent="-283407">
              <a:buFont typeface="Arial" panose="020B0604020202020204" pitchFamily="34" charset="0"/>
              <a:buChar char="•"/>
            </a:pPr>
            <a:r>
              <a:rPr lang="en-US" sz="1800" b="1" i="1" dirty="0">
                <a:solidFill>
                  <a:srgbClr val="000000"/>
                </a:solidFill>
                <a:latin typeface="Calibri" panose="020F0502020204030204" pitchFamily="34" charset="0"/>
              </a:rPr>
              <a:t>443-845-1809</a:t>
            </a:r>
            <a:endParaRPr lang="en-US" sz="1800" dirty="0">
              <a:solidFill>
                <a:srgbClr val="000000"/>
              </a:solidFill>
              <a:latin typeface="Calibri" panose="020F0502020204030204" pitchFamily="34" charset="0"/>
            </a:endParaRPr>
          </a:p>
          <a:p>
            <a:pPr marL="736858" lvl="1" indent="-283407">
              <a:buFont typeface="Arial" panose="020B0604020202020204" pitchFamily="34" charset="0"/>
              <a:buChar char="•"/>
            </a:pPr>
            <a:r>
              <a:rPr lang="en-US" sz="1800" dirty="0">
                <a:solidFill>
                  <a:srgbClr val="000000"/>
                </a:solidFill>
                <a:latin typeface="Calibri" panose="020F0502020204030204" pitchFamily="34" charset="0"/>
              </a:rPr>
              <a:t>All </a:t>
            </a:r>
            <a:r>
              <a:rPr lang="en-US" sz="1800" b="1" i="1" dirty="0">
                <a:solidFill>
                  <a:srgbClr val="000000"/>
                </a:solidFill>
                <a:latin typeface="Calibri" panose="020F0502020204030204" pitchFamily="34" charset="0"/>
              </a:rPr>
              <a:t>out-of-pocket sales are final</a:t>
            </a:r>
            <a:r>
              <a:rPr lang="en-US" sz="1800" dirty="0">
                <a:solidFill>
                  <a:srgbClr val="000000"/>
                </a:solidFill>
                <a:latin typeface="Calibri" panose="020F0502020204030204" pitchFamily="34" charset="0"/>
              </a:rPr>
              <a:t>, no cash/credit refund</a:t>
            </a:r>
          </a:p>
          <a:p>
            <a:pPr marL="736858" lvl="1" indent="-283407">
              <a:buFont typeface="Arial" panose="020B0604020202020204" pitchFamily="34" charset="0"/>
              <a:buChar char="•"/>
            </a:pPr>
            <a:r>
              <a:rPr lang="en-US" sz="1800" dirty="0">
                <a:solidFill>
                  <a:srgbClr val="000000"/>
                </a:solidFill>
                <a:latin typeface="Calibri" panose="020F0502020204030204" pitchFamily="34" charset="0"/>
              </a:rPr>
              <a:t>https://www.pmpmed.com/</a:t>
            </a:r>
            <a:endParaRPr lang="en-US" sz="1800" dirty="0">
              <a:solidFill>
                <a:srgbClr val="000000"/>
              </a:solidFill>
              <a:latin typeface="Wingdings" panose="05000000000000000000" pitchFamily="2" charset="2"/>
            </a:endParaRPr>
          </a:p>
          <a:p>
            <a:pPr marL="736858" lvl="1" indent="-283407">
              <a:buFont typeface="Arial" panose="020B0604020202020204" pitchFamily="34" charset="0"/>
              <a:buChar char="•"/>
            </a:pPr>
            <a:r>
              <a:rPr lang="en-US" sz="1800" dirty="0">
                <a:solidFill>
                  <a:srgbClr val="000000"/>
                </a:solidFill>
                <a:latin typeface="Calibri" panose="020F0502020204030204" pitchFamily="34" charset="0"/>
              </a:rPr>
              <a:t>GBMC J&amp;S Center does not receive any financial incentives</a:t>
            </a:r>
          </a:p>
          <a:p>
            <a:endParaRPr lang="en-US" sz="1800" dirty="0">
              <a:solidFill>
                <a:srgbClr val="000000"/>
              </a:solidFill>
              <a:latin typeface="Calibri" panose="020F0502020204030204" pitchFamily="34" charset="0"/>
            </a:endParaRPr>
          </a:p>
          <a:p>
            <a:r>
              <a:rPr lang="en-US" sz="1800" b="1" dirty="0">
                <a:solidFill>
                  <a:srgbClr val="000000"/>
                </a:solidFill>
                <a:latin typeface="Calibri" panose="020F0502020204030204" pitchFamily="34" charset="0"/>
              </a:rPr>
              <a:t>Instructions for use: </a:t>
            </a:r>
            <a:r>
              <a:rPr lang="en-US" sz="1800" dirty="0">
                <a:solidFill>
                  <a:srgbClr val="000000"/>
                </a:solidFill>
                <a:latin typeface="Calibri" panose="020F0502020204030204" pitchFamily="34" charset="0"/>
              </a:rPr>
              <a:t>will be determined by your surgeon and given to you by the J&amp;S Manager or your RN before you are discharged home. In addition to these instructions, you can Google search or use your internet search engine: “</a:t>
            </a:r>
            <a:r>
              <a:rPr lang="en-US" sz="1800" b="1" dirty="0">
                <a:solidFill>
                  <a:srgbClr val="000000"/>
                </a:solidFill>
                <a:latin typeface="Calibri" panose="020F0502020204030204" pitchFamily="34" charset="0"/>
              </a:rPr>
              <a:t>Circul8</a:t>
            </a:r>
            <a:r>
              <a:rPr lang="en-US" sz="1800" dirty="0">
                <a:solidFill>
                  <a:srgbClr val="000000"/>
                </a:solidFill>
                <a:latin typeface="Calibri" panose="020F0502020204030204" pitchFamily="34" charset="0"/>
              </a:rPr>
              <a:t>” for instructional videos to watch online: </a:t>
            </a:r>
            <a:r>
              <a:rPr lang="en-US" sz="1800" dirty="0">
                <a:solidFill>
                  <a:srgbClr val="0000FF"/>
                </a:solidFill>
                <a:latin typeface="Calibri" panose="020F0502020204030204" pitchFamily="34" charset="0"/>
              </a:rPr>
              <a:t>How To: CIRCUL8 PRO w light indicators on Vimeo </a:t>
            </a:r>
            <a:r>
              <a:rPr lang="en-US" sz="1800" dirty="0">
                <a:solidFill>
                  <a:srgbClr val="000000"/>
                </a:solidFill>
                <a:latin typeface="Calibri" panose="020F0502020204030204" pitchFamily="34" charset="0"/>
              </a:rPr>
              <a:t>https://vimeo.com/539918135Any issues with the device, call Precision Medical, the phone number is on the </a:t>
            </a:r>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49</a:t>
            </a:fld>
            <a:endParaRPr lang="en-US" dirty="0"/>
          </a:p>
        </p:txBody>
      </p:sp>
    </p:spTree>
    <p:extLst>
      <p:ext uri="{BB962C8B-B14F-4D97-AF65-F5344CB8AC3E}">
        <p14:creationId xmlns:p14="http://schemas.microsoft.com/office/powerpoint/2010/main" val="4187170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MUST pick up their prescriptions and take their medication as directed, DO NOT skip a dose of your anticoagulant. </a:t>
            </a:r>
          </a:p>
        </p:txBody>
      </p:sp>
      <p:sp>
        <p:nvSpPr>
          <p:cNvPr id="4" name="Slide Number Placeholder 3"/>
          <p:cNvSpPr>
            <a:spLocks noGrp="1"/>
          </p:cNvSpPr>
          <p:nvPr>
            <p:ph type="sldNum" sz="quarter" idx="5"/>
          </p:nvPr>
        </p:nvSpPr>
        <p:spPr/>
        <p:txBody>
          <a:bodyPr/>
          <a:lstStyle/>
          <a:p>
            <a:fld id="{27E0760B-D36C-4BBA-BC0C-69CF5B46DEDC}" type="slidenum">
              <a:rPr lang="en-US" smtClean="0"/>
              <a:t>50</a:t>
            </a:fld>
            <a:endParaRPr lang="en-US" dirty="0"/>
          </a:p>
        </p:txBody>
      </p:sp>
    </p:spTree>
    <p:extLst>
      <p:ext uri="{BB962C8B-B14F-4D97-AF65-F5344CB8AC3E}">
        <p14:creationId xmlns:p14="http://schemas.microsoft.com/office/powerpoint/2010/main" val="3334992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4-26-2024 After surgery there will be bruising, swelling, and pain; this is normal after a joint replacement. </a:t>
            </a:r>
          </a:p>
          <a:p>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51</a:t>
            </a:fld>
            <a:endParaRPr lang="en-US" dirty="0"/>
          </a:p>
        </p:txBody>
      </p:sp>
    </p:spTree>
    <p:extLst>
      <p:ext uri="{BB962C8B-B14F-4D97-AF65-F5344CB8AC3E}">
        <p14:creationId xmlns:p14="http://schemas.microsoft.com/office/powerpoint/2010/main" val="2979822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surgery there will be bruising, swelling, and pain; this is normal after a joint replacement. </a:t>
            </a:r>
          </a:p>
          <a:p>
            <a:endParaRPr lang="en-US" dirty="0"/>
          </a:p>
          <a:p>
            <a:r>
              <a:rPr lang="en-US" dirty="0"/>
              <a:t>Paid for by Unit 58, these are for the patients to keep and bring home. Part of post-op pain management.</a:t>
            </a:r>
          </a:p>
        </p:txBody>
      </p:sp>
      <p:sp>
        <p:nvSpPr>
          <p:cNvPr id="4" name="Slide Number Placeholder 3"/>
          <p:cNvSpPr>
            <a:spLocks noGrp="1"/>
          </p:cNvSpPr>
          <p:nvPr>
            <p:ph type="sldNum" sz="quarter" idx="5"/>
          </p:nvPr>
        </p:nvSpPr>
        <p:spPr/>
        <p:txBody>
          <a:bodyPr/>
          <a:lstStyle/>
          <a:p>
            <a:fld id="{27E0760B-D36C-4BBA-BC0C-69CF5B46DEDC}" type="slidenum">
              <a:rPr lang="en-US" smtClean="0"/>
              <a:t>52</a:t>
            </a:fld>
            <a:endParaRPr lang="en-US" dirty="0"/>
          </a:p>
        </p:txBody>
      </p:sp>
    </p:spTree>
    <p:extLst>
      <p:ext uri="{BB962C8B-B14F-4D97-AF65-F5344CB8AC3E}">
        <p14:creationId xmlns:p14="http://schemas.microsoft.com/office/powerpoint/2010/main" val="339104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3-18-2024</a:t>
            </a:r>
            <a:endParaRPr lang="en-US" dirty="0"/>
          </a:p>
          <a:p>
            <a:r>
              <a:rPr lang="en-US" dirty="0"/>
              <a:t>For NON-Kaiser Permanente patients ONLY</a:t>
            </a:r>
          </a:p>
          <a:p>
            <a:endParaRPr lang="en-US" dirty="0"/>
          </a:p>
          <a:p>
            <a:pPr marL="100013" lvl="0" indent="-214313" defTabSz="685800" eaLnBrk="0" fontAlgn="base" hangingPunct="0">
              <a:spcBef>
                <a:spcPct val="0"/>
              </a:spcBef>
              <a:spcAft>
                <a:spcPct val="0"/>
              </a:spcAft>
              <a:buFont typeface="Wingdings" panose="05000000000000000000" pitchFamily="2" charset="2"/>
              <a:buChar char="v"/>
            </a:pPr>
            <a:r>
              <a:rPr lang="en-US" dirty="0"/>
              <a:t>DTC 8/16/2023 UPDATE: </a:t>
            </a:r>
            <a:r>
              <a:rPr lang="en-US" altLang="en-US" sz="1200" b="1" dirty="0">
                <a:solidFill>
                  <a:srgbClr val="201F1E"/>
                </a:solidFill>
                <a:latin typeface="Segoe UI" panose="020B0502040204020203" pitchFamily="34" charset="0"/>
                <a:cs typeface="Segoe UI" panose="020B0502040204020203" pitchFamily="34" charset="0"/>
              </a:rPr>
              <a:t>Monday-Friday 8:00 AM – 4:00 PM, no holidays </a:t>
            </a:r>
          </a:p>
          <a:p>
            <a:pPr marL="557213" lvl="1" indent="-214313" defTabSz="685800" eaLnBrk="0" fontAlgn="base" hangingPunct="0">
              <a:spcBef>
                <a:spcPct val="0"/>
              </a:spcBef>
              <a:spcAft>
                <a:spcPct val="0"/>
              </a:spcAft>
              <a:buFont typeface="Wingdings" panose="05000000000000000000" pitchFamily="2" charset="2"/>
              <a:buChar char="v"/>
            </a:pPr>
            <a:endParaRPr lang="en-US" altLang="en-US" sz="1200" dirty="0">
              <a:solidFill>
                <a:srgbClr val="201F1E"/>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5</a:t>
            </a:fld>
            <a:endParaRPr lang="en-US" dirty="0"/>
          </a:p>
        </p:txBody>
      </p:sp>
    </p:spTree>
    <p:extLst>
      <p:ext uri="{BB962C8B-B14F-4D97-AF65-F5344CB8AC3E}">
        <p14:creationId xmlns:p14="http://schemas.microsoft.com/office/powerpoint/2010/main" val="1700027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Hip Precautions:</a:t>
            </a:r>
          </a:p>
          <a:p>
            <a:pPr marL="628650" lvl="1" indent="-171450">
              <a:buFont typeface="Wingdings" panose="05000000000000000000" pitchFamily="2" charset="2"/>
              <a:buChar char="Ø"/>
            </a:pPr>
            <a:r>
              <a:rPr lang="en-US" dirty="0"/>
              <a:t>https://vimeo.com/showcase/10854689/video/815691264</a:t>
            </a:r>
          </a:p>
        </p:txBody>
      </p:sp>
      <p:sp>
        <p:nvSpPr>
          <p:cNvPr id="4" name="Slide Number Placeholder 3"/>
          <p:cNvSpPr>
            <a:spLocks noGrp="1"/>
          </p:cNvSpPr>
          <p:nvPr>
            <p:ph type="sldNum" sz="quarter" idx="10"/>
          </p:nvPr>
        </p:nvSpPr>
        <p:spPr/>
        <p:txBody>
          <a:bodyPr/>
          <a:lstStyle/>
          <a:p>
            <a:fld id="{27E0760B-D36C-4BBA-BC0C-69CF5B46DEDC}" type="slidenum">
              <a:rPr lang="en-US" smtClean="0"/>
              <a:t>53</a:t>
            </a:fld>
            <a:endParaRPr lang="en-US" dirty="0"/>
          </a:p>
        </p:txBody>
      </p:sp>
    </p:spTree>
    <p:extLst>
      <p:ext uri="{BB962C8B-B14F-4D97-AF65-F5344CB8AC3E}">
        <p14:creationId xmlns:p14="http://schemas.microsoft.com/office/powerpoint/2010/main" val="2873495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Hip Precautions:</a:t>
            </a:r>
          </a:p>
          <a:p>
            <a:pPr marL="628650" lvl="1" indent="-171450">
              <a:buFont typeface="Wingdings" panose="05000000000000000000" pitchFamily="2" charset="2"/>
              <a:buChar char="Ø"/>
            </a:pPr>
            <a:r>
              <a:rPr lang="en-US" i="1" dirty="0">
                <a:solidFill>
                  <a:srgbClr val="0070C0"/>
                </a:solidFill>
              </a:rPr>
              <a:t>https://vimeo.com/showcase/10854689/video/815690946</a:t>
            </a:r>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dirty="0"/>
              <a:t>Lateral Hip Precautions:</a:t>
            </a:r>
          </a:p>
          <a:p>
            <a:pPr marL="628650" lvl="1" indent="-171450">
              <a:buFont typeface="Wingdings" panose="05000000000000000000" pitchFamily="2" charset="2"/>
              <a:buChar char="Ø"/>
            </a:pPr>
            <a:r>
              <a:rPr lang="en-US" dirty="0"/>
              <a:t>https://vimeo.com/showcase/10854689/video/815691026</a:t>
            </a:r>
          </a:p>
        </p:txBody>
      </p:sp>
      <p:sp>
        <p:nvSpPr>
          <p:cNvPr id="4" name="Slide Number Placeholder 3"/>
          <p:cNvSpPr>
            <a:spLocks noGrp="1"/>
          </p:cNvSpPr>
          <p:nvPr>
            <p:ph type="sldNum" sz="quarter" idx="5"/>
          </p:nvPr>
        </p:nvSpPr>
        <p:spPr/>
        <p:txBody>
          <a:bodyPr/>
          <a:lstStyle/>
          <a:p>
            <a:fld id="{71A30762-CFA3-4106-A681-5530D74C8646}" type="slidenum">
              <a:rPr lang="en-US" smtClean="0"/>
              <a:t>54</a:t>
            </a:fld>
            <a:endParaRPr lang="en-US" dirty="0"/>
          </a:p>
        </p:txBody>
      </p:sp>
    </p:spTree>
    <p:extLst>
      <p:ext uri="{BB962C8B-B14F-4D97-AF65-F5344CB8AC3E}">
        <p14:creationId xmlns:p14="http://schemas.microsoft.com/office/powerpoint/2010/main" val="21447178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55</a:t>
            </a:fld>
            <a:endParaRPr lang="en-US" dirty="0"/>
          </a:p>
        </p:txBody>
      </p:sp>
    </p:spTree>
    <p:extLst>
      <p:ext uri="{BB962C8B-B14F-4D97-AF65-F5344CB8AC3E}">
        <p14:creationId xmlns:p14="http://schemas.microsoft.com/office/powerpoint/2010/main" val="4095426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4/17/2024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have Medicare and received a rolling walker within the past 5-years, Medicare will not cover another, therefore you may have an out-of-pocket cost</a:t>
            </a:r>
          </a:p>
          <a:p>
            <a:endParaRPr lang="en-US" dirty="0"/>
          </a:p>
          <a:p>
            <a:r>
              <a:rPr lang="en-US" dirty="0"/>
              <a:t>11-8-2023 OrthoMD, Dr. Heller patients: “</a:t>
            </a:r>
            <a:r>
              <a:rPr lang="en-US" sz="1800" b="1" i="0" u="none" strike="noStrike" baseline="0" dirty="0"/>
              <a:t>Dr. Heller will give all equipment and scripts when the patient goes to their pre-surgical review 1 week prior to surgery</a:t>
            </a:r>
            <a:r>
              <a:rPr lang="en-US" sz="1800" b="0" i="0" u="none" strike="noStrike" baseline="0" dirty="0"/>
              <a:t>.”</a:t>
            </a:r>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56</a:t>
            </a:fld>
            <a:endParaRPr lang="en-US" dirty="0"/>
          </a:p>
        </p:txBody>
      </p:sp>
    </p:spTree>
    <p:extLst>
      <p:ext uri="{BB962C8B-B14F-4D97-AF65-F5344CB8AC3E}">
        <p14:creationId xmlns:p14="http://schemas.microsoft.com/office/powerpoint/2010/main" val="1026962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Shower chair</a:t>
            </a:r>
          </a:p>
          <a:p>
            <a:pPr marL="92413" indent="-277240">
              <a:buFont typeface="Wingdings" panose="05000000000000000000" pitchFamily="2" charset="2"/>
              <a:buChar char="§"/>
            </a:pPr>
            <a:r>
              <a:rPr lang="en-US" dirty="0"/>
              <a:t>To decrease risk of falls in the shower or tub </a:t>
            </a:r>
          </a:p>
          <a:p>
            <a:pPr marL="92413" indent="-277240">
              <a:buFont typeface="Wingdings" panose="05000000000000000000" pitchFamily="2" charset="2"/>
              <a:buChar char="§"/>
            </a:pPr>
            <a:r>
              <a:rPr lang="en-US" dirty="0"/>
              <a:t>If you get tired easily </a:t>
            </a:r>
          </a:p>
          <a:p>
            <a:pPr marL="92413" indent="-277240">
              <a:buFont typeface="Wingdings" panose="05000000000000000000" pitchFamily="2" charset="2"/>
              <a:buChar char="§"/>
            </a:pPr>
            <a:r>
              <a:rPr lang="en-US" dirty="0"/>
              <a:t>If you have pain while standing</a:t>
            </a:r>
          </a:p>
          <a:p>
            <a:pPr marL="173275" indent="-173275">
              <a:buFont typeface="Wingdings" panose="05000000000000000000" pitchFamily="2" charset="2"/>
              <a:buChar char="§"/>
            </a:pPr>
            <a:endParaRPr lang="en-US" dirty="0"/>
          </a:p>
          <a:p>
            <a:pPr algn="l">
              <a:buClr>
                <a:schemeClr val="accent1"/>
              </a:buClr>
            </a:pPr>
            <a:r>
              <a:rPr lang="en-US" sz="3700" dirty="0">
                <a:solidFill>
                  <a:schemeClr val="tx2"/>
                </a:solidFill>
              </a:rPr>
              <a:t>Toilet Safety Frame</a:t>
            </a:r>
          </a:p>
          <a:p>
            <a:pPr marL="92413" indent="-277240">
              <a:buClr>
                <a:schemeClr val="accent1"/>
              </a:buClr>
              <a:buFont typeface="Wingdings" panose="05000000000000000000" pitchFamily="2" charset="2"/>
              <a:buChar char="§"/>
            </a:pPr>
            <a:r>
              <a:rPr lang="en-US" sz="2100" dirty="0">
                <a:solidFill>
                  <a:schemeClr val="tx2"/>
                </a:solidFill>
              </a:rPr>
              <a:t>To make it easier to stand or sit from the toilet using your arms </a:t>
            </a:r>
          </a:p>
          <a:p>
            <a:pPr marL="92413" indent="-277240">
              <a:buClr>
                <a:schemeClr val="accent1"/>
              </a:buClr>
              <a:buFont typeface="Arial" panose="020B0604020202020204" pitchFamily="34" charset="0"/>
              <a:buChar char="•"/>
            </a:pPr>
            <a:endParaRPr lang="en-US" sz="2100" dirty="0">
              <a:solidFill>
                <a:schemeClr val="tx2"/>
              </a:solidFill>
            </a:endParaRPr>
          </a:p>
          <a:p>
            <a:pPr algn="l">
              <a:buClr>
                <a:schemeClr val="accent1"/>
              </a:buClr>
            </a:pPr>
            <a:r>
              <a:rPr lang="en-US" sz="3700" dirty="0">
                <a:solidFill>
                  <a:schemeClr val="tx2"/>
                </a:solidFill>
              </a:rPr>
              <a:t>Bedside Commode</a:t>
            </a:r>
            <a:endParaRPr lang="en-US" sz="2100" dirty="0">
              <a:solidFill>
                <a:schemeClr val="tx2"/>
              </a:solidFill>
            </a:endParaRPr>
          </a:p>
          <a:p>
            <a:pPr marL="161723" lvl="1" indent="-346550">
              <a:buClr>
                <a:schemeClr val="tx2"/>
              </a:buClr>
              <a:buFont typeface="Wingdings" panose="05000000000000000000" pitchFamily="2" charset="2"/>
              <a:buChar char="§"/>
            </a:pPr>
            <a:r>
              <a:rPr lang="en-US" sz="2100" dirty="0">
                <a:solidFill>
                  <a:schemeClr val="tx2"/>
                </a:solidFill>
              </a:rPr>
              <a:t>To elevate height of your toilet or to keep next to your bed if needed. </a:t>
            </a:r>
          </a:p>
          <a:p>
            <a:pPr marL="161723" lvl="1" indent="-346550">
              <a:buClr>
                <a:schemeClr val="tx2"/>
              </a:buClr>
              <a:buFont typeface="Wingdings" panose="05000000000000000000" pitchFamily="2" charset="2"/>
              <a:buChar char="§"/>
            </a:pPr>
            <a:r>
              <a:rPr lang="en-US" sz="2100" dirty="0">
                <a:solidFill>
                  <a:schemeClr val="tx2"/>
                </a:solidFill>
              </a:rPr>
              <a:t>Can be used as a shower chair if you have a walk-in shower.  </a:t>
            </a:r>
          </a:p>
          <a:p>
            <a:pPr marL="161723" lvl="1" indent="-346550">
              <a:buClr>
                <a:schemeClr val="tx2"/>
              </a:buClr>
              <a:buFont typeface="Wingdings" panose="05000000000000000000" pitchFamily="2" charset="2"/>
              <a:buChar char="§"/>
            </a:pPr>
            <a:r>
              <a:rPr lang="en-US" sz="2100" dirty="0">
                <a:solidFill>
                  <a:schemeClr val="tx2"/>
                </a:solidFill>
              </a:rPr>
              <a:t>Important for those who have had a posterior approach total hip replacement. </a:t>
            </a:r>
          </a:p>
          <a:p>
            <a:pPr marL="92413" indent="-277240">
              <a:buClr>
                <a:schemeClr val="accent1"/>
              </a:buClr>
              <a:buFont typeface="Arial" panose="020B0604020202020204" pitchFamily="34" charset="0"/>
              <a:buChar char="•"/>
            </a:pPr>
            <a:endParaRPr lang="en-US" sz="2100" dirty="0">
              <a:solidFill>
                <a:schemeClr val="tx2"/>
              </a:solidFill>
            </a:endParaRPr>
          </a:p>
          <a:p>
            <a:pPr defTabSz="924133">
              <a:defRPr/>
            </a:pPr>
            <a:r>
              <a:rPr lang="en-US" dirty="0">
                <a:solidFill>
                  <a:schemeClr val="tx2"/>
                </a:solidFill>
              </a:rPr>
              <a:t>Walker Bag - To carry items needed for dressing or to transport items such as food/drinks </a:t>
            </a:r>
          </a:p>
          <a:p>
            <a:pPr marL="92413" indent="-277240" defTabSz="924133">
              <a:buFont typeface="Wingdings" panose="05000000000000000000" pitchFamily="2" charset="2"/>
              <a:buChar char="§"/>
              <a:defRPr/>
            </a:pPr>
            <a:r>
              <a:rPr lang="en-US" dirty="0">
                <a:solidFill>
                  <a:schemeClr val="tx2"/>
                </a:solidFill>
              </a:rPr>
              <a:t>Made from a reusable grocery bag</a:t>
            </a:r>
          </a:p>
          <a:p>
            <a:pPr marL="92413" lvl="2" indent="-277240">
              <a:buClr>
                <a:schemeClr val="tx2"/>
              </a:buClr>
              <a:buFont typeface="Wingdings" panose="05000000000000000000" pitchFamily="2" charset="2"/>
              <a:buChar char="§"/>
            </a:pPr>
            <a:r>
              <a:rPr lang="en-US" sz="2000" dirty="0">
                <a:solidFill>
                  <a:schemeClr val="tx2"/>
                </a:solidFill>
              </a:rPr>
              <a:t>Cut each handle </a:t>
            </a:r>
          </a:p>
          <a:p>
            <a:pPr marL="92413" lvl="2" indent="-277240">
              <a:buClr>
                <a:schemeClr val="tx2"/>
              </a:buClr>
            </a:pPr>
            <a:r>
              <a:rPr lang="en-US" sz="2000" dirty="0">
                <a:solidFill>
                  <a:schemeClr val="tx2"/>
                </a:solidFill>
              </a:rPr>
              <a:t>      1x then tie around </a:t>
            </a:r>
          </a:p>
          <a:p>
            <a:pPr marL="92413" lvl="2" indent="-277240">
              <a:buClr>
                <a:schemeClr val="tx2"/>
              </a:buClr>
            </a:pPr>
            <a:r>
              <a:rPr lang="en-US" sz="2000" dirty="0">
                <a:solidFill>
                  <a:schemeClr val="tx2"/>
                </a:solidFill>
              </a:rPr>
              <a:t>      the front of your walker</a:t>
            </a:r>
          </a:p>
          <a:p>
            <a:pPr marL="173275" indent="-173275" defTabSz="924133">
              <a:buFont typeface="Wingdings" panose="05000000000000000000" pitchFamily="2" charset="2"/>
              <a:buChar char="§"/>
              <a:defRPr/>
            </a:pPr>
            <a:endParaRPr lang="en-US" dirty="0">
              <a:solidFill>
                <a:schemeClr val="tx2"/>
              </a:solidFill>
            </a:endParaRPr>
          </a:p>
          <a:p>
            <a:pPr marL="173275" indent="-173275">
              <a:buFont typeface="Wingdings" panose="05000000000000000000" pitchFamily="2" charset="2"/>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57</a:t>
            </a:fld>
            <a:endParaRPr lang="en-US" dirty="0"/>
          </a:p>
        </p:txBody>
      </p:sp>
    </p:spTree>
    <p:extLst>
      <p:ext uri="{BB962C8B-B14F-4D97-AF65-F5344CB8AC3E}">
        <p14:creationId xmlns:p14="http://schemas.microsoft.com/office/powerpoint/2010/main" val="926956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Updated 3-28-2024: </a:t>
            </a:r>
            <a:r>
              <a:rPr lang="en-US" b="1" i="1" dirty="0">
                <a:solidFill>
                  <a:srgbClr val="FF0000"/>
                </a:solidFill>
              </a:rPr>
              <a:t>Same Day Discharge PATIENTS MUST</a:t>
            </a:r>
            <a:r>
              <a:rPr lang="en-US" dirty="0">
                <a:solidFill>
                  <a:srgbClr val="FF0000"/>
                </a:solidFill>
              </a:rPr>
              <a:t> </a:t>
            </a:r>
            <a:r>
              <a:rPr lang="en-US" i="1" u="sng" dirty="0">
                <a:solidFill>
                  <a:srgbClr val="FF0000"/>
                </a:solidFill>
              </a:rPr>
              <a:t>Schedule their own Outpatient PT </a:t>
            </a:r>
            <a:r>
              <a:rPr lang="en-US" dirty="0">
                <a:solidFill>
                  <a:srgbClr val="FF0000"/>
                </a:solidFill>
              </a:rPr>
              <a:t>before their surgery. Start of Care should be 24-48hr from Discharge Date. </a:t>
            </a:r>
            <a:r>
              <a:rPr lang="en-US" i="1" dirty="0">
                <a:solidFill>
                  <a:srgbClr val="FF0000"/>
                </a:solidFill>
              </a:rPr>
              <a:t>There is not a case manager available to set this up</a:t>
            </a:r>
            <a:r>
              <a:rPr lang="en-US" dirty="0">
                <a:solidFill>
                  <a:srgbClr val="FF0000"/>
                </a:solidFill>
              </a:rPr>
              <a:t>.</a:t>
            </a:r>
          </a:p>
          <a:p>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58</a:t>
            </a:fld>
            <a:endParaRPr lang="en-US" dirty="0"/>
          </a:p>
        </p:txBody>
      </p:sp>
    </p:spTree>
    <p:extLst>
      <p:ext uri="{BB962C8B-B14F-4D97-AF65-F5344CB8AC3E}">
        <p14:creationId xmlns:p14="http://schemas.microsoft.com/office/powerpoint/2010/main" val="2941545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Updated 3-28-2024: </a:t>
            </a:r>
            <a:r>
              <a:rPr lang="en-US" b="1" i="1" dirty="0">
                <a:solidFill>
                  <a:srgbClr val="FF0000"/>
                </a:solidFill>
              </a:rPr>
              <a:t>Same Day Discharge PATIENTS MUST</a:t>
            </a:r>
            <a:r>
              <a:rPr lang="en-US" dirty="0">
                <a:solidFill>
                  <a:srgbClr val="FF0000"/>
                </a:solidFill>
              </a:rPr>
              <a:t> </a:t>
            </a:r>
            <a:r>
              <a:rPr lang="en-US" i="1" u="sng" dirty="0">
                <a:solidFill>
                  <a:srgbClr val="FF0000"/>
                </a:solidFill>
              </a:rPr>
              <a:t>Schedule their own Outpatient PT </a:t>
            </a:r>
            <a:r>
              <a:rPr lang="en-US" dirty="0">
                <a:solidFill>
                  <a:srgbClr val="FF0000"/>
                </a:solidFill>
              </a:rPr>
              <a:t>before their surgery. Start of Care should be 24-48hr from Discharge Date. </a:t>
            </a:r>
            <a:r>
              <a:rPr lang="en-US" i="1" dirty="0">
                <a:solidFill>
                  <a:srgbClr val="FF0000"/>
                </a:solidFill>
              </a:rPr>
              <a:t>There is not a case manager available to set this up</a:t>
            </a:r>
            <a:r>
              <a:rPr lang="en-US" dirty="0">
                <a:solidFill>
                  <a:srgbClr val="FF0000"/>
                </a:solidFill>
              </a:rPr>
              <a:t>.</a:t>
            </a:r>
          </a:p>
          <a:p>
            <a:r>
              <a:rPr lang="en-US" dirty="0"/>
              <a:t>Updated 2-27-2024: </a:t>
            </a:r>
            <a:r>
              <a:rPr lang="en-US" sz="2000" b="0" i="0" u="sng" dirty="0">
                <a:solidFill>
                  <a:srgbClr val="008000"/>
                </a:solidFill>
                <a:effectLst/>
                <a:latin typeface="WorkSans-Bold"/>
              </a:rPr>
              <a:t>Outpatient Total Joint Replacement additional resource:</a:t>
            </a:r>
          </a:p>
          <a:p>
            <a:r>
              <a:rPr lang="en-US" sz="1200" i="1" dirty="0">
                <a:hlinkClick r:id="rId3"/>
              </a:rPr>
              <a:t>https://orthoinfo.aaos.org/en/treatment/outpatient-joint-replacement-surgery/</a:t>
            </a:r>
            <a:endParaRPr lang="en-US" sz="1200" i="1" dirty="0"/>
          </a:p>
          <a:p>
            <a:endParaRPr lang="en-US" sz="1200" i="1" dirty="0"/>
          </a:p>
          <a:p>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59</a:t>
            </a:fld>
            <a:endParaRPr lang="en-US" dirty="0"/>
          </a:p>
        </p:txBody>
      </p:sp>
    </p:spTree>
    <p:extLst>
      <p:ext uri="{BB962C8B-B14F-4D97-AF65-F5344CB8AC3E}">
        <p14:creationId xmlns:p14="http://schemas.microsoft.com/office/powerpoint/2010/main" val="40064403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60</a:t>
            </a:fld>
            <a:endParaRPr lang="en-US" dirty="0"/>
          </a:p>
        </p:txBody>
      </p:sp>
    </p:spTree>
    <p:extLst>
      <p:ext uri="{BB962C8B-B14F-4D97-AF65-F5344CB8AC3E}">
        <p14:creationId xmlns:p14="http://schemas.microsoft.com/office/powerpoint/2010/main" val="2474094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61</a:t>
            </a:fld>
            <a:endParaRPr lang="en-US" dirty="0"/>
          </a:p>
        </p:txBody>
      </p:sp>
    </p:spTree>
    <p:extLst>
      <p:ext uri="{BB962C8B-B14F-4D97-AF65-F5344CB8AC3E}">
        <p14:creationId xmlns:p14="http://schemas.microsoft.com/office/powerpoint/2010/main" val="455331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effectLst/>
                <a:latin typeface="inherit"/>
              </a:rPr>
              <a:t>5/15/23; https://gbmc.policystat.com/policy/13655025/latest/</a:t>
            </a:r>
          </a:p>
          <a:p>
            <a:pPr algn="l" fontAlgn="base"/>
            <a:endParaRPr lang="en-US" b="1" i="0" dirty="0">
              <a:effectLst/>
              <a:latin typeface="inherit"/>
            </a:endParaRPr>
          </a:p>
          <a:p>
            <a:pPr algn="l" fontAlgn="base"/>
            <a:r>
              <a:rPr lang="en-US" b="1" i="0" dirty="0">
                <a:effectLst/>
                <a:latin typeface="inherit"/>
              </a:rPr>
              <a:t>3/23/2023 update on visitor policy; via NPAC Meeting Minutes.</a:t>
            </a:r>
          </a:p>
          <a:p>
            <a:pPr algn="l" fontAlgn="base"/>
            <a:r>
              <a:rPr lang="en-US" b="0" i="0" dirty="0">
                <a:effectLst/>
                <a:latin typeface="inherit"/>
              </a:rPr>
              <a:t>Item #1 Security/Workplace Violence section, “</a:t>
            </a:r>
            <a:r>
              <a:rPr lang="en-US" b="0" i="1" dirty="0">
                <a:solidFill>
                  <a:srgbClr val="000000"/>
                </a:solidFill>
                <a:effectLst/>
                <a:latin typeface="Times New Roman" panose="02020603050405020304" pitchFamily="18" charset="0"/>
              </a:rPr>
              <a:t>……Covid is no longer a reason to stay restricted. In the State of Maryland, you have the right to have 1 person stay with you as a support person as long as they are not a disruption to the unit</a:t>
            </a:r>
            <a:r>
              <a:rPr lang="en-US" b="0" i="0" dirty="0">
                <a:solidFill>
                  <a:srgbClr val="000000"/>
                </a:solidFill>
                <a:effectLst/>
                <a:latin typeface="Times New Roman" panose="02020603050405020304" pitchFamily="18" charset="0"/>
              </a:rPr>
              <a:t>.”</a:t>
            </a:r>
            <a:endParaRPr lang="en-US" b="0" i="0" dirty="0">
              <a:effectLst/>
              <a:latin typeface="inherit"/>
            </a:endParaRPr>
          </a:p>
          <a:p>
            <a:pPr algn="l" fontAlgn="base"/>
            <a:endParaRPr lang="en-US" b="1" i="0" dirty="0">
              <a:effectLst/>
              <a:latin typeface="inherit"/>
            </a:endParaRPr>
          </a:p>
          <a:p>
            <a:pPr algn="l" fontAlgn="base"/>
            <a:r>
              <a:rPr lang="en-US" b="1" i="0" dirty="0">
                <a:effectLst/>
                <a:latin typeface="inherit"/>
              </a:rPr>
              <a:t>Effective: 11/10/2022, updated 5/11/2023</a:t>
            </a:r>
          </a:p>
          <a:p>
            <a:pPr algn="l" fontAlgn="base"/>
            <a:r>
              <a:rPr lang="en-US" b="0" i="1" dirty="0">
                <a:effectLst/>
                <a:latin typeface="inherit"/>
              </a:rPr>
              <a:t>https://www.gbmc.org/visitor-policy</a:t>
            </a:r>
          </a:p>
          <a:p>
            <a:pPr algn="l" fontAlgn="base"/>
            <a:br>
              <a:rPr lang="en-US" dirty="0"/>
            </a:br>
            <a:r>
              <a:rPr lang="en-US" b="0" i="0" dirty="0">
                <a:effectLst/>
                <a:latin typeface="proxima-nova"/>
              </a:rPr>
              <a:t>Inpatient Adults</a:t>
            </a:r>
          </a:p>
          <a:p>
            <a:pPr algn="l">
              <a:buFont typeface="Arial" panose="020B0604020202020204" pitchFamily="34" charset="0"/>
              <a:buChar char="•"/>
            </a:pPr>
            <a:r>
              <a:rPr lang="en-US" b="0" i="0" dirty="0">
                <a:solidFill>
                  <a:srgbClr val="5A5A5A"/>
                </a:solidFill>
                <a:effectLst/>
                <a:latin typeface="Libre Franklin" pitchFamily="2" charset="0"/>
              </a:rPr>
              <a:t>Visiting hours are now from 8am — 9pm, unless otherwise specified</a:t>
            </a:r>
          </a:p>
          <a:p>
            <a:pPr algn="l">
              <a:buFont typeface="Arial" panose="020B0604020202020204" pitchFamily="34" charset="0"/>
              <a:buChar char="•"/>
            </a:pPr>
            <a:r>
              <a:rPr lang="en-US" b="0" i="0" dirty="0">
                <a:solidFill>
                  <a:srgbClr val="5A5A5A"/>
                </a:solidFill>
                <a:effectLst/>
                <a:latin typeface="Libre Franklin" pitchFamily="2" charset="0"/>
              </a:rPr>
              <a:t>One visitor may stay with the patient overnight (9pm — 8am), unless otherwise specified</a:t>
            </a:r>
          </a:p>
          <a:p>
            <a:pPr algn="l">
              <a:buFont typeface="Arial" panose="020B0604020202020204" pitchFamily="34" charset="0"/>
              <a:buChar char="•"/>
            </a:pPr>
            <a:r>
              <a:rPr lang="en-US" b="0" i="0" dirty="0">
                <a:solidFill>
                  <a:srgbClr val="5A5A5A"/>
                </a:solidFill>
                <a:effectLst/>
                <a:latin typeface="Libre Franklin" pitchFamily="2" charset="0"/>
              </a:rPr>
              <a:t>No more than four visitors may enter the patient room at one time, unless otherwise specified</a:t>
            </a:r>
          </a:p>
          <a:p>
            <a:pPr algn="l">
              <a:buFont typeface="Arial" panose="020B0604020202020204" pitchFamily="34" charset="0"/>
              <a:buChar char="•"/>
            </a:pPr>
            <a:r>
              <a:rPr lang="en-US" b="0" i="0" dirty="0">
                <a:solidFill>
                  <a:srgbClr val="5A5A5A"/>
                </a:solidFill>
                <a:effectLst/>
                <a:latin typeface="Libre Franklin" pitchFamily="2" charset="0"/>
              </a:rPr>
              <a:t>Visitors aged 10 to 18 years old will be allowed to visit with a responsible adult, unless otherwise specified</a:t>
            </a:r>
          </a:p>
          <a:p>
            <a:pPr algn="l">
              <a:buFont typeface="Arial" panose="020B0604020202020204" pitchFamily="34" charset="0"/>
              <a:buChar char="•"/>
            </a:pPr>
            <a:r>
              <a:rPr lang="en-US" b="0" i="0" dirty="0">
                <a:solidFill>
                  <a:srgbClr val="5A5A5A"/>
                </a:solidFill>
                <a:effectLst/>
                <a:latin typeface="Libre Franklin" pitchFamily="2" charset="0"/>
              </a:rPr>
              <a:t>Visitation guidelines will reflect our Zero Tolerance policy as it relates to disruptive behavior</a:t>
            </a:r>
          </a:p>
          <a:p>
            <a:pPr algn="l">
              <a:buFont typeface="Arial" panose="020B0604020202020204" pitchFamily="34" charset="0"/>
              <a:buChar char="•"/>
            </a:pPr>
            <a:r>
              <a:rPr lang="en-US" b="0" i="0" dirty="0">
                <a:solidFill>
                  <a:srgbClr val="5A5A5A"/>
                </a:solidFill>
                <a:effectLst/>
                <a:latin typeface="Libre Franklin" pitchFamily="2" charset="0"/>
              </a:rPr>
              <a:t>There will be no limitations on visiting COVID-19 patients, but visitors will be required to comply with all infection control guidelines including wearing personal protective equipment</a:t>
            </a:r>
          </a:p>
          <a:p>
            <a:pPr algn="l">
              <a:buFont typeface="Arial" panose="020B0604020202020204" pitchFamily="34" charset="0"/>
              <a:buChar char="•"/>
            </a:pPr>
            <a:r>
              <a:rPr lang="en-US" b="0" i="0" dirty="0">
                <a:solidFill>
                  <a:srgbClr val="5A5A5A"/>
                </a:solidFill>
                <a:effectLst/>
                <a:latin typeface="Libre Franklin" pitchFamily="2" charset="0"/>
              </a:rPr>
              <a:t>Visitors with a previous positive COVID-19 test may visit once they have been cleared per CDC guidelines for healthcare settings (these guidelines are different than community guidelines)</a:t>
            </a:r>
          </a:p>
          <a:p>
            <a:r>
              <a:rPr lang="en-US" dirty="0"/>
              <a:t> </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62</a:t>
            </a:fld>
            <a:endParaRPr lang="en-US" dirty="0"/>
          </a:p>
        </p:txBody>
      </p:sp>
    </p:spTree>
    <p:extLst>
      <p:ext uri="{BB962C8B-B14F-4D97-AF65-F5344CB8AC3E}">
        <p14:creationId xmlns:p14="http://schemas.microsoft.com/office/powerpoint/2010/main" val="411930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3195">
              <a:spcBef>
                <a:spcPts val="195"/>
              </a:spcBef>
              <a:spcAft>
                <a:spcPts val="0"/>
              </a:spcAft>
            </a:pPr>
            <a:r>
              <a:rPr lang="en-US" sz="1800" dirty="0">
                <a:effectLst/>
                <a:latin typeface="Calibri" panose="020F0502020204030204" pitchFamily="34" charset="0"/>
                <a:ea typeface="Calibri" panose="020F0502020204030204" pitchFamily="34" charset="0"/>
              </a:rPr>
              <a:t>Beginning </a:t>
            </a:r>
            <a:r>
              <a:rPr lang="en-US" sz="1800" b="1" dirty="0">
                <a:effectLst/>
                <a:latin typeface="Calibri" panose="020F0502020204030204" pitchFamily="34" charset="0"/>
                <a:ea typeface="Calibri" panose="020F0502020204030204" pitchFamily="34" charset="0"/>
              </a:rPr>
              <a:t>November 9, </a:t>
            </a:r>
            <a:r>
              <a:rPr lang="en-US" sz="1800" dirty="0">
                <a:effectLst/>
                <a:latin typeface="Calibri" panose="020F0502020204030204" pitchFamily="34" charset="0"/>
                <a:ea typeface="Calibri" panose="020F0502020204030204" pitchFamily="34" charset="0"/>
              </a:rPr>
              <a:t>GBMC will offer a patient and visitor shuttle as well as additional valet services to assist in campus transportation and wayfinding until the Sandra R. Berman Pavilion opens in early 2025. Please familiarize yourself with the valet and shuttle locations and schedule below so you can educate patients and visitors as needed.</a:t>
            </a:r>
          </a:p>
          <a:p>
            <a:pPr marL="0" marR="0">
              <a:spcBef>
                <a:spcPts val="5"/>
              </a:spcBef>
              <a:spcAft>
                <a:spcPts val="0"/>
              </a:spcAft>
            </a:pPr>
            <a:r>
              <a:rPr lang="en-US" sz="1800" dirty="0">
                <a:effectLst/>
                <a:latin typeface="Calibri" panose="020F0502020204030204" pitchFamily="34" charset="0"/>
                <a:ea typeface="Calibri" panose="020F0502020204030204" pitchFamily="34" charset="0"/>
              </a:rPr>
              <a:t> </a:t>
            </a:r>
          </a:p>
          <a:p>
            <a:pPr marL="0" marR="0" fontAlgn="base">
              <a:spcBef>
                <a:spcPts val="0"/>
              </a:spcBef>
              <a:spcAft>
                <a:spcPts val="0"/>
              </a:spcAft>
            </a:pPr>
            <a:r>
              <a:rPr lang="en-US" sz="1800" b="1" u="sng" dirty="0">
                <a:solidFill>
                  <a:srgbClr val="000000"/>
                </a:solidFill>
                <a:effectLst/>
                <a:latin typeface="Calibri" panose="020F0502020204030204" pitchFamily="34" charset="0"/>
                <a:ea typeface="Times New Roman" panose="02020603050405020304" pitchFamily="18" charset="0"/>
              </a:rPr>
              <a:t>VALET SERVICES</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b="1" u="sng" dirty="0">
                <a:solidFill>
                  <a:srgbClr val="000000"/>
                </a:solidFill>
                <a:effectLst/>
                <a:latin typeface="Calibri" panose="020F0502020204030204" pitchFamily="34" charset="0"/>
                <a:ea typeface="Times New Roman" panose="02020603050405020304" pitchFamily="18" charset="0"/>
              </a:rPr>
              <a:t>Valet services </a:t>
            </a: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Will be available </a:t>
            </a:r>
            <a:r>
              <a:rPr lang="en-US" sz="1800" b="1" u="sng" dirty="0">
                <a:solidFill>
                  <a:srgbClr val="000000"/>
                </a:solidFill>
                <a:effectLst/>
                <a:latin typeface="Calibri" panose="020F0502020204030204" pitchFamily="34" charset="0"/>
                <a:ea typeface="Times New Roman" panose="02020603050405020304" pitchFamily="18" charset="0"/>
              </a:rPr>
              <a:t>Monday through Friday</a:t>
            </a:r>
            <a:r>
              <a:rPr lang="en-US" sz="1800" dirty="0">
                <a:solidFill>
                  <a:srgbClr val="000000"/>
                </a:solidFill>
                <a:effectLst/>
                <a:latin typeface="Calibri" panose="020F0502020204030204" pitchFamily="34" charset="0"/>
                <a:ea typeface="Times New Roman" panose="02020603050405020304" pitchFamily="18" charset="0"/>
              </a:rPr>
              <a:t> at the following times/locations:</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endParaRPr lang="en-US" sz="1800" b="1" u="sng"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fontAlgn="base">
              <a:spcBef>
                <a:spcPts val="0"/>
              </a:spcBef>
              <a:spcAft>
                <a:spcPts val="0"/>
              </a:spcAft>
            </a:pPr>
            <a:r>
              <a:rPr lang="en-US" sz="1800" b="1" u="sng" dirty="0">
                <a:solidFill>
                  <a:srgbClr val="000000"/>
                </a:solidFill>
                <a:effectLst/>
                <a:latin typeface="Calibri" panose="020F0502020204030204" pitchFamily="34" charset="0"/>
                <a:ea typeface="Times New Roman" panose="02020603050405020304" pitchFamily="18" charset="0"/>
              </a:rPr>
              <a:t>7 a.m. - 6:30 p.m</a:t>
            </a:r>
            <a:r>
              <a:rPr lang="en-US" sz="1800" b="1"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p>
            <a:pPr marL="800100" marR="0" lvl="1"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Louis and Phyllis Friedman Building entrance</a:t>
            </a:r>
            <a:endParaRPr lang="en-US" sz="1800" dirty="0">
              <a:effectLst/>
              <a:latin typeface="Calibri" panose="020F0502020204030204" pitchFamily="34" charset="0"/>
              <a:ea typeface="Calibri" panose="020F0502020204030204" pitchFamily="34" charset="0"/>
            </a:endParaRPr>
          </a:p>
          <a:p>
            <a:pPr marL="800100" marR="0" lvl="1"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Labor &amp; Delivery (OB entrance, Lobby D) at the </a:t>
            </a:r>
            <a:r>
              <a:rPr lang="en-US" sz="1800" dirty="0" err="1">
                <a:solidFill>
                  <a:srgbClr val="000000"/>
                </a:solidFill>
                <a:effectLst/>
                <a:latin typeface="Calibri" panose="020F0502020204030204" pitchFamily="34" charset="0"/>
                <a:ea typeface="Times New Roman" panose="02020603050405020304" pitchFamily="18" charset="0"/>
              </a:rPr>
              <a:t>Yaggy</a:t>
            </a:r>
            <a:r>
              <a:rPr lang="en-US" sz="1800" dirty="0">
                <a:solidFill>
                  <a:srgbClr val="000000"/>
                </a:solidFill>
                <a:effectLst/>
                <a:latin typeface="Calibri" panose="020F0502020204030204" pitchFamily="34" charset="0"/>
                <a:ea typeface="Times New Roman" panose="02020603050405020304" pitchFamily="18" charset="0"/>
              </a:rPr>
              <a:t> Atrium</a:t>
            </a:r>
            <a:endParaRPr lang="en-US" sz="1800" dirty="0">
              <a:effectLst/>
              <a:latin typeface="Calibri" panose="020F0502020204030204" pitchFamily="34" charset="0"/>
              <a:ea typeface="Calibri" panose="020F0502020204030204" pitchFamily="34" charset="0"/>
            </a:endParaRPr>
          </a:p>
          <a:p>
            <a:pPr marL="800100" marR="0" lvl="1"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The Bus Loop outside Einstein Bros. Bagels, near Physicians Pavilion West-PPE (Note: </a:t>
            </a:r>
            <a:r>
              <a:rPr lang="en-US" sz="1800" i="1" dirty="0">
                <a:solidFill>
                  <a:srgbClr val="000000"/>
                </a:solidFill>
                <a:effectLst/>
                <a:latin typeface="Calibri" panose="020F0502020204030204" pitchFamily="34" charset="0"/>
                <a:ea typeface="Times New Roman" panose="02020603050405020304" pitchFamily="18" charset="0"/>
              </a:rPr>
              <a:t>Valet service at this location will end once the Berman garage opens for patient and visitor parking later this year</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b="0" dirty="0">
              <a:solidFill>
                <a:schemeClr val="tx1"/>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SzPts val="1000"/>
              <a:buFont typeface="Symbol" panose="05050102010706020507" pitchFamily="18" charset="2"/>
              <a:buNone/>
              <a:tabLst>
                <a:tab pos="685800" algn="l"/>
              </a:tabLst>
            </a:pPr>
            <a:r>
              <a:rPr lang="en-US" sz="1800" b="1" u="sng" dirty="0">
                <a:solidFill>
                  <a:srgbClr val="000000"/>
                </a:solidFill>
                <a:effectLst/>
                <a:latin typeface="Calibri" panose="020F0502020204030204" pitchFamily="34" charset="0"/>
                <a:ea typeface="Times New Roman" panose="02020603050405020304" pitchFamily="18" charset="0"/>
              </a:rPr>
              <a:t>8:30 a.m. - 5 p.m</a:t>
            </a:r>
            <a:r>
              <a:rPr lang="en-US" sz="1800" b="1"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p>
            <a:pPr marL="800100" marR="0" lvl="1"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Physicians Pavilion West (PPW)</a:t>
            </a:r>
            <a:endParaRPr lang="en-US" sz="1800" b="0" u="none" kern="1200" dirty="0">
              <a:solidFill>
                <a:srgbClr val="000000"/>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SzPts val="1000"/>
              <a:buFont typeface="Symbol" panose="05050102010706020507" pitchFamily="18" charset="2"/>
              <a:buNone/>
              <a:tabLst>
                <a:tab pos="685800" algn="l"/>
              </a:tabLst>
            </a:pPr>
            <a:endParaRPr lang="en-US" sz="1800" b="0" u="none" kern="1200" dirty="0">
              <a:solidFill>
                <a:srgbClr val="000000"/>
              </a:solidFill>
              <a:effectLst/>
              <a:latin typeface="Calibri" panose="020F0502020204030204" pitchFamily="34" charset="0"/>
              <a:ea typeface="Calibri" panose="020F0502020204030204" pitchFamily="34" charset="0"/>
            </a:endParaRPr>
          </a:p>
          <a:p>
            <a:pPr marL="0" marR="0" lvl="0" indent="0" fontAlgn="base">
              <a:spcBef>
                <a:spcPts val="0"/>
              </a:spcBef>
              <a:spcAft>
                <a:spcPts val="0"/>
              </a:spcAft>
              <a:buSzPts val="1000"/>
              <a:buFont typeface="Symbol" panose="05050102010706020507" pitchFamily="18" charset="2"/>
              <a:buNone/>
              <a:tabLst>
                <a:tab pos="685800" algn="l"/>
              </a:tabLst>
            </a:pPr>
            <a:r>
              <a:rPr lang="en-US" sz="1800" b="1" u="sng" kern="0" dirty="0">
                <a:effectLst/>
                <a:latin typeface="Calibri" panose="020F0502020204030204" pitchFamily="34" charset="0"/>
                <a:ea typeface="Calibri" panose="020F0502020204030204" pitchFamily="34" charset="0"/>
              </a:rPr>
              <a:t>SHUTTLE SERVICES</a:t>
            </a:r>
            <a:endParaRPr lang="en-US" sz="1800" b="1" kern="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76200" marR="0">
              <a:spcBef>
                <a:spcPts val="0"/>
              </a:spcBef>
              <a:spcAft>
                <a:spcPts val="0"/>
              </a:spcAft>
            </a:pPr>
            <a:r>
              <a:rPr lang="en-US" sz="1800" dirty="0">
                <a:effectLst/>
                <a:latin typeface="Calibri" panose="020F0502020204030204" pitchFamily="34" charset="0"/>
                <a:ea typeface="Calibri" panose="020F0502020204030204" pitchFamily="34" charset="0"/>
              </a:rPr>
              <a:t>GBMC will provide shuttle services on a continuous loop </a:t>
            </a:r>
            <a:r>
              <a:rPr lang="en-US" sz="1800" b="1" dirty="0">
                <a:effectLst/>
                <a:latin typeface="Calibri" panose="020F0502020204030204" pitchFamily="34" charset="0"/>
                <a:ea typeface="Calibri" panose="020F0502020204030204" pitchFamily="34" charset="0"/>
              </a:rPr>
              <a:t>Monday through Friday </a:t>
            </a:r>
            <a:r>
              <a:rPr lang="en-US" sz="1800" dirty="0">
                <a:effectLst/>
                <a:latin typeface="Calibri" panose="020F0502020204030204" pitchFamily="34" charset="0"/>
                <a:ea typeface="Calibri" panose="020F0502020204030204" pitchFamily="34" charset="0"/>
              </a:rPr>
              <a:t>from </a:t>
            </a:r>
            <a:r>
              <a:rPr lang="en-US" sz="1800" b="1" dirty="0">
                <a:effectLst/>
                <a:latin typeface="Calibri" panose="020F0502020204030204" pitchFamily="34" charset="0"/>
                <a:ea typeface="Calibri" panose="020F0502020204030204" pitchFamily="34" charset="0"/>
              </a:rPr>
              <a:t>7 a.m. – 5 p.m. </a:t>
            </a:r>
            <a:r>
              <a:rPr lang="en-US" sz="1800" dirty="0">
                <a:effectLst/>
                <a:latin typeface="Calibri" panose="020F0502020204030204" pitchFamily="34" charset="0"/>
                <a:ea typeface="Calibri" panose="020F0502020204030204" pitchFamily="34" charset="0"/>
              </a:rPr>
              <a:t>beginning 11/9. The shuttle can accommodate 4 passengers at a time and will pick up from the Friedman Building entrance, PPW, and the bus loop.</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6</a:t>
            </a:fld>
            <a:endParaRPr lang="en-US" dirty="0"/>
          </a:p>
        </p:txBody>
      </p:sp>
    </p:spTree>
    <p:extLst>
      <p:ext uri="{BB962C8B-B14F-4D97-AF65-F5344CB8AC3E}">
        <p14:creationId xmlns:p14="http://schemas.microsoft.com/office/powerpoint/2010/main" val="503954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275" indent="-173275" defTabSz="924133">
              <a:buFont typeface="Wingdings" panose="05000000000000000000" pitchFamily="2" charset="2"/>
              <a:buChar char="§"/>
              <a:defRPr/>
            </a:pPr>
            <a:endParaRPr lang="en-US" dirty="0">
              <a:solidFill>
                <a:schemeClr val="tx2"/>
              </a:solidFill>
            </a:endParaRPr>
          </a:p>
          <a:p>
            <a:pPr marL="173275" indent="-173275">
              <a:buFont typeface="Wingdings" panose="05000000000000000000" pitchFamily="2" charset="2"/>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66</a:t>
            </a:fld>
            <a:endParaRPr lang="en-US" dirty="0"/>
          </a:p>
        </p:txBody>
      </p:sp>
    </p:spTree>
    <p:extLst>
      <p:ext uri="{BB962C8B-B14F-4D97-AF65-F5344CB8AC3E}">
        <p14:creationId xmlns:p14="http://schemas.microsoft.com/office/powerpoint/2010/main" val="1285603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dirty="0"/>
              <a:t>Drs. Schmidt, Lanzo, Melegari, and Johnston</a:t>
            </a:r>
          </a:p>
          <a:p>
            <a:pPr marL="170044" indent="-170044">
              <a:buFont typeface="Arial" panose="020B0604020202020204" pitchFamily="34" charset="0"/>
              <a:buChar char="•"/>
            </a:pPr>
            <a:r>
              <a:rPr lang="en-US" dirty="0"/>
              <a:t>GBMC CM will visit you in your hospital room the morning after surgery to discuss discharge plans for home or other arrangement, home physical therapy or outpatient physical therapy, and equipment (walker, </a:t>
            </a:r>
            <a:r>
              <a:rPr lang="en-US" dirty="0" err="1"/>
              <a:t>etc</a:t>
            </a:r>
            <a:r>
              <a:rPr lang="en-US" dirty="0"/>
              <a:t>).</a:t>
            </a:r>
          </a:p>
          <a:p>
            <a:pPr marL="170044" indent="-170044">
              <a:buFont typeface="Arial" panose="020B0604020202020204" pitchFamily="34" charset="0"/>
              <a:buChar char="•"/>
            </a:pPr>
            <a:r>
              <a:rPr lang="en-US" dirty="0"/>
              <a:t>Your post-op physical therapy aim is to continue your home exercises every day, 2-3 times a day. </a:t>
            </a:r>
          </a:p>
          <a:p>
            <a:pPr marL="170044" indent="-170044" defTabSz="906902">
              <a:buFont typeface="Arial" panose="020B0604020202020204" pitchFamily="34" charset="0"/>
              <a:buChar char="•"/>
              <a:defRPr/>
            </a:pPr>
            <a:r>
              <a:rPr lang="en-US" dirty="0"/>
              <a:t>Your CM will help you arrange a PT session 72-hours after discharge from the hospital, every attempt will be made to meet this goal.</a:t>
            </a:r>
          </a:p>
          <a:p>
            <a:pPr marL="170044" indent="-170044" defTabSz="906902">
              <a:buFont typeface="Arial" panose="020B0604020202020204" pitchFamily="34" charset="0"/>
              <a:buChar char="•"/>
              <a:defRPr/>
            </a:pPr>
            <a:r>
              <a:rPr lang="en-US" dirty="0"/>
              <a:t>Most home PT occurs once or twice a week for 20-30 minutes. </a:t>
            </a:r>
          </a:p>
          <a:p>
            <a:pPr marL="170044" indent="-170044">
              <a:buFont typeface="Arial" panose="020B0604020202020204" pitchFamily="34" charset="0"/>
              <a:buChar char="•"/>
            </a:pPr>
            <a:r>
              <a:rPr lang="en-US" u="sng" dirty="0"/>
              <a:t>Patient planning to be </a:t>
            </a:r>
            <a:r>
              <a:rPr lang="en-US" b="1" u="sng" dirty="0"/>
              <a:t>discharged home </a:t>
            </a:r>
            <a:r>
              <a:rPr lang="en-US" u="sng" dirty="0"/>
              <a:t>and going to </a:t>
            </a:r>
            <a:r>
              <a:rPr lang="en-US" b="1" u="sng" dirty="0"/>
              <a:t>Out-Patient Physical Therapy</a:t>
            </a:r>
            <a:r>
              <a:rPr lang="en-US" dirty="0"/>
              <a:t>: Schedule your appointment TODAY or as soon as possible to secure a date within 72-</a:t>
            </a:r>
            <a:r>
              <a:rPr lang="en-US" u="sng" dirty="0"/>
              <a:t>hours after discharge</a:t>
            </a:r>
            <a:r>
              <a:rPr lang="en-US" dirty="0"/>
              <a:t>. </a:t>
            </a:r>
          </a:p>
          <a:p>
            <a:r>
              <a:rPr lang="en-US" b="1" u="sng" dirty="0"/>
              <a:t>Example</a:t>
            </a:r>
            <a:r>
              <a:rPr lang="en-US" dirty="0"/>
              <a:t>: if the plan is for discharge home on a Tuesday, schedule your PT appointment for Wednesday or at the latest on Thursday. Please be aware that during the holidays or weekends, staffing for home PT or outpatient PT is limited. </a:t>
            </a:r>
          </a:p>
          <a:p>
            <a:pPr marL="170044" indent="-170044">
              <a:buFont typeface="Arial" panose="020B0604020202020204" pitchFamily="34" charset="0"/>
              <a:buChar char="•"/>
            </a:pPr>
            <a:endParaRPr lang="en-US" dirty="0"/>
          </a:p>
          <a:p>
            <a:pPr marL="170044" indent="-170044">
              <a:buFont typeface="Arial" panose="020B0604020202020204" pitchFamily="34" charset="0"/>
              <a:buChar char="•"/>
            </a:pPr>
            <a:r>
              <a:rPr lang="en-US" dirty="0"/>
              <a:t>Patients are expected to do their exercises </a:t>
            </a:r>
            <a:r>
              <a:rPr lang="en-US" b="1" u="sng" dirty="0"/>
              <a:t>2-3 times a day </a:t>
            </a:r>
            <a:r>
              <a:rPr lang="en-US" dirty="0"/>
              <a:t>independently with or without a therapist.   </a:t>
            </a:r>
          </a:p>
          <a:p>
            <a:pPr marL="170044" indent="-170044">
              <a:buFont typeface="Arial" panose="020B0604020202020204" pitchFamily="34" charset="0"/>
              <a:buChar char="•"/>
            </a:pPr>
            <a:endParaRPr lang="en-US" dirty="0"/>
          </a:p>
          <a:p>
            <a:pPr marL="170044" indent="-170044">
              <a:buFont typeface="Arial" panose="020B0604020202020204" pitchFamily="34" charset="0"/>
              <a:buChar char="•"/>
            </a:pPr>
            <a:r>
              <a:rPr lang="en-US" dirty="0"/>
              <a:t>Once all discharge criteria are met (home PT or outpatient PT, delivery of walker to room, and/or medications delivered to room) the patient is typically discharged between the hours of 1pm-5pm. </a:t>
            </a:r>
          </a:p>
        </p:txBody>
      </p:sp>
      <p:sp>
        <p:nvSpPr>
          <p:cNvPr id="4" name="Slide Number Placeholder 3"/>
          <p:cNvSpPr>
            <a:spLocks noGrp="1"/>
          </p:cNvSpPr>
          <p:nvPr>
            <p:ph type="sldNum" sz="quarter" idx="5"/>
          </p:nvPr>
        </p:nvSpPr>
        <p:spPr/>
        <p:txBody>
          <a:bodyPr/>
          <a:lstStyle/>
          <a:p>
            <a:fld id="{27E0760B-D36C-4BBA-BC0C-69CF5B46DEDC}" type="slidenum">
              <a:rPr lang="en-US" smtClean="0"/>
              <a:t>68</a:t>
            </a:fld>
            <a:endParaRPr lang="en-US" dirty="0"/>
          </a:p>
        </p:txBody>
      </p:sp>
    </p:spTree>
    <p:extLst>
      <p:ext uri="{BB962C8B-B14F-4D97-AF65-F5344CB8AC3E}">
        <p14:creationId xmlns:p14="http://schemas.microsoft.com/office/powerpoint/2010/main" val="2531927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dirty="0"/>
              <a:t>Drs. Buchalter, Jay, and Heller</a:t>
            </a:r>
          </a:p>
          <a:p>
            <a:pPr marL="170044" indent="-170044">
              <a:buFont typeface="Arial" panose="020B0604020202020204" pitchFamily="34" charset="0"/>
              <a:buChar char="•"/>
            </a:pPr>
            <a:r>
              <a:rPr lang="en-US" dirty="0"/>
              <a:t>GBMC CM will visit you in your hospital room the morning after surgery to discuss discharge plans for home or other arrangement, home physical therapy or outpatient physical therapy, and equipment (walker, </a:t>
            </a:r>
            <a:r>
              <a:rPr lang="en-US" dirty="0" err="1"/>
              <a:t>etc</a:t>
            </a:r>
            <a:r>
              <a:rPr lang="en-US" dirty="0"/>
              <a:t>).</a:t>
            </a:r>
          </a:p>
          <a:p>
            <a:pPr marL="170044" indent="-170044">
              <a:buFont typeface="Arial" panose="020B0604020202020204" pitchFamily="34" charset="0"/>
              <a:buChar char="•"/>
            </a:pPr>
            <a:r>
              <a:rPr lang="en-US" dirty="0"/>
              <a:t>Your post-op physical therapy aim is to continue your home exercises every day, 2-3 times a day. </a:t>
            </a:r>
          </a:p>
          <a:p>
            <a:pPr marL="170044" indent="-170044" defTabSz="906902">
              <a:buFont typeface="Arial" panose="020B0604020202020204" pitchFamily="34" charset="0"/>
              <a:buChar char="•"/>
              <a:defRPr/>
            </a:pPr>
            <a:r>
              <a:rPr lang="en-US" dirty="0"/>
              <a:t>Your CM will help you arrange a PT session 72-hours after discharge from the hospital, every attempt will be made to meet this goal.</a:t>
            </a:r>
          </a:p>
          <a:p>
            <a:pPr marL="170044" indent="-170044" defTabSz="906902">
              <a:buFont typeface="Arial" panose="020B0604020202020204" pitchFamily="34" charset="0"/>
              <a:buChar char="•"/>
              <a:defRPr/>
            </a:pPr>
            <a:r>
              <a:rPr lang="en-US" dirty="0"/>
              <a:t>Most home PT occurs once or twice a week for 20-30 minutes. </a:t>
            </a:r>
          </a:p>
          <a:p>
            <a:r>
              <a:rPr lang="en-US" b="1" u="sng" dirty="0"/>
              <a:t>Example</a:t>
            </a:r>
            <a:r>
              <a:rPr lang="en-US" dirty="0"/>
              <a:t>: if the plan is for discharge home on a Tuesday, schedule your PT appointment for Wednesday or at the latest on Thursday. Please be aware that during the holidays or weekends, staffing for home PT or outpatient PT is limited. </a:t>
            </a:r>
          </a:p>
          <a:p>
            <a:pPr marL="170044" indent="-170044">
              <a:buFont typeface="Arial" panose="020B0604020202020204" pitchFamily="34" charset="0"/>
              <a:buChar char="•"/>
            </a:pPr>
            <a:endParaRPr lang="en-US" dirty="0"/>
          </a:p>
          <a:p>
            <a:pPr marL="170044" indent="-170044">
              <a:buFont typeface="Arial" panose="020B0604020202020204" pitchFamily="34" charset="0"/>
              <a:buChar char="•"/>
            </a:pPr>
            <a:r>
              <a:rPr lang="en-US" dirty="0"/>
              <a:t>Patients are expected to do their exercises </a:t>
            </a:r>
            <a:r>
              <a:rPr lang="en-US" b="1" u="sng" dirty="0"/>
              <a:t>2-3 times a day </a:t>
            </a:r>
            <a:r>
              <a:rPr lang="en-US" dirty="0"/>
              <a:t>independently with or without a therapist.   </a:t>
            </a:r>
          </a:p>
          <a:p>
            <a:pPr marL="170044" indent="-170044">
              <a:buFont typeface="Arial" panose="020B0604020202020204" pitchFamily="34" charset="0"/>
              <a:buChar char="•"/>
            </a:pPr>
            <a:endParaRPr lang="en-US" dirty="0"/>
          </a:p>
          <a:p>
            <a:pPr marL="170044" indent="-170044">
              <a:buFont typeface="Arial" panose="020B0604020202020204" pitchFamily="34" charset="0"/>
              <a:buChar char="•"/>
            </a:pPr>
            <a:r>
              <a:rPr lang="en-US" dirty="0"/>
              <a:t>Once all discharge criteria are met (home PT or outpatient PT, delivery of walker to room, and/or medications delivered to room) the patient is typically discharged between the hours of 1pm-5pm. </a:t>
            </a:r>
          </a:p>
        </p:txBody>
      </p:sp>
      <p:sp>
        <p:nvSpPr>
          <p:cNvPr id="4" name="Slide Number Placeholder 3"/>
          <p:cNvSpPr>
            <a:spLocks noGrp="1"/>
          </p:cNvSpPr>
          <p:nvPr>
            <p:ph type="sldNum" sz="quarter" idx="5"/>
          </p:nvPr>
        </p:nvSpPr>
        <p:spPr/>
        <p:txBody>
          <a:bodyPr/>
          <a:lstStyle/>
          <a:p>
            <a:fld id="{27E0760B-D36C-4BBA-BC0C-69CF5B46DEDC}" type="slidenum">
              <a:rPr lang="en-US" smtClean="0"/>
              <a:t>69</a:t>
            </a:fld>
            <a:endParaRPr lang="en-US" dirty="0"/>
          </a:p>
        </p:txBody>
      </p:sp>
    </p:spTree>
    <p:extLst>
      <p:ext uri="{BB962C8B-B14F-4D97-AF65-F5344CB8AC3E}">
        <p14:creationId xmlns:p14="http://schemas.microsoft.com/office/powerpoint/2010/main" val="422642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Maryland mandate for those who are discharged to a subacute rehab. </a:t>
            </a:r>
          </a:p>
        </p:txBody>
      </p:sp>
      <p:sp>
        <p:nvSpPr>
          <p:cNvPr id="4" name="Slide Number Placeholder 3"/>
          <p:cNvSpPr>
            <a:spLocks noGrp="1"/>
          </p:cNvSpPr>
          <p:nvPr>
            <p:ph type="sldNum" sz="quarter" idx="5"/>
          </p:nvPr>
        </p:nvSpPr>
        <p:spPr/>
        <p:txBody>
          <a:bodyPr/>
          <a:lstStyle/>
          <a:p>
            <a:fld id="{27E0760B-D36C-4BBA-BC0C-69CF5B46DEDC}" type="slidenum">
              <a:rPr lang="en-US" smtClean="0"/>
              <a:t>70</a:t>
            </a:fld>
            <a:endParaRPr lang="en-US" dirty="0"/>
          </a:p>
        </p:txBody>
      </p:sp>
    </p:spTree>
    <p:extLst>
      <p:ext uri="{BB962C8B-B14F-4D97-AF65-F5344CB8AC3E}">
        <p14:creationId xmlns:p14="http://schemas.microsoft.com/office/powerpoint/2010/main" val="25783951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Updated 4-17-2024</a:t>
            </a:r>
          </a:p>
          <a:p>
            <a:pPr marL="0" indent="0">
              <a:buFont typeface="Arial" panose="020B0604020202020204" pitchFamily="34" charset="0"/>
              <a:buNone/>
            </a:pPr>
            <a:r>
              <a:rPr lang="en-US" dirty="0"/>
              <a:t>Once all discharge criteria are met the patient is typically discharged between the hours of 1pm-5pm. </a:t>
            </a:r>
            <a:r>
              <a:rPr lang="en-US" b="1" i="1" dirty="0"/>
              <a:t>You must have a walker and a ride home with a family member, friend, or care companion. </a:t>
            </a:r>
            <a:endParaRPr lang="en-US" dirty="0"/>
          </a:p>
          <a:p>
            <a:r>
              <a:rPr lang="en-US" dirty="0"/>
              <a:t>If you have a rolling walker (RW) or received a RW from your surgeon’s office Preop (Ortho MD), please bring it into the hospital. If you do not have one, the team in the hospital will assist you in obtaining one.</a:t>
            </a:r>
          </a:p>
        </p:txBody>
      </p:sp>
      <p:sp>
        <p:nvSpPr>
          <p:cNvPr id="4" name="Slide Number Placeholder 3"/>
          <p:cNvSpPr>
            <a:spLocks noGrp="1"/>
          </p:cNvSpPr>
          <p:nvPr>
            <p:ph type="sldNum" sz="quarter" idx="5"/>
          </p:nvPr>
        </p:nvSpPr>
        <p:spPr/>
        <p:txBody>
          <a:bodyPr/>
          <a:lstStyle/>
          <a:p>
            <a:fld id="{71A30762-CFA3-4106-A681-5530D74C8646}" type="slidenum">
              <a:rPr lang="en-US" smtClean="0"/>
              <a:t>71</a:t>
            </a:fld>
            <a:endParaRPr lang="en-US" dirty="0"/>
          </a:p>
        </p:txBody>
      </p:sp>
    </p:spTree>
    <p:extLst>
      <p:ext uri="{BB962C8B-B14F-4D97-AF65-F5344CB8AC3E}">
        <p14:creationId xmlns:p14="http://schemas.microsoft.com/office/powerpoint/2010/main" val="540698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1/30/2024</a:t>
            </a:r>
          </a:p>
        </p:txBody>
      </p:sp>
      <p:sp>
        <p:nvSpPr>
          <p:cNvPr id="4" name="Slide Number Placeholder 3"/>
          <p:cNvSpPr>
            <a:spLocks noGrp="1"/>
          </p:cNvSpPr>
          <p:nvPr>
            <p:ph type="sldNum" sz="quarter" idx="5"/>
          </p:nvPr>
        </p:nvSpPr>
        <p:spPr/>
        <p:txBody>
          <a:bodyPr/>
          <a:lstStyle/>
          <a:p>
            <a:fld id="{71A30762-CFA3-4106-A681-5530D74C8646}" type="slidenum">
              <a:rPr lang="en-US" smtClean="0"/>
              <a:t>72</a:t>
            </a:fld>
            <a:endParaRPr lang="en-US" dirty="0"/>
          </a:p>
        </p:txBody>
      </p:sp>
    </p:spTree>
    <p:extLst>
      <p:ext uri="{BB962C8B-B14F-4D97-AF65-F5344CB8AC3E}">
        <p14:creationId xmlns:p14="http://schemas.microsoft.com/office/powerpoint/2010/main" val="4138404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b="1" i="1" dirty="0"/>
              <a:t>**Kaiser Permanente patients are not to shower for two weeks </a:t>
            </a:r>
            <a:r>
              <a:rPr lang="en-US" dirty="0"/>
              <a:t>(per KP Coordinator)</a:t>
            </a:r>
          </a:p>
          <a:p>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73</a:t>
            </a:fld>
            <a:endParaRPr lang="en-US" dirty="0"/>
          </a:p>
        </p:txBody>
      </p:sp>
    </p:spTree>
    <p:extLst>
      <p:ext uri="{BB962C8B-B14F-4D97-AF65-F5344CB8AC3E}">
        <p14:creationId xmlns:p14="http://schemas.microsoft.com/office/powerpoint/2010/main" val="5406982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MyChart: </a:t>
            </a:r>
            <a:r>
              <a:rPr lang="en-US" dirty="0">
                <a:hlinkClick r:id="rId3"/>
              </a:rPr>
              <a:t>MyChart at GBMC - Patient Portal - GBMC HealthCare - Towson/Baltimore, MD</a:t>
            </a:r>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74</a:t>
            </a:fld>
            <a:endParaRPr lang="en-US" dirty="0"/>
          </a:p>
        </p:txBody>
      </p:sp>
    </p:spTree>
    <p:extLst>
      <p:ext uri="{BB962C8B-B14F-4D97-AF65-F5344CB8AC3E}">
        <p14:creationId xmlns:p14="http://schemas.microsoft.com/office/powerpoint/2010/main" val="31139062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3195">
              <a:spcBef>
                <a:spcPts val="195"/>
              </a:spcBef>
              <a:spcAft>
                <a:spcPts val="0"/>
              </a:spcAft>
            </a:pPr>
            <a:r>
              <a:rPr lang="en-US" sz="1800" dirty="0">
                <a:effectLst/>
                <a:latin typeface="Calibri" panose="020F0502020204030204" pitchFamily="34" charset="0"/>
                <a:ea typeface="Calibri" panose="020F0502020204030204" pitchFamily="34" charset="0"/>
              </a:rPr>
              <a:t>Updated 2-23-2024</a:t>
            </a:r>
          </a:p>
          <a:p>
            <a:pPr marL="0" marR="163195">
              <a:spcBef>
                <a:spcPts val="195"/>
              </a:spcBef>
              <a:spcAft>
                <a:spcPts val="0"/>
              </a:spcAft>
            </a:pPr>
            <a:r>
              <a:rPr lang="en-US" sz="1800" dirty="0">
                <a:effectLst/>
                <a:latin typeface="Calibri" panose="020F0502020204030204" pitchFamily="34" charset="0"/>
                <a:ea typeface="Calibri" panose="020F0502020204030204" pitchFamily="34" charset="0"/>
              </a:rPr>
              <a:t>GBMC will offer a patient and visitor shuttle as well as additional valet services to assist in campus transportation and wayfinding until the Sandra R. Berman Pavilion opens in early 2025. Please familiarize yourself with the valet and shuttle locations and schedule below so you can educate patients and visitors as needed.</a:t>
            </a:r>
          </a:p>
          <a:p>
            <a:pPr marL="0" marR="0">
              <a:spcBef>
                <a:spcPts val="5"/>
              </a:spcBef>
              <a:spcAft>
                <a:spcPts val="0"/>
              </a:spcAft>
            </a:pPr>
            <a:r>
              <a:rPr lang="en-US" sz="1800" dirty="0">
                <a:effectLst/>
                <a:latin typeface="Calibri" panose="020F0502020204030204" pitchFamily="34" charset="0"/>
                <a:ea typeface="Calibri" panose="020F0502020204030204" pitchFamily="34" charset="0"/>
              </a:rPr>
              <a:t> </a:t>
            </a:r>
          </a:p>
          <a:p>
            <a:pPr marL="0" marR="0" fontAlgn="base">
              <a:spcBef>
                <a:spcPts val="0"/>
              </a:spcBef>
              <a:spcAft>
                <a:spcPts val="0"/>
              </a:spcAft>
            </a:pPr>
            <a:r>
              <a:rPr lang="en-US" sz="1800" b="1" u="sng" dirty="0">
                <a:solidFill>
                  <a:srgbClr val="000000"/>
                </a:solidFill>
                <a:effectLst/>
                <a:latin typeface="Calibri" panose="020F0502020204030204" pitchFamily="34" charset="0"/>
                <a:ea typeface="Times New Roman" panose="02020603050405020304" pitchFamily="18" charset="0"/>
              </a:rPr>
              <a:t>VALET SERVICES</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Valet services will be available </a:t>
            </a:r>
            <a:r>
              <a:rPr lang="en-US" sz="1800" b="1" u="sng" dirty="0">
                <a:solidFill>
                  <a:srgbClr val="000000"/>
                </a:solidFill>
                <a:effectLst/>
                <a:latin typeface="Calibri" panose="020F0502020204030204" pitchFamily="34" charset="0"/>
                <a:ea typeface="Times New Roman" panose="02020603050405020304" pitchFamily="18" charset="0"/>
              </a:rPr>
              <a:t>Monday through Friday</a:t>
            </a:r>
            <a:r>
              <a:rPr lang="en-US" sz="1800" dirty="0">
                <a:solidFill>
                  <a:srgbClr val="000000"/>
                </a:solidFill>
                <a:effectLst/>
                <a:latin typeface="Calibri" panose="020F0502020204030204" pitchFamily="34" charset="0"/>
                <a:ea typeface="Times New Roman" panose="02020603050405020304" pitchFamily="18" charset="0"/>
              </a:rPr>
              <a:t> at the following times/locations:</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228600" marR="0" fontAlgn="base">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7 a.m. - 6:30 p.m.</a:t>
            </a:r>
            <a:endParaRPr lang="en-US" sz="18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Louis and Phyllis Friedman Building entrance</a:t>
            </a:r>
            <a:endParaRPr lang="en-US" sz="18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Labor &amp; Delivery (OB entrance, Lobby D) at the </a:t>
            </a:r>
            <a:r>
              <a:rPr lang="en-US" sz="1800" dirty="0" err="1">
                <a:solidFill>
                  <a:srgbClr val="000000"/>
                </a:solidFill>
                <a:effectLst/>
                <a:latin typeface="Calibri" panose="020F0502020204030204" pitchFamily="34" charset="0"/>
                <a:ea typeface="Times New Roman" panose="02020603050405020304" pitchFamily="18" charset="0"/>
              </a:rPr>
              <a:t>Yaggy</a:t>
            </a:r>
            <a:r>
              <a:rPr lang="en-US" sz="1800" dirty="0">
                <a:solidFill>
                  <a:srgbClr val="000000"/>
                </a:solidFill>
                <a:effectLst/>
                <a:latin typeface="Calibri" panose="020F0502020204030204" pitchFamily="34" charset="0"/>
                <a:ea typeface="Times New Roman" panose="02020603050405020304" pitchFamily="18" charset="0"/>
              </a:rPr>
              <a:t> Atrium</a:t>
            </a:r>
            <a:endParaRPr lang="en-US" sz="18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The Bus Loop outside Einstein Bros. Bagels (Note: Valet service at this location will end once the Berman garage opens for patient and visitor parking later this year.)  </a:t>
            </a:r>
            <a:endParaRPr lang="en-US" sz="1800" dirty="0">
              <a:effectLst/>
              <a:latin typeface="Calibri" panose="020F0502020204030204" pitchFamily="34" charset="0"/>
              <a:ea typeface="Calibri" panose="020F0502020204030204" pitchFamily="34" charset="0"/>
            </a:endParaRPr>
          </a:p>
          <a:p>
            <a:pPr marL="228600" marR="0" fontAlgn="base">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8:30 a.m. - 5 p.m.</a:t>
            </a:r>
            <a:endParaRPr lang="en-US" sz="18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Physicians Pavilion West (PPW</a:t>
            </a:r>
            <a:endParaRPr lang="en-US" sz="1800" dirty="0">
              <a:effectLst/>
              <a:latin typeface="Calibri" panose="020F0502020204030204" pitchFamily="34" charset="0"/>
              <a:ea typeface="Calibri" panose="020F0502020204030204" pitchFamily="34" charset="0"/>
            </a:endParaRPr>
          </a:p>
          <a:p>
            <a:pPr marL="76200" marR="0">
              <a:spcBef>
                <a:spcPts val="0"/>
              </a:spcBef>
              <a:spcAft>
                <a:spcPts val="0"/>
              </a:spcAft>
            </a:pPr>
            <a:r>
              <a:rPr lang="en-US" sz="1800" b="1" kern="0" dirty="0">
                <a:effectLst/>
                <a:latin typeface="Calibri" panose="020F0502020204030204" pitchFamily="34" charset="0"/>
                <a:ea typeface="Calibri" panose="020F0502020204030204" pitchFamily="34" charset="0"/>
              </a:rPr>
              <a:t> </a:t>
            </a:r>
          </a:p>
          <a:p>
            <a:pPr marL="76200" marR="0">
              <a:spcBef>
                <a:spcPts val="0"/>
              </a:spcBef>
              <a:spcAft>
                <a:spcPts val="0"/>
              </a:spcAft>
            </a:pPr>
            <a:r>
              <a:rPr lang="en-US" sz="1800" b="1" u="sng" kern="0" dirty="0">
                <a:effectLst/>
                <a:latin typeface="Calibri" panose="020F0502020204030204" pitchFamily="34" charset="0"/>
                <a:ea typeface="Calibri" panose="020F0502020204030204" pitchFamily="34" charset="0"/>
              </a:rPr>
              <a:t>SHUTTLE SERVICES</a:t>
            </a:r>
            <a:endParaRPr lang="en-US" sz="1800" b="1" kern="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76200" marR="0">
              <a:spcBef>
                <a:spcPts val="0"/>
              </a:spcBef>
              <a:spcAft>
                <a:spcPts val="0"/>
              </a:spcAft>
            </a:pPr>
            <a:r>
              <a:rPr lang="en-US" sz="1800" dirty="0">
                <a:effectLst/>
                <a:latin typeface="Calibri" panose="020F0502020204030204" pitchFamily="34" charset="0"/>
                <a:ea typeface="Calibri" panose="020F0502020204030204" pitchFamily="34" charset="0"/>
              </a:rPr>
              <a:t>GBMC will provide shuttle services on a continuous loop </a:t>
            </a:r>
            <a:r>
              <a:rPr lang="en-US" sz="1800" b="1" dirty="0">
                <a:effectLst/>
                <a:latin typeface="Calibri" panose="020F0502020204030204" pitchFamily="34" charset="0"/>
                <a:ea typeface="Calibri" panose="020F0502020204030204" pitchFamily="34" charset="0"/>
              </a:rPr>
              <a:t>Monday through Friday </a:t>
            </a:r>
            <a:r>
              <a:rPr lang="en-US" sz="1800" dirty="0">
                <a:effectLst/>
                <a:latin typeface="Calibri" panose="020F0502020204030204" pitchFamily="34" charset="0"/>
                <a:ea typeface="Calibri" panose="020F0502020204030204" pitchFamily="34" charset="0"/>
              </a:rPr>
              <a:t>from </a:t>
            </a:r>
            <a:r>
              <a:rPr lang="en-US" sz="1800" b="1" dirty="0">
                <a:effectLst/>
                <a:latin typeface="Calibri" panose="020F0502020204030204" pitchFamily="34" charset="0"/>
                <a:ea typeface="Calibri" panose="020F0502020204030204" pitchFamily="34" charset="0"/>
              </a:rPr>
              <a:t>7 a.m. – 5 p.m. </a:t>
            </a:r>
            <a:r>
              <a:rPr lang="en-US" sz="1800" dirty="0">
                <a:effectLst/>
                <a:latin typeface="Calibri" panose="020F0502020204030204" pitchFamily="34" charset="0"/>
                <a:ea typeface="Calibri" panose="020F0502020204030204" pitchFamily="34" charset="0"/>
              </a:rPr>
              <a:t>beginning 11/9. The shuttle can accommodate 4 passengers at a time and will pick up from the Friedman Building entrance, PPW, and the bus loop.</a:t>
            </a:r>
          </a:p>
          <a:p>
            <a:endParaRPr lang="en-US" dirty="0"/>
          </a:p>
        </p:txBody>
      </p:sp>
      <p:sp>
        <p:nvSpPr>
          <p:cNvPr id="4" name="Slide Number Placeholder 3"/>
          <p:cNvSpPr>
            <a:spLocks noGrp="1"/>
          </p:cNvSpPr>
          <p:nvPr>
            <p:ph type="sldNum" sz="quarter" idx="5"/>
          </p:nvPr>
        </p:nvSpPr>
        <p:spPr/>
        <p:txBody>
          <a:bodyPr/>
          <a:lstStyle/>
          <a:p>
            <a:fld id="{27E0760B-D36C-4BBA-BC0C-69CF5B46DEDC}" type="slidenum">
              <a:rPr lang="en-US" smtClean="0"/>
              <a:t>75</a:t>
            </a:fld>
            <a:endParaRPr lang="en-US" dirty="0"/>
          </a:p>
        </p:txBody>
      </p:sp>
    </p:spTree>
    <p:extLst>
      <p:ext uri="{BB962C8B-B14F-4D97-AF65-F5344CB8AC3E}">
        <p14:creationId xmlns:p14="http://schemas.microsoft.com/office/powerpoint/2010/main" val="50395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DTC 8/16/2023 UPDATE: </a:t>
            </a:r>
            <a:r>
              <a:rPr lang="en-US" altLang="en-US" sz="1200" b="1" dirty="0">
                <a:solidFill>
                  <a:srgbClr val="201F1E"/>
                </a:solidFill>
                <a:latin typeface="Segoe UI" panose="020B0502040204020203" pitchFamily="34" charset="0"/>
                <a:cs typeface="Segoe UI" panose="020B0502040204020203" pitchFamily="34" charset="0"/>
              </a:rPr>
              <a:t>Monday-Friday 8:00 AM – 4:00 PM, no holidays </a:t>
            </a:r>
          </a:p>
          <a:p>
            <a:endParaRPr lang="en-US" dirty="0"/>
          </a:p>
        </p:txBody>
      </p:sp>
      <p:sp>
        <p:nvSpPr>
          <p:cNvPr id="4" name="Slide Number Placeholder 3"/>
          <p:cNvSpPr>
            <a:spLocks noGrp="1"/>
          </p:cNvSpPr>
          <p:nvPr>
            <p:ph type="sldNum" sz="quarter" idx="5"/>
          </p:nvPr>
        </p:nvSpPr>
        <p:spPr/>
        <p:txBody>
          <a:bodyPr/>
          <a:lstStyle/>
          <a:p>
            <a:fld id="{71A30762-CFA3-4106-A681-5530D74C8646}" type="slidenum">
              <a:rPr lang="en-US" smtClean="0"/>
              <a:t>7</a:t>
            </a:fld>
            <a:endParaRPr lang="en-US" dirty="0"/>
          </a:p>
        </p:txBody>
      </p:sp>
    </p:spTree>
    <p:extLst>
      <p:ext uri="{BB962C8B-B14F-4D97-AF65-F5344CB8AC3E}">
        <p14:creationId xmlns:p14="http://schemas.microsoft.com/office/powerpoint/2010/main" val="2144798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15" indent="0">
              <a:buFont typeface="Wingdings" panose="05000000000000000000" pitchFamily="2" charset="2"/>
              <a:buNone/>
            </a:pPr>
            <a:r>
              <a:rPr lang="en-US" sz="2100" dirty="0">
                <a:solidFill>
                  <a:schemeClr val="tx2"/>
                </a:solidFill>
              </a:rPr>
              <a:t>Updated 4-23-2024</a:t>
            </a:r>
          </a:p>
          <a:p>
            <a:pPr marL="470682" indent="-462067">
              <a:buFont typeface="Wingdings" panose="05000000000000000000" pitchFamily="2" charset="2"/>
              <a:buChar char="Ø"/>
            </a:pPr>
            <a:r>
              <a:rPr lang="en-US" sz="2100" dirty="0">
                <a:solidFill>
                  <a:schemeClr val="tx2"/>
                </a:solidFill>
              </a:rPr>
              <a:t>You will receive an e-mail from the American Academy of Orthopaedic Surgeons (AAOS)/American Joint Replacement Registry (AJRR) with a link to complete the two surveys. </a:t>
            </a:r>
            <a:r>
              <a:rPr lang="en-US" sz="2100" b="1" dirty="0">
                <a:solidFill>
                  <a:schemeClr val="tx2"/>
                </a:solidFill>
              </a:rPr>
              <a:t>YOU MUST COMPLETE online before your surgery date</a:t>
            </a:r>
            <a:r>
              <a:rPr lang="en-US" sz="2100" dirty="0">
                <a:solidFill>
                  <a:schemeClr val="tx2"/>
                </a:solidFill>
              </a:rPr>
              <a:t>!!! It takes 5 minutes to complete. </a:t>
            </a:r>
          </a:p>
          <a:p>
            <a:pPr marL="1377584" lvl="2" indent="-462067">
              <a:buFont typeface="Wingdings" panose="05000000000000000000" pitchFamily="2" charset="2"/>
              <a:buChar char="Ø"/>
            </a:pPr>
            <a:r>
              <a:rPr lang="en-US" sz="2100" dirty="0">
                <a:solidFill>
                  <a:schemeClr val="tx2"/>
                </a:solidFill>
              </a:rPr>
              <a:t>HOOS, JR (hip replacement) </a:t>
            </a:r>
            <a:r>
              <a:rPr lang="en-US" sz="2100" b="1" i="1" dirty="0">
                <a:solidFill>
                  <a:schemeClr val="tx2"/>
                </a:solidFill>
              </a:rPr>
              <a:t>or</a:t>
            </a:r>
            <a:r>
              <a:rPr lang="en-US" sz="2100" dirty="0">
                <a:solidFill>
                  <a:schemeClr val="tx2"/>
                </a:solidFill>
              </a:rPr>
              <a:t> KOOS, JR (knee replacement)</a:t>
            </a:r>
          </a:p>
          <a:p>
            <a:pPr marL="1377584" lvl="2" indent="-462067">
              <a:buFont typeface="Wingdings" panose="05000000000000000000" pitchFamily="2" charset="2"/>
              <a:buChar char="Ø"/>
            </a:pPr>
            <a:r>
              <a:rPr lang="en-US" sz="2100" dirty="0">
                <a:solidFill>
                  <a:schemeClr val="tx2"/>
                </a:solidFill>
              </a:rPr>
              <a:t>VR-12 </a:t>
            </a:r>
          </a:p>
          <a:p>
            <a:pPr marL="1377584" marR="0" lvl="2" indent="-4620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100" dirty="0">
                <a:solidFill>
                  <a:schemeClr val="tx2"/>
                </a:solidFill>
              </a:rPr>
              <a:t>CJR (</a:t>
            </a:r>
            <a:r>
              <a:rPr lang="en-US" sz="3600" b="0" i="0" dirty="0">
                <a:solidFill>
                  <a:srgbClr val="4D5156"/>
                </a:solidFill>
                <a:effectLst/>
                <a:latin typeface="Google Sans"/>
              </a:rPr>
              <a:t>Comprehensive Care for Joint Replacement (CJR) Model questions, 3 questions)</a:t>
            </a:r>
            <a:endParaRPr lang="en-US" sz="2100" dirty="0">
              <a:solidFill>
                <a:schemeClr val="tx2"/>
              </a:solidFill>
            </a:endParaRPr>
          </a:p>
          <a:p>
            <a:pPr marL="1377584" lvl="2" indent="-462067">
              <a:buFont typeface="Wingdings" panose="05000000000000000000" pitchFamily="2" charset="2"/>
              <a:buChar char="Ø"/>
            </a:pPr>
            <a:r>
              <a:rPr lang="en-US" sz="2100" dirty="0">
                <a:solidFill>
                  <a:schemeClr val="tx2"/>
                </a:solidFill>
              </a:rPr>
              <a:t>ONLY for total hip and total knee patients.</a:t>
            </a:r>
          </a:p>
          <a:p>
            <a:pPr marL="1831035" lvl="3" indent="-462067">
              <a:buFont typeface="Wingdings" panose="05000000000000000000" pitchFamily="2" charset="2"/>
              <a:buChar char="Ø"/>
            </a:pPr>
            <a:r>
              <a:rPr lang="en-US" sz="2100" dirty="0">
                <a:solidFill>
                  <a:schemeClr val="tx2"/>
                </a:solidFill>
              </a:rPr>
              <a:t>Revisions will need to complete questionnaires</a:t>
            </a:r>
          </a:p>
          <a:p>
            <a:pPr marL="1831035" lvl="3" indent="-462067">
              <a:buFont typeface="Wingdings" panose="05000000000000000000" pitchFamily="2" charset="2"/>
              <a:buChar char="Ø"/>
            </a:pPr>
            <a:r>
              <a:rPr lang="en-US" sz="2100" dirty="0">
                <a:solidFill>
                  <a:schemeClr val="tx2"/>
                </a:solidFill>
              </a:rPr>
              <a:t>Partial replacements will not receive an e-mail for the AJRR/AAOS</a:t>
            </a:r>
          </a:p>
          <a:p>
            <a:pPr marL="470682" indent="-462067">
              <a:buFont typeface="Wingdings" panose="05000000000000000000" pitchFamily="2" charset="2"/>
              <a:buChar char="Ø"/>
            </a:pPr>
            <a:r>
              <a:rPr lang="en-US" sz="4400" b="1" dirty="0">
                <a:solidFill>
                  <a:schemeClr val="tx2"/>
                </a:solidFill>
              </a:rPr>
              <a:t>WHY?? </a:t>
            </a:r>
            <a:r>
              <a:rPr lang="en-US" sz="2400" b="1" dirty="0"/>
              <a:t>The surveys will tell your physician how you were feeling before and how you are feeling after your orthopaedic surgery. Your answers will help you and your physician better understand how you are doing. This information will also help improve care for patients undergoing similar orthopaedic procedures. Your answers to the survey questions are protected and secure. The AJRR system will only share your information with your physician’s office.</a:t>
            </a:r>
          </a:p>
          <a:p>
            <a:pPr marL="924133" lvl="1" indent="-462067">
              <a:buFont typeface="Wingdings" panose="05000000000000000000" pitchFamily="2" charset="2"/>
              <a:buChar char="Ø"/>
            </a:pPr>
            <a:r>
              <a:rPr lang="en-US" sz="2400" b="1" dirty="0"/>
              <a:t>All patients are automatically included, an Opt-Out form can be obtained from the J&amp;S Center to be completed and returned. </a:t>
            </a:r>
          </a:p>
          <a:p>
            <a:pPr marL="924133" lvl="1" indent="-462067" defTabSz="906902">
              <a:buFont typeface="Wingdings" panose="05000000000000000000" pitchFamily="2" charset="2"/>
              <a:buChar char="Ø"/>
              <a:defRPr/>
            </a:pPr>
            <a:r>
              <a:rPr lang="en-US" sz="4400" dirty="0"/>
              <a:t>Look for emails to complete the HOOS, KOOS, &amp; VR-12 (pre-op, 3-month, 1-year</a:t>
            </a:r>
          </a:p>
          <a:p>
            <a:pPr marL="462067" lvl="1" defTabSz="906902">
              <a:defRPr/>
            </a:pPr>
            <a:endParaRPr lang="en-US" sz="2100" dirty="0">
              <a:solidFill>
                <a:schemeClr val="tx2"/>
              </a:solidFill>
            </a:endParaRPr>
          </a:p>
          <a:p>
            <a:pPr marL="470682" indent="-462067">
              <a:buFont typeface="Wingdings" panose="05000000000000000000" pitchFamily="2" charset="2"/>
              <a:buChar char="Ø"/>
            </a:pPr>
            <a:r>
              <a:rPr lang="en-US" sz="2100" b="1" dirty="0">
                <a:solidFill>
                  <a:schemeClr val="tx2"/>
                </a:solidFill>
              </a:rPr>
              <a:t>MyChart online </a:t>
            </a:r>
            <a:r>
              <a:rPr lang="en-US" sz="2100" dirty="0">
                <a:solidFill>
                  <a:schemeClr val="tx2"/>
                </a:solidFill>
              </a:rPr>
              <a:t>or they </a:t>
            </a:r>
            <a:r>
              <a:rPr lang="en-US" sz="2100" b="1" dirty="0">
                <a:solidFill>
                  <a:schemeClr val="tx2"/>
                </a:solidFill>
              </a:rPr>
              <a:t>can be mailed </a:t>
            </a:r>
            <a:r>
              <a:rPr lang="en-US" sz="2100" dirty="0">
                <a:solidFill>
                  <a:schemeClr val="tx2"/>
                </a:solidFill>
              </a:rPr>
              <a:t>to the Joint Center:</a:t>
            </a:r>
          </a:p>
          <a:p>
            <a:pPr marL="1377584" lvl="2" indent="-462067">
              <a:buFont typeface="Wingdings" panose="05000000000000000000" pitchFamily="2" charset="2"/>
              <a:buChar char="Ø"/>
            </a:pPr>
            <a:r>
              <a:rPr lang="en-US" sz="2100" dirty="0">
                <a:solidFill>
                  <a:schemeClr val="tx2"/>
                </a:solidFill>
              </a:rPr>
              <a:t>Discharge Questionnaire</a:t>
            </a:r>
          </a:p>
          <a:p>
            <a:pPr marL="1377584" lvl="2" indent="-462067">
              <a:buFont typeface="Wingdings" panose="05000000000000000000" pitchFamily="2" charset="2"/>
              <a:buChar char="Ø"/>
            </a:pPr>
            <a:r>
              <a:rPr lang="en-US" sz="2100" dirty="0">
                <a:solidFill>
                  <a:schemeClr val="tx2"/>
                </a:solidFill>
              </a:rPr>
              <a:t>I-PSS (</a:t>
            </a:r>
            <a:r>
              <a:rPr lang="en-US" sz="2100" i="1" dirty="0">
                <a:solidFill>
                  <a:schemeClr val="tx2"/>
                </a:solidFill>
              </a:rPr>
              <a:t>male patient only</a:t>
            </a:r>
            <a:r>
              <a:rPr lang="en-US" sz="2100" dirty="0">
                <a:solidFill>
                  <a:schemeClr val="tx2"/>
                </a:solidFill>
              </a:rPr>
              <a:t>) </a:t>
            </a:r>
          </a:p>
          <a:p>
            <a:pPr marL="924133" lvl="1" indent="-462067">
              <a:buFont typeface="Wingdings" panose="05000000000000000000" pitchFamily="2" charset="2"/>
              <a:buChar char="Ø"/>
            </a:pPr>
            <a:r>
              <a:rPr lang="en-US" dirty="0"/>
              <a:t>Please return the documents to the Joint &amp; Spine Center </a:t>
            </a:r>
            <a:r>
              <a:rPr lang="en-US" b="1" dirty="0"/>
              <a:t>BEFORE</a:t>
            </a:r>
            <a:r>
              <a:rPr lang="en-US" dirty="0"/>
              <a:t> your surgery date!</a:t>
            </a:r>
          </a:p>
        </p:txBody>
      </p:sp>
      <p:sp>
        <p:nvSpPr>
          <p:cNvPr id="4" name="Slide Number Placeholder 3"/>
          <p:cNvSpPr>
            <a:spLocks noGrp="1"/>
          </p:cNvSpPr>
          <p:nvPr>
            <p:ph type="sldNum" sz="quarter" idx="10"/>
          </p:nvPr>
        </p:nvSpPr>
        <p:spPr/>
        <p:txBody>
          <a:bodyPr/>
          <a:lstStyle/>
          <a:p>
            <a:fld id="{27E0760B-D36C-4BBA-BC0C-69CF5B46DEDC}" type="slidenum">
              <a:rPr lang="en-US" smtClean="0"/>
              <a:t>8</a:t>
            </a:fld>
            <a:endParaRPr lang="en-US" dirty="0"/>
          </a:p>
        </p:txBody>
      </p:sp>
    </p:spTree>
    <p:extLst>
      <p:ext uri="{BB962C8B-B14F-4D97-AF65-F5344CB8AC3E}">
        <p14:creationId xmlns:p14="http://schemas.microsoft.com/office/powerpoint/2010/main" val="73004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have this GBMC Joint Center Guidebook, please call or email the Joint &amp; Spine Center and we can arrange to send it to you.</a:t>
            </a:r>
          </a:p>
          <a:p>
            <a:r>
              <a:rPr lang="en-US" dirty="0"/>
              <a:t>443-849-6261 or jointspinecenter@gbmc.org</a:t>
            </a:r>
          </a:p>
          <a:p>
            <a:endParaRPr lang="en-US" dirty="0"/>
          </a:p>
        </p:txBody>
      </p:sp>
      <p:sp>
        <p:nvSpPr>
          <p:cNvPr id="4" name="Slide Number Placeholder 3"/>
          <p:cNvSpPr>
            <a:spLocks noGrp="1"/>
          </p:cNvSpPr>
          <p:nvPr>
            <p:ph type="sldNum" sz="quarter" idx="10"/>
          </p:nvPr>
        </p:nvSpPr>
        <p:spPr/>
        <p:txBody>
          <a:bodyPr/>
          <a:lstStyle/>
          <a:p>
            <a:fld id="{27E0760B-D36C-4BBA-BC0C-69CF5B46DEDC}" type="slidenum">
              <a:rPr lang="en-US" smtClean="0"/>
              <a:t>9</a:t>
            </a:fld>
            <a:endParaRPr lang="en-US" dirty="0"/>
          </a:p>
        </p:txBody>
      </p:sp>
    </p:spTree>
    <p:extLst>
      <p:ext uri="{BB962C8B-B14F-4D97-AF65-F5344CB8AC3E}">
        <p14:creationId xmlns:p14="http://schemas.microsoft.com/office/powerpoint/2010/main" val="3232450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3391" y="155975"/>
            <a:ext cx="8629315" cy="3334190"/>
          </a:xfrm>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9DDB6FC0-9415-BD43-8F1A-16D087D648C6}"/>
              </a:ext>
            </a:extLst>
          </p:cNvPr>
          <p:cNvSpPr/>
          <p:nvPr userDrawn="1"/>
        </p:nvSpPr>
        <p:spPr>
          <a:xfrm>
            <a:off x="-47210" y="3648580"/>
            <a:ext cx="9272491" cy="1080305"/>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2AFF9449-F28A-2B4B-AF61-D6A292C2D38A}"/>
              </a:ext>
            </a:extLst>
          </p:cNvPr>
          <p:cNvPicPr>
            <a:picLocks noChangeAspect="1"/>
          </p:cNvPicPr>
          <p:nvPr userDrawn="1"/>
        </p:nvPicPr>
        <p:blipFill>
          <a:blip r:embed="rId2"/>
          <a:srcRect/>
          <a:stretch/>
        </p:blipFill>
        <p:spPr>
          <a:xfrm>
            <a:off x="264814" y="3709960"/>
            <a:ext cx="1689386" cy="957543"/>
          </a:xfrm>
          <a:prstGeom prst="rect">
            <a:avLst/>
          </a:prstGeom>
        </p:spPr>
      </p:pic>
      <p:sp>
        <p:nvSpPr>
          <p:cNvPr id="11" name="Title 1">
            <a:extLst>
              <a:ext uri="{FF2B5EF4-FFF2-40B4-BE49-F238E27FC236}">
                <a16:creationId xmlns:a16="http://schemas.microsoft.com/office/drawing/2014/main" id="{0C2ABD63-904E-9D4E-8208-CB119DBCC46B}"/>
              </a:ext>
            </a:extLst>
          </p:cNvPr>
          <p:cNvSpPr>
            <a:spLocks noGrp="1"/>
          </p:cNvSpPr>
          <p:nvPr>
            <p:ph type="ctrTitle"/>
          </p:nvPr>
        </p:nvSpPr>
        <p:spPr>
          <a:xfrm>
            <a:off x="4677252" y="3785331"/>
            <a:ext cx="4257805" cy="559649"/>
          </a:xfrm>
        </p:spPr>
        <p:txBody>
          <a:bodyPr>
            <a:noAutofit/>
          </a:bodyPr>
          <a:lstStyle>
            <a:lvl1pPr>
              <a:defRPr sz="2700">
                <a:solidFill>
                  <a:schemeClr val="bg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DCBBDBBE-5753-C545-BDA6-0C7C8FC43F32}"/>
              </a:ext>
            </a:extLst>
          </p:cNvPr>
          <p:cNvSpPr>
            <a:spLocks noGrp="1"/>
          </p:cNvSpPr>
          <p:nvPr>
            <p:ph type="subTitle" idx="1"/>
          </p:nvPr>
        </p:nvSpPr>
        <p:spPr>
          <a:xfrm>
            <a:off x="4677252" y="4344976"/>
            <a:ext cx="4257813" cy="222732"/>
          </a:xfrm>
        </p:spPr>
        <p:txBody>
          <a:bodyPr>
            <a:normAutofit/>
          </a:bodyPr>
          <a:lstStyle>
            <a:lvl1pPr marL="0" indent="0" algn="l">
              <a:buNone/>
              <a:defRPr sz="165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cxnSp>
        <p:nvCxnSpPr>
          <p:cNvPr id="16" name="Straight Connector 15">
            <a:extLst>
              <a:ext uri="{FF2B5EF4-FFF2-40B4-BE49-F238E27FC236}">
                <a16:creationId xmlns:a16="http://schemas.microsoft.com/office/drawing/2014/main" id="{141ABC67-12D0-084A-A662-9DE88B8462C5}"/>
              </a:ext>
            </a:extLst>
          </p:cNvPr>
          <p:cNvCxnSpPr>
            <a:cxnSpLocks/>
          </p:cNvCxnSpPr>
          <p:nvPr userDrawn="1"/>
        </p:nvCxnSpPr>
        <p:spPr>
          <a:xfrm>
            <a:off x="2080371" y="3865984"/>
            <a:ext cx="0" cy="613385"/>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Logo&#10;&#10;Description automatically generated with low confidence">
            <a:extLst>
              <a:ext uri="{FF2B5EF4-FFF2-40B4-BE49-F238E27FC236}">
                <a16:creationId xmlns:a16="http://schemas.microsoft.com/office/drawing/2014/main" id="{3A4ECDEF-75E4-554B-B943-88C315237962}"/>
              </a:ext>
            </a:extLst>
          </p:cNvPr>
          <p:cNvPicPr>
            <a:picLocks noChangeAspect="1"/>
          </p:cNvPicPr>
          <p:nvPr userDrawn="1"/>
        </p:nvPicPr>
        <p:blipFill>
          <a:blip r:embed="rId3"/>
          <a:stretch>
            <a:fillRect/>
          </a:stretch>
        </p:blipFill>
        <p:spPr>
          <a:xfrm>
            <a:off x="2274116" y="3733148"/>
            <a:ext cx="1545381" cy="8790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70814" y="666615"/>
            <a:ext cx="7315200" cy="865573"/>
          </a:xfrm>
        </p:spPr>
        <p:txBody>
          <a:bodyPr/>
          <a:lstStyle/>
          <a:p>
            <a:r>
              <a:rPr lang="en-US"/>
              <a:t>Click to edit Master title style</a:t>
            </a:r>
          </a:p>
        </p:txBody>
      </p:sp>
      <p:sp>
        <p:nvSpPr>
          <p:cNvPr id="3" name="Vertical Text Placeholder 2"/>
          <p:cNvSpPr>
            <a:spLocks noGrp="1"/>
          </p:cNvSpPr>
          <p:nvPr>
            <p:ph type="body" orient="vert" idx="1"/>
          </p:nvPr>
        </p:nvSpPr>
        <p:spPr>
          <a:xfrm>
            <a:off x="914400" y="1421485"/>
            <a:ext cx="7315200" cy="2654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E93DD7D-7750-7C44-B0BD-39BD29C3B94F}"/>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text, gauge&#10;&#10;Description automatically generated">
            <a:extLst>
              <a:ext uri="{FF2B5EF4-FFF2-40B4-BE49-F238E27FC236}">
                <a16:creationId xmlns:a16="http://schemas.microsoft.com/office/drawing/2014/main" id="{5D929CF7-A41A-A84F-BF71-BF80E3C02030}"/>
              </a:ext>
            </a:extLst>
          </p:cNvPr>
          <p:cNvPicPr>
            <a:picLocks noChangeAspect="1"/>
          </p:cNvPicPr>
          <p:nvPr userDrawn="1"/>
        </p:nvPicPr>
        <p:blipFill>
          <a:blip r:embed="rId2"/>
          <a:stretch>
            <a:fillRect/>
          </a:stretch>
        </p:blipFill>
        <p:spPr>
          <a:xfrm>
            <a:off x="7228573" y="252195"/>
            <a:ext cx="1683886" cy="420972"/>
          </a:xfrm>
          <a:prstGeom prst="rect">
            <a:avLst/>
          </a:prstGeom>
        </p:spPr>
      </p:pic>
    </p:spTree>
    <p:extLst>
      <p:ext uri="{BB962C8B-B14F-4D97-AF65-F5344CB8AC3E}">
        <p14:creationId xmlns:p14="http://schemas.microsoft.com/office/powerpoint/2010/main" val="30877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picture containing text, gauge&#10;&#10;Description automatically generated">
            <a:extLst>
              <a:ext uri="{FF2B5EF4-FFF2-40B4-BE49-F238E27FC236}">
                <a16:creationId xmlns:a16="http://schemas.microsoft.com/office/drawing/2014/main" id="{5D929CF7-A41A-A84F-BF71-BF80E3C02030}"/>
              </a:ext>
            </a:extLst>
          </p:cNvPr>
          <p:cNvPicPr>
            <a:picLocks noChangeAspect="1"/>
          </p:cNvPicPr>
          <p:nvPr userDrawn="1"/>
        </p:nvPicPr>
        <p:blipFill>
          <a:blip r:embed="rId2"/>
          <a:stretch>
            <a:fillRect/>
          </a:stretch>
        </p:blipFill>
        <p:spPr>
          <a:xfrm>
            <a:off x="7211640" y="4553262"/>
            <a:ext cx="1683886" cy="420972"/>
          </a:xfrm>
          <a:prstGeom prst="rect">
            <a:avLst/>
          </a:prstGeom>
        </p:spPr>
      </p:pic>
    </p:spTree>
    <p:extLst>
      <p:ext uri="{BB962C8B-B14F-4D97-AF65-F5344CB8AC3E}">
        <p14:creationId xmlns:p14="http://schemas.microsoft.com/office/powerpoint/2010/main" val="7313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342900" lvl="0" indent="-257175" algn="l">
              <a:lnSpc>
                <a:spcPct val="115000"/>
              </a:lnSpc>
              <a:spcBef>
                <a:spcPts val="0"/>
              </a:spcBef>
              <a:spcAft>
                <a:spcPts val="0"/>
              </a:spcAft>
              <a:buSzPts val="1800"/>
              <a:buChar char="●"/>
              <a:defRPr/>
            </a:lvl1pPr>
            <a:lvl2pPr marL="685800" lvl="1" indent="-238125" algn="l">
              <a:lnSpc>
                <a:spcPct val="115000"/>
              </a:lnSpc>
              <a:spcBef>
                <a:spcPts val="1200"/>
              </a:spcBef>
              <a:spcAft>
                <a:spcPts val="0"/>
              </a:spcAft>
              <a:buSzPts val="1400"/>
              <a:buChar char="○"/>
              <a:defRPr/>
            </a:lvl2pPr>
            <a:lvl3pPr marL="1028700" lvl="2" indent="-238125" algn="l">
              <a:lnSpc>
                <a:spcPct val="115000"/>
              </a:lnSpc>
              <a:spcBef>
                <a:spcPts val="1200"/>
              </a:spcBef>
              <a:spcAft>
                <a:spcPts val="0"/>
              </a:spcAft>
              <a:buSzPts val="1400"/>
              <a:buChar char="■"/>
              <a:defRPr/>
            </a:lvl3pPr>
            <a:lvl4pPr marL="1371600" lvl="3" indent="-238125" algn="l">
              <a:lnSpc>
                <a:spcPct val="115000"/>
              </a:lnSpc>
              <a:spcBef>
                <a:spcPts val="1200"/>
              </a:spcBef>
              <a:spcAft>
                <a:spcPts val="0"/>
              </a:spcAft>
              <a:buSzPts val="1400"/>
              <a:buChar char="●"/>
              <a:defRPr/>
            </a:lvl4pPr>
            <a:lvl5pPr marL="1714500" lvl="4" indent="-238125" algn="l">
              <a:lnSpc>
                <a:spcPct val="115000"/>
              </a:lnSpc>
              <a:spcBef>
                <a:spcPts val="1200"/>
              </a:spcBef>
              <a:spcAft>
                <a:spcPts val="0"/>
              </a:spcAft>
              <a:buSzPts val="1400"/>
              <a:buChar char="○"/>
              <a:defRPr/>
            </a:lvl5pPr>
            <a:lvl6pPr marL="2057400" lvl="5" indent="-238125" algn="l">
              <a:lnSpc>
                <a:spcPct val="115000"/>
              </a:lnSpc>
              <a:spcBef>
                <a:spcPts val="1200"/>
              </a:spcBef>
              <a:spcAft>
                <a:spcPts val="0"/>
              </a:spcAft>
              <a:buSzPts val="1400"/>
              <a:buChar char="■"/>
              <a:defRPr/>
            </a:lvl6pPr>
            <a:lvl7pPr marL="2400300" lvl="6" indent="-238125" algn="l">
              <a:lnSpc>
                <a:spcPct val="115000"/>
              </a:lnSpc>
              <a:spcBef>
                <a:spcPts val="1200"/>
              </a:spcBef>
              <a:spcAft>
                <a:spcPts val="0"/>
              </a:spcAft>
              <a:buSzPts val="1400"/>
              <a:buChar char="●"/>
              <a:defRPr/>
            </a:lvl7pPr>
            <a:lvl8pPr marL="2743200" lvl="7" indent="-238125" algn="l">
              <a:lnSpc>
                <a:spcPct val="115000"/>
              </a:lnSpc>
              <a:spcBef>
                <a:spcPts val="1200"/>
              </a:spcBef>
              <a:spcAft>
                <a:spcPts val="0"/>
              </a:spcAft>
              <a:buSzPts val="1400"/>
              <a:buChar char="○"/>
              <a:defRPr/>
            </a:lvl8pPr>
            <a:lvl9pPr marL="3086100" lvl="8" indent="-238125" algn="l">
              <a:lnSpc>
                <a:spcPct val="115000"/>
              </a:lnSpc>
              <a:spcBef>
                <a:spcPts val="1200"/>
              </a:spcBef>
              <a:spcAft>
                <a:spcPts val="1200"/>
              </a:spcAft>
              <a:buSzPts val="1400"/>
              <a:buChar char="■"/>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715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05678"/>
            <a:ext cx="7315200" cy="865573"/>
          </a:xfrm>
        </p:spPr>
        <p:txBody>
          <a:bodyPr/>
          <a:lstStyle/>
          <a:p>
            <a:r>
              <a:rPr lang="en-US"/>
              <a:t>Click to edit Master title style</a:t>
            </a:r>
          </a:p>
        </p:txBody>
      </p:sp>
      <p:sp>
        <p:nvSpPr>
          <p:cNvPr id="3" name="Content Placeholder 2"/>
          <p:cNvSpPr>
            <a:spLocks noGrp="1"/>
          </p:cNvSpPr>
          <p:nvPr>
            <p:ph idx="1"/>
          </p:nvPr>
        </p:nvSpPr>
        <p:spPr>
          <a:xfrm>
            <a:off x="914400" y="1624516"/>
            <a:ext cx="7315200" cy="245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3AEF5D7-2FE7-9247-B6A4-F300A473E1BC}"/>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8912" y="2335974"/>
            <a:ext cx="7315200" cy="970194"/>
          </a:xfrm>
        </p:spPr>
        <p:txBody>
          <a:bodyPr anchor="t"/>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1028912" y="1471621"/>
            <a:ext cx="7315200" cy="823829"/>
          </a:xfrm>
        </p:spPr>
        <p:txBody>
          <a:bodyPr anchor="b"/>
          <a:lstStyle>
            <a:lvl1pPr marL="0" indent="0">
              <a:buNone/>
              <a:defRPr sz="15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12CDF9CB-E4C0-2242-AFBF-8D9F1F2C2416}"/>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39977" y="638179"/>
            <a:ext cx="7315200" cy="838199"/>
          </a:xfrm>
        </p:spPr>
        <p:txBody>
          <a:bodyPr/>
          <a:lstStyle/>
          <a:p>
            <a:r>
              <a:rPr lang="en-US"/>
              <a:t>Click to edit Master title style</a:t>
            </a:r>
          </a:p>
        </p:txBody>
      </p:sp>
      <p:sp>
        <p:nvSpPr>
          <p:cNvPr id="8" name="Content Placeholder 7"/>
          <p:cNvSpPr>
            <a:spLocks noGrp="1"/>
          </p:cNvSpPr>
          <p:nvPr>
            <p:ph sz="quarter" idx="13"/>
          </p:nvPr>
        </p:nvSpPr>
        <p:spPr>
          <a:xfrm>
            <a:off x="939977" y="1476375"/>
            <a:ext cx="3566160" cy="2551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707305" y="1476285"/>
            <a:ext cx="3566160" cy="2552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18E5DAB-D734-294E-963E-714F6BEBC3FD}"/>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8881" y="1416692"/>
            <a:ext cx="3364992" cy="466344"/>
          </a:xfrm>
        </p:spPr>
        <p:txBody>
          <a:bodyPr anchor="b">
            <a:noAutofit/>
          </a:bodyPr>
          <a:lstStyle>
            <a:lvl1pPr marL="0" indent="0">
              <a:buNone/>
              <a:defRPr sz="15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887678" y="1416692"/>
            <a:ext cx="3362062" cy="466344"/>
          </a:xfrm>
        </p:spPr>
        <p:txBody>
          <a:bodyPr anchor="b">
            <a:noAutofit/>
          </a:bodyPr>
          <a:lstStyle>
            <a:lvl1pPr marL="0" indent="0">
              <a:buNone/>
              <a:defRPr sz="15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0" name="Title 9"/>
          <p:cNvSpPr>
            <a:spLocks noGrp="1"/>
          </p:cNvSpPr>
          <p:nvPr>
            <p:ph type="title"/>
          </p:nvPr>
        </p:nvSpPr>
        <p:spPr>
          <a:xfrm>
            <a:off x="916933" y="517832"/>
            <a:ext cx="7315200" cy="865573"/>
          </a:xfrm>
        </p:spPr>
        <p:txBody>
          <a:bodyPr/>
          <a:lstStyle/>
          <a:p>
            <a:r>
              <a:rPr lang="en-US"/>
              <a:t>Click to edit Master title style</a:t>
            </a:r>
          </a:p>
        </p:txBody>
      </p:sp>
      <p:sp>
        <p:nvSpPr>
          <p:cNvPr id="11" name="Content Placeholder 10"/>
          <p:cNvSpPr>
            <a:spLocks noGrp="1"/>
          </p:cNvSpPr>
          <p:nvPr>
            <p:ph sz="quarter" idx="13"/>
          </p:nvPr>
        </p:nvSpPr>
        <p:spPr>
          <a:xfrm>
            <a:off x="916933" y="1896752"/>
            <a:ext cx="3566160" cy="2215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84260" y="1896752"/>
            <a:ext cx="3566160" cy="2215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4EEA73C-1DBF-BB41-B423-CBC356B8E8AF}"/>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66621"/>
            <a:ext cx="7315200" cy="865573"/>
          </a:xfrm>
        </p:spPr>
        <p:txBody>
          <a:bodyPr/>
          <a:lstStyle/>
          <a:p>
            <a:r>
              <a:rPr lang="en-US"/>
              <a:t>Click to edit Master title style</a:t>
            </a:r>
          </a:p>
        </p:txBody>
      </p:sp>
      <p:pic>
        <p:nvPicPr>
          <p:cNvPr id="4" name="Picture 3">
            <a:extLst>
              <a:ext uri="{FF2B5EF4-FFF2-40B4-BE49-F238E27FC236}">
                <a16:creationId xmlns:a16="http://schemas.microsoft.com/office/drawing/2014/main" id="{03861580-9E9B-E942-A6E5-05C177C7868A}"/>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6B52B-FE7C-A147-9BB2-A0F437375CD8}"/>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752172"/>
            <a:ext cx="2950936" cy="1629761"/>
          </a:xfrm>
        </p:spPr>
        <p:txBody>
          <a:bodyPr anchor="b">
            <a:normAutofit/>
          </a:bodyPr>
          <a:lstStyle>
            <a:lvl1pPr algn="l">
              <a:defRPr sz="2100" b="0"/>
            </a:lvl1pPr>
          </a:lstStyle>
          <a:p>
            <a:r>
              <a:rPr lang="en-US"/>
              <a:t>Click to edit Master title style</a:t>
            </a:r>
          </a:p>
        </p:txBody>
      </p:sp>
      <p:sp>
        <p:nvSpPr>
          <p:cNvPr id="3" name="Content Placeholder 2"/>
          <p:cNvSpPr>
            <a:spLocks noGrp="1"/>
          </p:cNvSpPr>
          <p:nvPr>
            <p:ph idx="1"/>
          </p:nvPr>
        </p:nvSpPr>
        <p:spPr>
          <a:xfrm>
            <a:off x="4021752" y="753184"/>
            <a:ext cx="4207848" cy="3357461"/>
          </a:xfrm>
        </p:spPr>
        <p:txBody>
          <a:bodyPr anchor="ct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428973"/>
            <a:ext cx="2950936" cy="1684040"/>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pic>
        <p:nvPicPr>
          <p:cNvPr id="6" name="Picture 5">
            <a:extLst>
              <a:ext uri="{FF2B5EF4-FFF2-40B4-BE49-F238E27FC236}">
                <a16:creationId xmlns:a16="http://schemas.microsoft.com/office/drawing/2014/main" id="{5C7AEF75-49FA-D34A-9CA1-1A2B670881E3}"/>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684474"/>
            <a:ext cx="2953512" cy="1632204"/>
          </a:xfrm>
        </p:spPr>
        <p:txBody>
          <a:bodyPr anchor="b">
            <a:normAutofit/>
          </a:bodyPr>
          <a:lstStyle>
            <a:lvl1pPr algn="l">
              <a:defRPr sz="2100" b="0"/>
            </a:lvl1pPr>
          </a:lstStyle>
          <a:p>
            <a:r>
              <a:rPr lang="en-US"/>
              <a:t>Click to edit Master title style</a:t>
            </a:r>
          </a:p>
        </p:txBody>
      </p:sp>
      <p:sp>
        <p:nvSpPr>
          <p:cNvPr id="3" name="Picture Placeholder 2"/>
          <p:cNvSpPr>
            <a:spLocks noGrp="1"/>
          </p:cNvSpPr>
          <p:nvPr>
            <p:ph type="pic" idx="1"/>
          </p:nvPr>
        </p:nvSpPr>
        <p:spPr>
          <a:xfrm>
            <a:off x="4191000" y="1027374"/>
            <a:ext cx="4038600" cy="2514600"/>
          </a:xfrm>
          <a:solidFill>
            <a:srgbClr val="005F01"/>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914400" y="2357826"/>
            <a:ext cx="2953512" cy="1687068"/>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pic>
        <p:nvPicPr>
          <p:cNvPr id="6" name="Picture 5">
            <a:extLst>
              <a:ext uri="{FF2B5EF4-FFF2-40B4-BE49-F238E27FC236}">
                <a16:creationId xmlns:a16="http://schemas.microsoft.com/office/drawing/2014/main" id="{5948FECB-FE8E-864D-A6D1-CFAD76AD2C1B}"/>
              </a:ext>
            </a:extLst>
          </p:cNvPr>
          <p:cNvPicPr>
            <a:picLocks noChangeAspect="1"/>
          </p:cNvPicPr>
          <p:nvPr userDrawn="1"/>
        </p:nvPicPr>
        <p:blipFill>
          <a:blip r:embed="rId2"/>
          <a:srcRect/>
          <a:stretch/>
        </p:blipFill>
        <p:spPr>
          <a:xfrm>
            <a:off x="0" y="4390117"/>
            <a:ext cx="9144001" cy="75338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158540"/>
            <a:ext cx="7315200" cy="86557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14400" y="2077378"/>
            <a:ext cx="7315200" cy="26546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07691" y="411601"/>
            <a:ext cx="1189132" cy="223439"/>
          </a:xfrm>
          <a:prstGeom prst="rect">
            <a:avLst/>
          </a:prstGeom>
        </p:spPr>
        <p:txBody>
          <a:bodyPr vert="horz" lIns="91440" tIns="45720" rIns="91440" bIns="45720" rtlCol="0" anchor="ctr"/>
          <a:lstStyle>
            <a:lvl1pPr algn="l">
              <a:defRPr sz="900">
                <a:solidFill>
                  <a:schemeClr val="tx1">
                    <a:alpha val="50000"/>
                  </a:schemeClr>
                </a:solidFill>
              </a:defRPr>
            </a:lvl1pPr>
          </a:lstStyle>
          <a:p>
            <a:fld id="{6E845FFB-3EE8-194C-B06E-574E1DE116FA}" type="datetimeFigureOut">
              <a:rPr lang="en-US" smtClean="0"/>
              <a:pPr/>
              <a:t>4/30/2024</a:t>
            </a:fld>
            <a:endParaRPr lang="en-US" dirty="0"/>
          </a:p>
        </p:txBody>
      </p:sp>
      <p:sp>
        <p:nvSpPr>
          <p:cNvPr id="6" name="Slide Number Placeholder 5"/>
          <p:cNvSpPr>
            <a:spLocks noGrp="1"/>
          </p:cNvSpPr>
          <p:nvPr>
            <p:ph type="sldNum" sz="quarter" idx="4"/>
          </p:nvPr>
        </p:nvSpPr>
        <p:spPr>
          <a:xfrm>
            <a:off x="7314421" y="411598"/>
            <a:ext cx="941203" cy="226314"/>
          </a:xfrm>
          <a:prstGeom prst="rect">
            <a:avLst/>
          </a:prstGeom>
        </p:spPr>
        <p:txBody>
          <a:bodyPr vert="horz" lIns="91440" tIns="45720" rIns="91440" bIns="45720" rtlCol="0" anchor="ctr"/>
          <a:lstStyle>
            <a:lvl1pPr algn="r">
              <a:defRPr sz="900">
                <a:solidFill>
                  <a:schemeClr val="tx1"/>
                </a:solidFill>
              </a:defRPr>
            </a:lvl1pPr>
          </a:lstStyle>
          <a:p>
            <a:fld id="{8786A20A-1114-3D4A-8D6B-2646BC6790FB}" type="slidenum">
              <a:rPr lang="en-US" smtClean="0"/>
              <a:pPr/>
              <a:t>‹#›</a:t>
            </a:fld>
            <a:endParaRPr lang="en-US" dirty="0"/>
          </a:p>
        </p:txBody>
      </p:sp>
      <p:sp>
        <p:nvSpPr>
          <p:cNvPr id="5" name="Footer Placeholder 4"/>
          <p:cNvSpPr>
            <a:spLocks noGrp="1"/>
          </p:cNvSpPr>
          <p:nvPr>
            <p:ph type="ftr" sz="quarter" idx="3"/>
          </p:nvPr>
        </p:nvSpPr>
        <p:spPr>
          <a:xfrm>
            <a:off x="6008693" y="641970"/>
            <a:ext cx="2246489" cy="225920"/>
          </a:xfrm>
          <a:prstGeom prst="rect">
            <a:avLst/>
          </a:prstGeom>
        </p:spPr>
        <p:txBody>
          <a:bodyPr vert="horz" lIns="91440" tIns="0" rIns="91440" bIns="45720" rtlCol="0" anchor="t"/>
          <a:lstStyle>
            <a:lvl1pPr algn="l">
              <a:defRPr sz="750">
                <a:solidFill>
                  <a:schemeClr val="tx1"/>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685783" rtl="0" eaLnBrk="1" latinLnBrk="0" hangingPunct="1">
        <a:spcBef>
          <a:spcPct val="0"/>
        </a:spcBef>
        <a:buNone/>
        <a:defRPr sz="3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46" indent="-137156" algn="l" defTabSz="685783" rtl="0" eaLnBrk="1" latinLnBrk="0" hangingPunct="1">
        <a:spcBef>
          <a:spcPct val="20000"/>
        </a:spcBef>
        <a:buClr>
          <a:schemeClr val="tx2"/>
        </a:buClr>
        <a:buFont typeface="Wingdings" charset="2"/>
        <a:buChar char="§"/>
        <a:defRPr sz="1500" kern="1200">
          <a:solidFill>
            <a:schemeClr val="tx1"/>
          </a:solidFill>
          <a:latin typeface="+mn-lt"/>
          <a:ea typeface="+mn-ea"/>
          <a:cs typeface="+mn-cs"/>
        </a:defRPr>
      </a:lvl1pPr>
      <a:lvl2pPr marL="377180" indent="-137156" algn="l" defTabSz="685783" rtl="0" eaLnBrk="1" latinLnBrk="0" hangingPunct="1">
        <a:spcBef>
          <a:spcPct val="20000"/>
        </a:spcBef>
        <a:buClr>
          <a:schemeClr val="tx2"/>
        </a:buClr>
        <a:buFont typeface="Wingdings" charset="2"/>
        <a:buChar char="§"/>
        <a:defRPr sz="1350" kern="1200">
          <a:solidFill>
            <a:schemeClr val="tx1"/>
          </a:solidFill>
          <a:latin typeface="+mn-lt"/>
          <a:ea typeface="+mn-ea"/>
          <a:cs typeface="+mn-cs"/>
        </a:defRPr>
      </a:lvl2pPr>
      <a:lvl3pPr marL="514337" indent="-137156" algn="l" defTabSz="685783" rtl="0" eaLnBrk="1" latinLnBrk="0" hangingPunct="1">
        <a:spcBef>
          <a:spcPct val="20000"/>
        </a:spcBef>
        <a:buClr>
          <a:schemeClr val="tx2"/>
        </a:buClr>
        <a:buFont typeface="Wingdings" charset="2"/>
        <a:buChar char="§"/>
        <a:defRPr sz="1200" kern="1200">
          <a:solidFill>
            <a:schemeClr val="tx1"/>
          </a:solidFill>
          <a:latin typeface="+mn-lt"/>
          <a:ea typeface="+mn-ea"/>
          <a:cs typeface="+mn-cs"/>
        </a:defRPr>
      </a:lvl3pPr>
      <a:lvl4pPr marL="685783" indent="-137156" algn="l" defTabSz="685783" rtl="0" eaLnBrk="1" latinLnBrk="0" hangingPunct="1">
        <a:spcBef>
          <a:spcPct val="20000"/>
        </a:spcBef>
        <a:buClr>
          <a:schemeClr val="tx2"/>
        </a:buClr>
        <a:buFont typeface="Wingdings" charset="2"/>
        <a:buChar char="§"/>
        <a:defRPr sz="1050" kern="1200">
          <a:solidFill>
            <a:schemeClr val="tx1"/>
          </a:solidFill>
          <a:latin typeface="+mn-lt"/>
          <a:ea typeface="+mn-ea"/>
          <a:cs typeface="+mn-cs"/>
        </a:defRPr>
      </a:lvl4pPr>
      <a:lvl5pPr marL="857228" indent="-137156" algn="l" defTabSz="685783" rtl="0" eaLnBrk="1" latinLnBrk="0" hangingPunct="1">
        <a:spcBef>
          <a:spcPct val="20000"/>
        </a:spcBef>
        <a:buClr>
          <a:schemeClr val="tx2"/>
        </a:buClr>
        <a:buFont typeface="Wingdings" charset="2"/>
        <a:buChar char="§"/>
        <a:defRPr sz="1050" kern="1200">
          <a:solidFill>
            <a:schemeClr val="tx1"/>
          </a:solidFill>
          <a:latin typeface="+mn-lt"/>
          <a:ea typeface="+mn-ea"/>
          <a:cs typeface="+mn-cs"/>
        </a:defRPr>
      </a:lvl5pPr>
      <a:lvl6pPr marL="1028675"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6pPr>
      <a:lvl7pPr marL="1200120"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7pPr>
      <a:lvl8pPr marL="1371566"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8pPr>
      <a:lvl9pPr marL="1543012"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video" Target="https://player.vimeo.com/video/941378092?h=f61f0ecb77&amp;amp;app_id=122963" TargetMode="Externa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hyperlink" Target="https://orthoinfo.aaos.org/en/treatment/total-knee-replacement" TargetMode="External"/><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video" Target="https://player.vimeo.com/video/941378174?h=0cb6781ac4&amp;amp;app_id=122963" TargetMode="Externa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hyperlink" Target="https://orthoinfo.aaos.org/en/treatment/total-hip-replacement" TargetMode="External"/><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hyperlink" Target="https://orthoinfo.aaos.org/en/treatment/preventing-infection-after-joint-replacement-surgery-video/"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presurfer.blogspot.com/2010/10/whos-not-washing-their-hand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ideo" Target="https://player.vimeo.com/video/882515698?h=36b386b075&amp;amp;app_id=122963" TargetMode="External"/><Relationship Id="rId5" Type="http://schemas.openxmlformats.org/officeDocument/2006/relationships/image" Target="../media/image59.jpeg"/><Relationship Id="rId4" Type="http://schemas.openxmlformats.org/officeDocument/2006/relationships/hyperlink" Target="https://vimeo.com/882515698/36b386b075?share=cop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23.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https://vimeo.com/showcase/10854641/embed" TargetMode="External"/><Relationship Id="rId6" Type="http://schemas.openxmlformats.org/officeDocument/2006/relationships/image" Target="../media/image31.PNG"/><Relationship Id="rId5" Type="http://schemas.openxmlformats.org/officeDocument/2006/relationships/hyperlink" Target="https://www.gbmc.org/post-op-exercises-for-total-hip-replacement" TargetMode="External"/><Relationship Id="rId4" Type="http://schemas.openxmlformats.org/officeDocument/2006/relationships/hyperlink" Target="https://www.gbmc.org/post-op-exercises-for-total-knee-replacement" TargetMode="External"/><Relationship Id="rId9" Type="http://schemas.openxmlformats.org/officeDocument/2006/relationships/hyperlink" Target="https://www.gbmc.org/services/orthopaedics/joint-replacement-class-video-librar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video" Target="https://player.vimeo.com/video/882515674?h=32758b7fd0&amp;amp;app_id=122963" TargetMode="Externa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png"/><Relationship Id="rId5" Type="http://schemas.microsoft.com/office/2007/relationships/hdphoto" Target="../media/hdphoto2.wdp"/><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jpg"/></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8.jpe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hyperlink" Target="https://vimeo.com/showcase/10854689/video/815691264" TargetMode="External"/><Relationship Id="rId9" Type="http://schemas.openxmlformats.org/officeDocument/2006/relationships/image" Target="../media/image103.png"/></Relationships>
</file>

<file path=ppt/slides/_rels/slide54.xml.rels><?xml version="1.0" encoding="UTF-8" standalone="yes"?>
<Relationships xmlns="http://schemas.openxmlformats.org/package/2006/relationships"><Relationship Id="rId8" Type="http://schemas.openxmlformats.org/officeDocument/2006/relationships/hyperlink" Target="https://vimeo.com/showcase/10854689/video/815691026" TargetMode="External"/><Relationship Id="rId3" Type="http://schemas.openxmlformats.org/officeDocument/2006/relationships/image" Target="../media/image108.png"/><Relationship Id="rId7" Type="http://schemas.openxmlformats.org/officeDocument/2006/relationships/hyperlink" Target="https://vimeo.com/showcase/10854689/video/815690946"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eg"/><Relationship Id="rId4" Type="http://schemas.openxmlformats.org/officeDocument/2006/relationships/image" Target="../media/image118.jpg"/></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g"/><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hyperlink" Target="https://orthoinfo.aaos.org/en/treatment/outpatient-joint-replacement-surgery/"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8.png"/><Relationship Id="rId4" Type="http://schemas.openxmlformats.org/officeDocument/2006/relationships/hyperlink" Target="https://pixabay.com/da/milj%C3%B8-beskyttelse-genbrug-bevaring-101974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142.png"/></Relationships>
</file>

<file path=ppt/slides/_rels/slide7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hyperlink" Target="http://www.gbmc.org/JointandSpine" TargetMode="External"/><Relationship Id="rId10" Type="http://schemas.openxmlformats.org/officeDocument/2006/relationships/image" Target="../media/image148.png"/><Relationship Id="rId4" Type="http://schemas.openxmlformats.org/officeDocument/2006/relationships/hyperlink" Target="mailto:jointspinecenter@gbmc.org" TargetMode="External"/><Relationship Id="rId9"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D39009-77FB-440D-9387-7A8F0D1DC8ED}"/>
              </a:ext>
            </a:extLst>
          </p:cNvPr>
          <p:cNvPicPr>
            <a:picLocks noChangeAspect="1"/>
          </p:cNvPicPr>
          <p:nvPr/>
        </p:nvPicPr>
        <p:blipFill>
          <a:blip r:embed="rId3"/>
          <a:stretch>
            <a:fillRect/>
          </a:stretch>
        </p:blipFill>
        <p:spPr>
          <a:xfrm>
            <a:off x="3693104" y="378265"/>
            <a:ext cx="2485506" cy="3132620"/>
          </a:xfrm>
          <a:prstGeom prst="rect">
            <a:avLst/>
          </a:prstGeom>
        </p:spPr>
      </p:pic>
      <p:sp>
        <p:nvSpPr>
          <p:cNvPr id="2" name="Title 1"/>
          <p:cNvSpPr>
            <a:spLocks noGrp="1"/>
          </p:cNvSpPr>
          <p:nvPr>
            <p:ph type="ctrTitle"/>
          </p:nvPr>
        </p:nvSpPr>
        <p:spPr>
          <a:xfrm>
            <a:off x="4463415" y="3714750"/>
            <a:ext cx="4019550" cy="633581"/>
          </a:xfrm>
        </p:spPr>
        <p:txBody>
          <a:bodyPr/>
          <a:lstStyle/>
          <a:p>
            <a:pPr algn="ctr"/>
            <a:r>
              <a:rPr lang="en-US" sz="1800" dirty="0"/>
              <a:t>Pre-op Presentation:</a:t>
            </a:r>
            <a:br>
              <a:rPr lang="en-US" sz="1800" dirty="0"/>
            </a:br>
            <a:r>
              <a:rPr lang="en-US" sz="1800" dirty="0"/>
              <a:t>Joint Replacement Surgery</a:t>
            </a:r>
          </a:p>
        </p:txBody>
      </p:sp>
      <p:pic>
        <p:nvPicPr>
          <p:cNvPr id="9" name="Picture Placeholder 8">
            <a:extLst>
              <a:ext uri="{FF2B5EF4-FFF2-40B4-BE49-F238E27FC236}">
                <a16:creationId xmlns:a16="http://schemas.microsoft.com/office/drawing/2014/main" id="{C2EBF0BE-7A2E-4136-90E4-D5ACE02692B9}"/>
              </a:ext>
            </a:extLst>
          </p:cNvPr>
          <p:cNvPicPr>
            <a:picLocks noGrp="1" noChangeAspect="1"/>
          </p:cNvPicPr>
          <p:nvPr>
            <p:ph type="pic" sz="quarter" idx="10"/>
          </p:nvPr>
        </p:nvPicPr>
        <p:blipFill>
          <a:blip r:embed="rId4"/>
          <a:srcRect t="11417" b="11417"/>
          <a:stretch>
            <a:fillRect/>
          </a:stretch>
        </p:blipFill>
        <p:spPr>
          <a:xfrm>
            <a:off x="38656" y="0"/>
            <a:ext cx="9126459" cy="3634740"/>
          </a:xfrm>
        </p:spPr>
      </p:pic>
      <p:sp>
        <p:nvSpPr>
          <p:cNvPr id="6" name="Subtitle 5">
            <a:extLst>
              <a:ext uri="{FF2B5EF4-FFF2-40B4-BE49-F238E27FC236}">
                <a16:creationId xmlns:a16="http://schemas.microsoft.com/office/drawing/2014/main" id="{E8C14E11-0DBE-44EF-B5BF-F2F290B4F48C}"/>
              </a:ext>
            </a:extLst>
          </p:cNvPr>
          <p:cNvSpPr>
            <a:spLocks noGrp="1"/>
          </p:cNvSpPr>
          <p:nvPr>
            <p:ph type="subTitle" idx="1"/>
          </p:nvPr>
        </p:nvSpPr>
        <p:spPr>
          <a:xfrm>
            <a:off x="4463415" y="4428341"/>
            <a:ext cx="4143375" cy="223838"/>
          </a:xfrm>
        </p:spPr>
        <p:txBody>
          <a:bodyPr>
            <a:noAutofit/>
          </a:bodyPr>
          <a:lstStyle/>
          <a:p>
            <a:pPr algn="ctr"/>
            <a:r>
              <a:rPr lang="en-US" sz="1200" dirty="0"/>
              <a:t>Presented by: April Asuncion Higgins, BSN, RN, CMSRN</a:t>
            </a:r>
          </a:p>
        </p:txBody>
      </p:sp>
      <p:sp>
        <p:nvSpPr>
          <p:cNvPr id="3" name="TextBox 2">
            <a:extLst>
              <a:ext uri="{FF2B5EF4-FFF2-40B4-BE49-F238E27FC236}">
                <a16:creationId xmlns:a16="http://schemas.microsoft.com/office/drawing/2014/main" id="{E085DFBA-E1C2-42B9-A761-C3279F2FFCDD}"/>
              </a:ext>
            </a:extLst>
          </p:cNvPr>
          <p:cNvSpPr txBox="1"/>
          <p:nvPr/>
        </p:nvSpPr>
        <p:spPr>
          <a:xfrm>
            <a:off x="6275744" y="109210"/>
            <a:ext cx="2836792" cy="341632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76200">
            <a:solidFill>
              <a:srgbClr val="008902"/>
            </a:solidFill>
          </a:ln>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highlight>
                  <a:srgbClr val="FFFF00"/>
                </a:highlight>
              </a:rPr>
              <a:t>PLEASE MUTE Your MICROPHONES </a:t>
            </a:r>
          </a:p>
          <a:p>
            <a:pPr algn="ctr"/>
            <a:r>
              <a:rPr lang="en-US" b="1" dirty="0">
                <a:solidFill>
                  <a:srgbClr val="FF0000"/>
                </a:solidFill>
                <a:effectLst>
                  <a:outerShdw blurRad="38100" dist="38100" dir="2700000" algn="tl">
                    <a:srgbClr val="000000">
                      <a:alpha val="43137"/>
                    </a:srgbClr>
                  </a:outerShdw>
                </a:effectLst>
              </a:rPr>
              <a:t>and </a:t>
            </a:r>
          </a:p>
          <a:p>
            <a:pPr algn="ctr"/>
            <a:r>
              <a:rPr lang="en-US" b="1" dirty="0">
                <a:solidFill>
                  <a:srgbClr val="FF0000"/>
                </a:solidFill>
                <a:effectLst>
                  <a:outerShdw blurRad="38100" dist="38100" dir="2700000" algn="tl">
                    <a:srgbClr val="000000">
                      <a:alpha val="43137"/>
                    </a:srgbClr>
                  </a:outerShdw>
                </a:effectLst>
                <a:highlight>
                  <a:srgbClr val="FFFF00"/>
                </a:highlight>
              </a:rPr>
              <a:t>Turn Off Your Cell Phone Ringer </a:t>
            </a:r>
          </a:p>
          <a:p>
            <a:pPr algn="ctr"/>
            <a:endParaRPr lang="en-US" b="1" dirty="0">
              <a:solidFill>
                <a:srgbClr val="FFFF00"/>
              </a:solidFill>
              <a:effectLst>
                <a:outerShdw blurRad="38100" dist="38100" dir="2700000" algn="tl">
                  <a:srgbClr val="000000">
                    <a:alpha val="43137"/>
                  </a:srgbClr>
                </a:outerShdw>
              </a:effectLst>
            </a:endParaRPr>
          </a:p>
          <a:p>
            <a:pPr algn="ctr"/>
            <a:r>
              <a:rPr lang="en-US" b="1" dirty="0">
                <a:solidFill>
                  <a:srgbClr val="FFFF00"/>
                </a:solidFill>
                <a:effectLst>
                  <a:outerShdw blurRad="38100" dist="38100" dir="2700000" algn="tl">
                    <a:srgbClr val="000000">
                      <a:alpha val="43137"/>
                    </a:srgbClr>
                  </a:outerShdw>
                </a:effectLst>
              </a:rPr>
              <a:t>Do Not Answer Phone Calls During Class. </a:t>
            </a:r>
          </a:p>
          <a:p>
            <a:pPr algn="ctr"/>
            <a:r>
              <a:rPr lang="en-US" b="1" dirty="0">
                <a:solidFill>
                  <a:srgbClr val="FFFF00"/>
                </a:solidFill>
                <a:effectLst>
                  <a:outerShdw blurRad="38100" dist="38100" dir="2700000" algn="tl">
                    <a:srgbClr val="000000">
                      <a:alpha val="43137"/>
                    </a:srgbClr>
                  </a:outerShdw>
                </a:effectLst>
              </a:rPr>
              <a:t>Thank you!</a:t>
            </a:r>
          </a:p>
          <a:p>
            <a:pPr algn="ctr"/>
            <a:endParaRPr lang="en-US" b="1" dirty="0">
              <a:solidFill>
                <a:srgbClr val="FF0000"/>
              </a:solidFill>
              <a:effectLst>
                <a:outerShdw blurRad="38100" dist="38100" dir="2700000" algn="tl">
                  <a:srgbClr val="000000">
                    <a:alpha val="43137"/>
                  </a:srgbClr>
                </a:outerShdw>
              </a:effectLst>
            </a:endParaRPr>
          </a:p>
          <a:p>
            <a:pPr algn="ctr"/>
            <a:endParaRPr lang="en-US" b="1" dirty="0">
              <a:solidFill>
                <a:srgbClr val="FF0000"/>
              </a:solidFill>
              <a:effectLst>
                <a:outerShdw blurRad="38100" dist="38100" dir="2700000" algn="tl">
                  <a:srgbClr val="000000">
                    <a:alpha val="43137"/>
                  </a:srgbClr>
                </a:outerShdw>
              </a:effectLst>
            </a:endParaRPr>
          </a:p>
          <a:p>
            <a:pPr algn="ctr"/>
            <a:endParaRPr lang="en-US" b="1" dirty="0">
              <a:solidFill>
                <a:srgbClr val="FF000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F0814EF-C28E-44EA-8B54-1C82E0F91529}"/>
              </a:ext>
            </a:extLst>
          </p:cNvPr>
          <p:cNvPicPr>
            <a:picLocks noChangeAspect="1"/>
          </p:cNvPicPr>
          <p:nvPr/>
        </p:nvPicPr>
        <p:blipFill>
          <a:blip r:embed="rId5"/>
          <a:stretch>
            <a:fillRect/>
          </a:stretch>
        </p:blipFill>
        <p:spPr>
          <a:xfrm>
            <a:off x="7304280" y="2717563"/>
            <a:ext cx="779721" cy="716410"/>
          </a:xfrm>
          <a:prstGeom prst="ellipse">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0233260F-397A-DDB0-4EAC-8E2DEBAA350E}"/>
              </a:ext>
            </a:extLst>
          </p:cNvPr>
          <p:cNvSpPr txBox="1"/>
          <p:nvPr/>
        </p:nvSpPr>
        <p:spPr>
          <a:xfrm>
            <a:off x="7504771" y="4774168"/>
            <a:ext cx="1607765" cy="276999"/>
          </a:xfrm>
          <a:prstGeom prst="rect">
            <a:avLst/>
          </a:prstGeom>
          <a:noFill/>
        </p:spPr>
        <p:txBody>
          <a:bodyPr wrap="square" rtlCol="0">
            <a:spAutoFit/>
          </a:bodyPr>
          <a:lstStyle/>
          <a:p>
            <a:pPr algn="ctr"/>
            <a:r>
              <a:rPr lang="en-US" sz="1200" dirty="0"/>
              <a:t>Updated 4-23-2024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80C3E092-D249-4E69-ACAA-BE34D6AC2F41}"/>
              </a:ext>
            </a:extLst>
          </p:cNvPr>
          <p:cNvSpPr txBox="1">
            <a:spLocks noGrp="1"/>
          </p:cNvSpPr>
          <p:nvPr>
            <p:ph type="title" idx="4294967295"/>
          </p:nvPr>
        </p:nvSpPr>
        <p:spPr>
          <a:xfrm>
            <a:off x="890572" y="82059"/>
            <a:ext cx="6836609" cy="481013"/>
          </a:xfrm>
          <a:prstGeom prst="rect">
            <a:avLst/>
          </a:prstGeom>
        </p:spPr>
        <p:txBody>
          <a:bodyPr vert="horz" lIns="68580" tIns="34290" rIns="68580" bIns="34290" rtlCol="0" anchor="b">
            <a:noAutofit/>
          </a:bodyPr>
          <a:lstStyle>
            <a:lvl1pPr marL="0" indent="0" algn="l" defTabSz="914400" rtl="0" eaLnBrk="1" latinLnBrk="0" hangingPunct="1">
              <a:spcBef>
                <a:spcPct val="20000"/>
              </a:spcBef>
              <a:buClr>
                <a:schemeClr val="tx2"/>
              </a:buClr>
              <a:buFont typeface="Wingdings" charset="2"/>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tx2"/>
              </a:buClr>
              <a:buFont typeface="Wingdings" charset="2"/>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tx2"/>
              </a:buClr>
              <a:buFont typeface="Wingdings" charset="2"/>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tx2"/>
              </a:buClr>
              <a:buFont typeface="Wingdings" charset="2"/>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tx2"/>
              </a:buClr>
              <a:buFont typeface="Wingdings" charset="2"/>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9pPr>
          </a:lstStyle>
          <a:p>
            <a:pPr algn="ctr">
              <a:lnSpc>
                <a:spcPct val="150000"/>
              </a:lnSpc>
            </a:pPr>
            <a:r>
              <a:rPr lang="en-US" sz="1800" u="sng" dirty="0"/>
              <a:t>Total Knee Replacement</a:t>
            </a:r>
            <a:br>
              <a:rPr lang="en-US" sz="900" u="sng" dirty="0"/>
            </a:br>
            <a:r>
              <a:rPr lang="en-US" sz="700" b="0" i="1" dirty="0">
                <a:solidFill>
                  <a:srgbClr val="0070C0"/>
                </a:solidFill>
                <a:hlinkClick r:id="rId4">
                  <a:extLst>
                    <a:ext uri="{A12FA001-AC4F-418D-AE19-62706E023703}">
                      <ahyp:hlinkClr xmlns:ahyp="http://schemas.microsoft.com/office/drawing/2018/hyperlinkcolor" val="tx"/>
                    </a:ext>
                  </a:extLst>
                </a:hlinkClick>
              </a:rPr>
              <a:t>https://orthoinfo.aaos.org/en/treatment/total-knee-replacement</a:t>
            </a:r>
            <a:endParaRPr lang="en-US" sz="900" b="0" i="1" u="sng" dirty="0"/>
          </a:p>
        </p:txBody>
      </p:sp>
      <p:pic>
        <p:nvPicPr>
          <p:cNvPr id="4" name="Content Placeholder 3">
            <a:extLst>
              <a:ext uri="{FF2B5EF4-FFF2-40B4-BE49-F238E27FC236}">
                <a16:creationId xmlns:a16="http://schemas.microsoft.com/office/drawing/2014/main" id="{7332BC10-F7D7-4965-897F-E36249F19735}"/>
              </a:ext>
            </a:extLst>
          </p:cNvPr>
          <p:cNvPicPr>
            <a:picLocks noGrp="1" noChangeAspect="1"/>
          </p:cNvPicPr>
          <p:nvPr>
            <p:ph sz="quarter" idx="4294967295"/>
          </p:nvPr>
        </p:nvPicPr>
        <p:blipFill>
          <a:blip r:embed="rId5"/>
          <a:stretch>
            <a:fillRect/>
          </a:stretch>
        </p:blipFill>
        <p:spPr>
          <a:xfrm>
            <a:off x="4484179" y="628637"/>
            <a:ext cx="4502090" cy="3877761"/>
          </a:xfrm>
          <a:prstGeom prst="rect">
            <a:avLst/>
          </a:prstGeom>
        </p:spPr>
      </p:pic>
      <p:pic>
        <p:nvPicPr>
          <p:cNvPr id="2" name="Picture 1">
            <a:extLst>
              <a:ext uri="{FF2B5EF4-FFF2-40B4-BE49-F238E27FC236}">
                <a16:creationId xmlns:a16="http://schemas.microsoft.com/office/drawing/2014/main" id="{737D6594-59DC-9B72-E26E-A33EA95D0147}"/>
              </a:ext>
            </a:extLst>
          </p:cNvPr>
          <p:cNvPicPr>
            <a:picLocks noChangeAspect="1"/>
          </p:cNvPicPr>
          <p:nvPr/>
        </p:nvPicPr>
        <p:blipFill>
          <a:blip r:embed="rId6"/>
          <a:stretch>
            <a:fillRect/>
          </a:stretch>
        </p:blipFill>
        <p:spPr>
          <a:xfrm>
            <a:off x="747784" y="3156456"/>
            <a:ext cx="1788933" cy="1904985"/>
          </a:xfrm>
          <a:prstGeom prst="rect">
            <a:avLst/>
          </a:prstGeom>
        </p:spPr>
      </p:pic>
      <p:pic>
        <p:nvPicPr>
          <p:cNvPr id="11" name="Picture 10">
            <a:extLst>
              <a:ext uri="{FF2B5EF4-FFF2-40B4-BE49-F238E27FC236}">
                <a16:creationId xmlns:a16="http://schemas.microsoft.com/office/drawing/2014/main" id="{9DDA0263-F907-D5CC-C885-EAAB3C4463E2}"/>
              </a:ext>
            </a:extLst>
          </p:cNvPr>
          <p:cNvPicPr>
            <a:picLocks noChangeAspect="1"/>
          </p:cNvPicPr>
          <p:nvPr/>
        </p:nvPicPr>
        <p:blipFill rotWithShape="1">
          <a:blip r:embed="rId7"/>
          <a:srcRect r="44382" b="31622"/>
          <a:stretch/>
        </p:blipFill>
        <p:spPr>
          <a:xfrm>
            <a:off x="2428551" y="3194723"/>
            <a:ext cx="1343967" cy="379342"/>
          </a:xfrm>
          <a:prstGeom prst="rect">
            <a:avLst/>
          </a:prstGeom>
        </p:spPr>
      </p:pic>
      <p:pic>
        <p:nvPicPr>
          <p:cNvPr id="19" name="Picture 18">
            <a:extLst>
              <a:ext uri="{FF2B5EF4-FFF2-40B4-BE49-F238E27FC236}">
                <a16:creationId xmlns:a16="http://schemas.microsoft.com/office/drawing/2014/main" id="{6D39B8AD-ED74-67EC-9EBE-DBC210030671}"/>
              </a:ext>
            </a:extLst>
          </p:cNvPr>
          <p:cNvPicPr>
            <a:picLocks noChangeAspect="1"/>
          </p:cNvPicPr>
          <p:nvPr/>
        </p:nvPicPr>
        <p:blipFill>
          <a:blip r:embed="rId8"/>
          <a:stretch>
            <a:fillRect/>
          </a:stretch>
        </p:blipFill>
        <p:spPr>
          <a:xfrm>
            <a:off x="2688585" y="4077140"/>
            <a:ext cx="989831" cy="984301"/>
          </a:xfrm>
          <a:prstGeom prst="rect">
            <a:avLst/>
          </a:prstGeom>
        </p:spPr>
      </p:pic>
      <p:pic>
        <p:nvPicPr>
          <p:cNvPr id="3" name="Online Media 2" title="Knee Replacement">
            <a:hlinkClick r:id="" action="ppaction://media"/>
            <a:extLst>
              <a:ext uri="{FF2B5EF4-FFF2-40B4-BE49-F238E27FC236}">
                <a16:creationId xmlns:a16="http://schemas.microsoft.com/office/drawing/2014/main" id="{0A540C89-0752-B98C-9E8B-F42EF793FEDC}"/>
              </a:ext>
            </a:extLst>
          </p:cNvPr>
          <p:cNvPicPr>
            <a:picLocks noRot="1" noChangeAspect="1"/>
          </p:cNvPicPr>
          <p:nvPr>
            <a:videoFile r:link="rId1"/>
          </p:nvPr>
        </p:nvPicPr>
        <p:blipFill>
          <a:blip r:embed="rId9"/>
          <a:stretch>
            <a:fillRect/>
          </a:stretch>
        </p:blipFill>
        <p:spPr>
          <a:xfrm>
            <a:off x="117160" y="601339"/>
            <a:ext cx="4323317" cy="2542494"/>
          </a:xfrm>
          <a:prstGeom prst="rect">
            <a:avLst/>
          </a:prstGeom>
        </p:spPr>
      </p:pic>
      <p:pic>
        <p:nvPicPr>
          <p:cNvPr id="6" name="Picture 5">
            <a:extLst>
              <a:ext uri="{FF2B5EF4-FFF2-40B4-BE49-F238E27FC236}">
                <a16:creationId xmlns:a16="http://schemas.microsoft.com/office/drawing/2014/main" id="{B6487CEC-6156-8450-1C19-1D5D918FA69F}"/>
              </a:ext>
            </a:extLst>
          </p:cNvPr>
          <p:cNvPicPr>
            <a:picLocks noChangeAspect="1"/>
          </p:cNvPicPr>
          <p:nvPr/>
        </p:nvPicPr>
        <p:blipFill rotWithShape="1">
          <a:blip r:embed="rId10"/>
          <a:srcRect l="53378" b="-3014"/>
          <a:stretch/>
        </p:blipFill>
        <p:spPr>
          <a:xfrm>
            <a:off x="2644883" y="3505635"/>
            <a:ext cx="1077233" cy="571505"/>
          </a:xfrm>
          <a:prstGeom prst="rect">
            <a:avLst/>
          </a:prstGeom>
        </p:spPr>
      </p:pic>
    </p:spTree>
    <p:extLst>
      <p:ext uri="{BB962C8B-B14F-4D97-AF65-F5344CB8AC3E}">
        <p14:creationId xmlns:p14="http://schemas.microsoft.com/office/powerpoint/2010/main" val="364564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730DBF-22BD-47BF-B829-1D3249FB01DA}"/>
              </a:ext>
            </a:extLst>
          </p:cNvPr>
          <p:cNvPicPr>
            <a:picLocks noChangeAspect="1"/>
          </p:cNvPicPr>
          <p:nvPr/>
        </p:nvPicPr>
        <p:blipFill>
          <a:blip r:embed="rId4"/>
          <a:stretch>
            <a:fillRect/>
          </a:stretch>
        </p:blipFill>
        <p:spPr>
          <a:xfrm>
            <a:off x="5097357" y="697014"/>
            <a:ext cx="3912829" cy="2049865"/>
          </a:xfrm>
          <a:prstGeom prst="rect">
            <a:avLst/>
          </a:prstGeom>
        </p:spPr>
      </p:pic>
      <p:sp>
        <p:nvSpPr>
          <p:cNvPr id="17" name="Text Placeholder 7">
            <a:extLst>
              <a:ext uri="{FF2B5EF4-FFF2-40B4-BE49-F238E27FC236}">
                <a16:creationId xmlns:a16="http://schemas.microsoft.com/office/drawing/2014/main" id="{07973924-2C57-45E4-8D43-FC1C625C588B}"/>
              </a:ext>
            </a:extLst>
          </p:cNvPr>
          <p:cNvSpPr txBox="1">
            <a:spLocks/>
          </p:cNvSpPr>
          <p:nvPr/>
        </p:nvSpPr>
        <p:spPr>
          <a:xfrm>
            <a:off x="262056" y="60448"/>
            <a:ext cx="8025054" cy="480868"/>
          </a:xfrm>
          <a:prstGeom prst="rect">
            <a:avLst/>
          </a:prstGeom>
        </p:spPr>
        <p:txBody>
          <a:bodyPr vert="horz" lIns="68580" tIns="34290" rIns="68580" bIns="34290" rtlCol="0" anchor="b">
            <a:noAutofit/>
          </a:bodyPr>
          <a:lstStyle>
            <a:lvl1pPr marL="0" indent="0" algn="l" defTabSz="914400" rtl="0" eaLnBrk="1" latinLnBrk="0" hangingPunct="1">
              <a:spcBef>
                <a:spcPct val="20000"/>
              </a:spcBef>
              <a:buClr>
                <a:schemeClr val="tx2"/>
              </a:buClr>
              <a:buFont typeface="Wingdings" charset="2"/>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tx2"/>
              </a:buClr>
              <a:buFont typeface="Wingdings" charset="2"/>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tx2"/>
              </a:buClr>
              <a:buFont typeface="Wingdings" charset="2"/>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tx2"/>
              </a:buClr>
              <a:buFont typeface="Wingdings" charset="2"/>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tx2"/>
              </a:buClr>
              <a:buFont typeface="Wingdings" charset="2"/>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tx2"/>
              </a:buClr>
              <a:buFont typeface="Wingdings" pitchFamily="2" charset="2"/>
              <a:buNone/>
              <a:defRPr sz="1600" b="1" kern="1200">
                <a:solidFill>
                  <a:schemeClr val="tx1"/>
                </a:solidFill>
                <a:latin typeface="+mn-lt"/>
                <a:ea typeface="+mn-ea"/>
                <a:cs typeface="+mn-cs"/>
              </a:defRPr>
            </a:lvl9pPr>
          </a:lstStyle>
          <a:p>
            <a:pPr algn="ctr">
              <a:lnSpc>
                <a:spcPct val="150000"/>
              </a:lnSpc>
            </a:pPr>
            <a:r>
              <a:rPr lang="en-US" sz="1800" u="sng" dirty="0"/>
              <a:t>Total Hip Replacement</a:t>
            </a:r>
          </a:p>
          <a:p>
            <a:pPr algn="ctr">
              <a:lnSpc>
                <a:spcPct val="150000"/>
              </a:lnSpc>
            </a:pPr>
            <a:r>
              <a:rPr lang="en-US" sz="700" b="0" i="1" dirty="0">
                <a:solidFill>
                  <a:srgbClr val="0070C0"/>
                </a:solidFill>
                <a:hlinkClick r:id="rId5">
                  <a:extLst>
                    <a:ext uri="{A12FA001-AC4F-418D-AE19-62706E023703}">
                      <ahyp:hlinkClr xmlns:ahyp="http://schemas.microsoft.com/office/drawing/2018/hyperlinkcolor" val="tx"/>
                    </a:ext>
                  </a:extLst>
                </a:hlinkClick>
              </a:rPr>
              <a:t>https://orthoinfo.aaos.org/en/treatment/total-hip-replacement</a:t>
            </a:r>
            <a:endParaRPr lang="en-US" sz="700" b="0" i="1" dirty="0">
              <a:solidFill>
                <a:srgbClr val="0070C0"/>
              </a:solidFill>
            </a:endParaRPr>
          </a:p>
        </p:txBody>
      </p:sp>
      <p:pic>
        <p:nvPicPr>
          <p:cNvPr id="18" name="Picture 17">
            <a:extLst>
              <a:ext uri="{FF2B5EF4-FFF2-40B4-BE49-F238E27FC236}">
                <a16:creationId xmlns:a16="http://schemas.microsoft.com/office/drawing/2014/main" id="{2DCF1B4A-C72E-4AA1-BCD6-353AD3884C33}"/>
              </a:ext>
            </a:extLst>
          </p:cNvPr>
          <p:cNvPicPr>
            <a:picLocks noChangeAspect="1"/>
          </p:cNvPicPr>
          <p:nvPr/>
        </p:nvPicPr>
        <p:blipFill>
          <a:blip r:embed="rId6"/>
          <a:stretch>
            <a:fillRect/>
          </a:stretch>
        </p:blipFill>
        <p:spPr>
          <a:xfrm>
            <a:off x="5164191" y="2862799"/>
            <a:ext cx="3866363" cy="1355565"/>
          </a:xfrm>
          <a:prstGeom prst="rect">
            <a:avLst/>
          </a:prstGeom>
        </p:spPr>
      </p:pic>
      <p:pic>
        <p:nvPicPr>
          <p:cNvPr id="2" name="Picture 1">
            <a:extLst>
              <a:ext uri="{FF2B5EF4-FFF2-40B4-BE49-F238E27FC236}">
                <a16:creationId xmlns:a16="http://schemas.microsoft.com/office/drawing/2014/main" id="{200B808E-E7AA-7628-FB2E-080F0C146E4A}"/>
              </a:ext>
            </a:extLst>
          </p:cNvPr>
          <p:cNvPicPr>
            <a:picLocks noChangeAspect="1"/>
          </p:cNvPicPr>
          <p:nvPr/>
        </p:nvPicPr>
        <p:blipFill rotWithShape="1">
          <a:blip r:embed="rId7"/>
          <a:srcRect b="6321"/>
          <a:stretch/>
        </p:blipFill>
        <p:spPr>
          <a:xfrm>
            <a:off x="262056" y="3354053"/>
            <a:ext cx="2328347" cy="1728623"/>
          </a:xfrm>
          <a:prstGeom prst="rect">
            <a:avLst/>
          </a:prstGeom>
        </p:spPr>
      </p:pic>
      <p:pic>
        <p:nvPicPr>
          <p:cNvPr id="6" name="Picture 5">
            <a:extLst>
              <a:ext uri="{FF2B5EF4-FFF2-40B4-BE49-F238E27FC236}">
                <a16:creationId xmlns:a16="http://schemas.microsoft.com/office/drawing/2014/main" id="{8CFA20A8-248E-15A2-66ED-09FC50FE4347}"/>
              </a:ext>
            </a:extLst>
          </p:cNvPr>
          <p:cNvPicPr>
            <a:picLocks noChangeAspect="1"/>
          </p:cNvPicPr>
          <p:nvPr/>
        </p:nvPicPr>
        <p:blipFill>
          <a:blip r:embed="rId8"/>
          <a:stretch>
            <a:fillRect/>
          </a:stretch>
        </p:blipFill>
        <p:spPr>
          <a:xfrm>
            <a:off x="2812544" y="3265995"/>
            <a:ext cx="1843538" cy="559400"/>
          </a:xfrm>
          <a:prstGeom prst="rect">
            <a:avLst/>
          </a:prstGeom>
        </p:spPr>
      </p:pic>
      <p:pic>
        <p:nvPicPr>
          <p:cNvPr id="10" name="Picture 9">
            <a:extLst>
              <a:ext uri="{FF2B5EF4-FFF2-40B4-BE49-F238E27FC236}">
                <a16:creationId xmlns:a16="http://schemas.microsoft.com/office/drawing/2014/main" id="{191BAF17-615F-02A0-4D90-444BF8B08E0D}"/>
              </a:ext>
            </a:extLst>
          </p:cNvPr>
          <p:cNvPicPr>
            <a:picLocks noChangeAspect="1"/>
          </p:cNvPicPr>
          <p:nvPr/>
        </p:nvPicPr>
        <p:blipFill>
          <a:blip r:embed="rId9"/>
          <a:stretch>
            <a:fillRect/>
          </a:stretch>
        </p:blipFill>
        <p:spPr>
          <a:xfrm>
            <a:off x="2709159" y="3771061"/>
            <a:ext cx="2217420" cy="1365434"/>
          </a:xfrm>
          <a:prstGeom prst="rect">
            <a:avLst/>
          </a:prstGeom>
        </p:spPr>
      </p:pic>
      <p:pic>
        <p:nvPicPr>
          <p:cNvPr id="14" name="Picture 13">
            <a:extLst>
              <a:ext uri="{FF2B5EF4-FFF2-40B4-BE49-F238E27FC236}">
                <a16:creationId xmlns:a16="http://schemas.microsoft.com/office/drawing/2014/main" id="{3E67349F-A20A-87F9-BAE1-3E8C5B3CABD2}"/>
              </a:ext>
            </a:extLst>
          </p:cNvPr>
          <p:cNvPicPr>
            <a:picLocks noChangeAspect="1"/>
          </p:cNvPicPr>
          <p:nvPr/>
        </p:nvPicPr>
        <p:blipFill>
          <a:blip r:embed="rId10"/>
          <a:stretch>
            <a:fillRect/>
          </a:stretch>
        </p:blipFill>
        <p:spPr>
          <a:xfrm>
            <a:off x="6444011" y="4374062"/>
            <a:ext cx="714999" cy="708990"/>
          </a:xfrm>
          <a:prstGeom prst="rect">
            <a:avLst/>
          </a:prstGeom>
        </p:spPr>
      </p:pic>
      <p:pic>
        <p:nvPicPr>
          <p:cNvPr id="3" name="Online Media 2" title="Hip Replacement">
            <a:hlinkClick r:id="" action="ppaction://media"/>
            <a:extLst>
              <a:ext uri="{FF2B5EF4-FFF2-40B4-BE49-F238E27FC236}">
                <a16:creationId xmlns:a16="http://schemas.microsoft.com/office/drawing/2014/main" id="{5A9A0642-0E51-0ED1-58AF-B2DD0F5F4B21}"/>
              </a:ext>
            </a:extLst>
          </p:cNvPr>
          <p:cNvPicPr>
            <a:picLocks noRot="1" noChangeAspect="1"/>
          </p:cNvPicPr>
          <p:nvPr>
            <a:videoFile r:link="rId1"/>
          </p:nvPr>
        </p:nvPicPr>
        <p:blipFill>
          <a:blip r:embed="rId11"/>
          <a:stretch>
            <a:fillRect/>
          </a:stretch>
        </p:blipFill>
        <p:spPr>
          <a:xfrm>
            <a:off x="1563" y="573560"/>
            <a:ext cx="4779072" cy="2692435"/>
          </a:xfrm>
          <a:prstGeom prst="rect">
            <a:avLst/>
          </a:prstGeom>
        </p:spPr>
      </p:pic>
    </p:spTree>
    <p:extLst>
      <p:ext uri="{BB962C8B-B14F-4D97-AF65-F5344CB8AC3E}">
        <p14:creationId xmlns:p14="http://schemas.microsoft.com/office/powerpoint/2010/main" val="21027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EED7A-0022-42DD-8FDD-A2535F9A3BBA}"/>
              </a:ext>
            </a:extLst>
          </p:cNvPr>
          <p:cNvPicPr>
            <a:picLocks noChangeAspect="1"/>
          </p:cNvPicPr>
          <p:nvPr/>
        </p:nvPicPr>
        <p:blipFill>
          <a:blip r:embed="rId3"/>
          <a:stretch>
            <a:fillRect/>
          </a:stretch>
        </p:blipFill>
        <p:spPr>
          <a:xfrm>
            <a:off x="5516806" y="462904"/>
            <a:ext cx="3381104" cy="1649472"/>
          </a:xfrm>
          <a:prstGeom prst="rect">
            <a:avLst/>
          </a:prstGeom>
        </p:spPr>
      </p:pic>
      <p:pic>
        <p:nvPicPr>
          <p:cNvPr id="24" name="Picture 23">
            <a:extLst>
              <a:ext uri="{FF2B5EF4-FFF2-40B4-BE49-F238E27FC236}">
                <a16:creationId xmlns:a16="http://schemas.microsoft.com/office/drawing/2014/main" id="{DCB6F8C0-2A30-8980-8F07-622E166CC9BA}"/>
              </a:ext>
            </a:extLst>
          </p:cNvPr>
          <p:cNvPicPr>
            <a:picLocks noChangeAspect="1"/>
          </p:cNvPicPr>
          <p:nvPr/>
        </p:nvPicPr>
        <p:blipFill>
          <a:blip r:embed="rId4"/>
          <a:stretch>
            <a:fillRect/>
          </a:stretch>
        </p:blipFill>
        <p:spPr>
          <a:xfrm>
            <a:off x="342630" y="125844"/>
            <a:ext cx="5174176" cy="3543186"/>
          </a:xfrm>
          <a:prstGeom prst="rect">
            <a:avLst/>
          </a:prstGeom>
        </p:spPr>
      </p:pic>
      <p:pic>
        <p:nvPicPr>
          <p:cNvPr id="26" name="Picture 25">
            <a:extLst>
              <a:ext uri="{FF2B5EF4-FFF2-40B4-BE49-F238E27FC236}">
                <a16:creationId xmlns:a16="http://schemas.microsoft.com/office/drawing/2014/main" id="{C9E490E7-6381-DABD-E56A-2D7D8780B5A7}"/>
              </a:ext>
            </a:extLst>
          </p:cNvPr>
          <p:cNvPicPr>
            <a:picLocks noChangeAspect="1"/>
          </p:cNvPicPr>
          <p:nvPr/>
        </p:nvPicPr>
        <p:blipFill>
          <a:blip r:embed="rId5"/>
          <a:stretch>
            <a:fillRect/>
          </a:stretch>
        </p:blipFill>
        <p:spPr>
          <a:xfrm>
            <a:off x="342630" y="3687540"/>
            <a:ext cx="5174176" cy="1330115"/>
          </a:xfrm>
          <a:prstGeom prst="rect">
            <a:avLst/>
          </a:prstGeom>
        </p:spPr>
      </p:pic>
      <p:pic>
        <p:nvPicPr>
          <p:cNvPr id="6" name="Picture 5">
            <a:extLst>
              <a:ext uri="{FF2B5EF4-FFF2-40B4-BE49-F238E27FC236}">
                <a16:creationId xmlns:a16="http://schemas.microsoft.com/office/drawing/2014/main" id="{F90205BB-CD47-DE75-8FE6-5E26C0AB0B63}"/>
              </a:ext>
            </a:extLst>
          </p:cNvPr>
          <p:cNvPicPr>
            <a:picLocks noChangeAspect="1"/>
          </p:cNvPicPr>
          <p:nvPr/>
        </p:nvPicPr>
        <p:blipFill>
          <a:blip r:embed="rId6"/>
          <a:stretch>
            <a:fillRect/>
          </a:stretch>
        </p:blipFill>
        <p:spPr>
          <a:xfrm>
            <a:off x="3472901" y="163308"/>
            <a:ext cx="786988" cy="789231"/>
          </a:xfrm>
          <a:prstGeom prst="rect">
            <a:avLst/>
          </a:prstGeom>
        </p:spPr>
      </p:pic>
      <p:pic>
        <p:nvPicPr>
          <p:cNvPr id="28" name="Picture 27">
            <a:extLst>
              <a:ext uri="{FF2B5EF4-FFF2-40B4-BE49-F238E27FC236}">
                <a16:creationId xmlns:a16="http://schemas.microsoft.com/office/drawing/2014/main" id="{1D5569EE-B559-0C91-F7A3-FC3EA2250559}"/>
              </a:ext>
            </a:extLst>
          </p:cNvPr>
          <p:cNvPicPr>
            <a:picLocks noChangeAspect="1"/>
          </p:cNvPicPr>
          <p:nvPr/>
        </p:nvPicPr>
        <p:blipFill>
          <a:blip r:embed="rId7"/>
          <a:stretch>
            <a:fillRect/>
          </a:stretch>
        </p:blipFill>
        <p:spPr>
          <a:xfrm>
            <a:off x="5698662" y="2130886"/>
            <a:ext cx="1352533" cy="1330115"/>
          </a:xfrm>
          <a:prstGeom prst="rect">
            <a:avLst/>
          </a:prstGeom>
        </p:spPr>
      </p:pic>
      <p:pic>
        <p:nvPicPr>
          <p:cNvPr id="30" name="Picture 29">
            <a:extLst>
              <a:ext uri="{FF2B5EF4-FFF2-40B4-BE49-F238E27FC236}">
                <a16:creationId xmlns:a16="http://schemas.microsoft.com/office/drawing/2014/main" id="{BF11C548-4442-A323-B86D-DB7023BECB1F}"/>
              </a:ext>
            </a:extLst>
          </p:cNvPr>
          <p:cNvPicPr>
            <a:picLocks noChangeAspect="1"/>
          </p:cNvPicPr>
          <p:nvPr/>
        </p:nvPicPr>
        <p:blipFill>
          <a:blip r:embed="rId8"/>
          <a:stretch>
            <a:fillRect/>
          </a:stretch>
        </p:blipFill>
        <p:spPr>
          <a:xfrm>
            <a:off x="5729562" y="3687539"/>
            <a:ext cx="1341648" cy="1330115"/>
          </a:xfrm>
          <a:prstGeom prst="rect">
            <a:avLst/>
          </a:prstGeom>
        </p:spPr>
      </p:pic>
      <p:pic>
        <p:nvPicPr>
          <p:cNvPr id="31" name="Picture 30">
            <a:extLst>
              <a:ext uri="{FF2B5EF4-FFF2-40B4-BE49-F238E27FC236}">
                <a16:creationId xmlns:a16="http://schemas.microsoft.com/office/drawing/2014/main" id="{315AE5B6-ACA3-8789-0B7A-B5E2A085D6C7}"/>
              </a:ext>
            </a:extLst>
          </p:cNvPr>
          <p:cNvPicPr>
            <a:picLocks noChangeAspect="1"/>
          </p:cNvPicPr>
          <p:nvPr/>
        </p:nvPicPr>
        <p:blipFill>
          <a:blip r:embed="rId9"/>
          <a:stretch>
            <a:fillRect/>
          </a:stretch>
        </p:blipFill>
        <p:spPr>
          <a:xfrm>
            <a:off x="7207358" y="4021283"/>
            <a:ext cx="1769649" cy="424872"/>
          </a:xfrm>
          <a:prstGeom prst="rect">
            <a:avLst/>
          </a:prstGeom>
        </p:spPr>
      </p:pic>
    </p:spTree>
    <p:extLst>
      <p:ext uri="{BB962C8B-B14F-4D97-AF65-F5344CB8AC3E}">
        <p14:creationId xmlns:p14="http://schemas.microsoft.com/office/powerpoint/2010/main" val="189130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A572AE-C0C1-2CD8-0DFE-338A04D514E6}"/>
              </a:ext>
            </a:extLst>
          </p:cNvPr>
          <p:cNvSpPr/>
          <p:nvPr/>
        </p:nvSpPr>
        <p:spPr>
          <a:xfrm>
            <a:off x="482321" y="218587"/>
            <a:ext cx="8460712" cy="4250452"/>
          </a:xfrm>
          <a:prstGeom prst="rect">
            <a:avLst/>
          </a:prstGeom>
          <a:gradFill flip="none" rotWithShape="1">
            <a:gsLst>
              <a:gs pos="0">
                <a:srgbClr val="00B0F0"/>
              </a:gs>
              <a:gs pos="50000">
                <a:srgbClr val="008080">
                  <a:tint val="44500"/>
                  <a:satMod val="160000"/>
                </a:srgbClr>
              </a:gs>
              <a:gs pos="100000">
                <a:srgbClr val="008080">
                  <a:tint val="23500"/>
                  <a:satMod val="160000"/>
                </a:srgbClr>
              </a:gs>
            </a:gsLst>
            <a:lin ang="16200000" scaled="1"/>
            <a:tileRect/>
          </a:gra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DB1E6C2-48EE-4314-9E02-BB8C29A1C593}"/>
              </a:ext>
            </a:extLst>
          </p:cNvPr>
          <p:cNvSpPr>
            <a:spLocks noGrp="1"/>
          </p:cNvSpPr>
          <p:nvPr>
            <p:ph type="body" idx="4294967295"/>
          </p:nvPr>
        </p:nvSpPr>
        <p:spPr>
          <a:xfrm>
            <a:off x="1001998" y="1564913"/>
            <a:ext cx="5335675" cy="2745830"/>
          </a:xfrm>
        </p:spPr>
        <p:txBody>
          <a:bodyPr>
            <a:normAutofit fontScale="92500" lnSpcReduction="10000"/>
          </a:bodyPr>
          <a:lstStyle/>
          <a:p>
            <a:pPr marL="128588" indent="-128588">
              <a:buFont typeface="Arial" panose="020B0604020202020204" pitchFamily="34" charset="0"/>
              <a:buChar char="•"/>
            </a:pPr>
            <a:endParaRPr lang="en-US" sz="600" dirty="0"/>
          </a:p>
          <a:p>
            <a:pPr marL="128588" indent="-128588">
              <a:lnSpc>
                <a:spcPct val="150000"/>
              </a:lnSpc>
              <a:buFont typeface="Arial" panose="020B0604020202020204" pitchFamily="34" charset="0"/>
              <a:buChar char="•"/>
            </a:pPr>
            <a:r>
              <a:rPr lang="en-US" sz="1800" b="1" i="1" dirty="0">
                <a:solidFill>
                  <a:srgbClr val="263238"/>
                </a:solidFill>
                <a:effectLst/>
                <a:latin typeface="WorkSans-Bold"/>
              </a:rPr>
              <a:t>Preparing for Surgery: Health Condition Checklist</a:t>
            </a:r>
          </a:p>
          <a:p>
            <a:pPr marL="128588" indent="-128588">
              <a:lnSpc>
                <a:spcPct val="150000"/>
              </a:lnSpc>
              <a:buFont typeface="Arial" panose="020B0604020202020204" pitchFamily="34" charset="0"/>
              <a:buChar char="•"/>
            </a:pPr>
            <a:r>
              <a:rPr lang="en-US" sz="1800" b="1" i="1" dirty="0">
                <a:solidFill>
                  <a:srgbClr val="263238"/>
                </a:solidFill>
                <a:latin typeface="WorkSans-Bold"/>
              </a:rPr>
              <a:t>Before and After Total Joint Replacement</a:t>
            </a:r>
            <a:endParaRPr lang="en-US" sz="1800" b="1" i="1" dirty="0">
              <a:solidFill>
                <a:schemeClr val="tx1"/>
              </a:solidFill>
              <a:latin typeface="WorkSans-Bold"/>
            </a:endParaRPr>
          </a:p>
          <a:p>
            <a:pPr marL="128588" indent="-128588">
              <a:lnSpc>
                <a:spcPct val="150000"/>
              </a:lnSpc>
              <a:buFont typeface="Arial" panose="020B0604020202020204" pitchFamily="34" charset="0"/>
              <a:buChar char="•"/>
            </a:pPr>
            <a:r>
              <a:rPr lang="en-US" sz="1800" b="1" i="1" dirty="0">
                <a:solidFill>
                  <a:srgbClr val="263238"/>
                </a:solidFill>
                <a:effectLst/>
                <a:latin typeface="WorkSans-Bold"/>
              </a:rPr>
              <a:t>Outpatient Total Joint Replacement</a:t>
            </a:r>
          </a:p>
          <a:p>
            <a:pPr marL="128588" indent="-128588">
              <a:lnSpc>
                <a:spcPct val="150000"/>
              </a:lnSpc>
              <a:buFont typeface="Arial" panose="020B0604020202020204" pitchFamily="34" charset="0"/>
              <a:buChar char="•"/>
            </a:pPr>
            <a:r>
              <a:rPr lang="en-US" sz="1800" b="1" i="1" dirty="0">
                <a:solidFill>
                  <a:srgbClr val="263238"/>
                </a:solidFill>
                <a:effectLst/>
                <a:latin typeface="WorkSans-Bold"/>
              </a:rPr>
              <a:t>Possible Complications of Surgery</a:t>
            </a:r>
          </a:p>
          <a:p>
            <a:pPr marL="128588" indent="-128588">
              <a:lnSpc>
                <a:spcPct val="150000"/>
              </a:lnSpc>
              <a:buFont typeface="Arial" panose="020B0604020202020204" pitchFamily="34" charset="0"/>
              <a:buChar char="•"/>
            </a:pPr>
            <a:r>
              <a:rPr lang="en-US" sz="1800" b="1" i="1" dirty="0">
                <a:solidFill>
                  <a:srgbClr val="263238"/>
                </a:solidFill>
                <a:effectLst/>
                <a:latin typeface="WorkSans-Bold"/>
              </a:rPr>
              <a:t>Realistic Expectations</a:t>
            </a:r>
            <a:endParaRPr lang="en-US" sz="1800" b="1" i="0" dirty="0">
              <a:solidFill>
                <a:srgbClr val="263238"/>
              </a:solidFill>
              <a:effectLst/>
              <a:latin typeface="WorkSans-Bold"/>
            </a:endParaRPr>
          </a:p>
          <a:p>
            <a:pPr marL="128588" indent="-128588">
              <a:lnSpc>
                <a:spcPct val="150000"/>
              </a:lnSpc>
              <a:buFont typeface="Arial" panose="020B0604020202020204" pitchFamily="34" charset="0"/>
              <a:buChar char="•"/>
            </a:pPr>
            <a:r>
              <a:rPr lang="en-US" sz="1800" b="1" i="1" dirty="0">
                <a:solidFill>
                  <a:srgbClr val="263238"/>
                </a:solidFill>
                <a:effectLst/>
                <a:latin typeface="WorkSans-Bold"/>
              </a:rPr>
              <a:t>Resuming Orthopaedic Surgery After COVID-19</a:t>
            </a:r>
          </a:p>
          <a:p>
            <a:pPr marL="0" indent="0">
              <a:buNone/>
            </a:pPr>
            <a:endParaRPr lang="en-US" sz="675" dirty="0"/>
          </a:p>
          <a:p>
            <a:pPr algn="ctr"/>
            <a:endParaRPr lang="en-US" sz="675" dirty="0"/>
          </a:p>
        </p:txBody>
      </p:sp>
      <p:pic>
        <p:nvPicPr>
          <p:cNvPr id="7" name="Picture 6">
            <a:extLst>
              <a:ext uri="{FF2B5EF4-FFF2-40B4-BE49-F238E27FC236}">
                <a16:creationId xmlns:a16="http://schemas.microsoft.com/office/drawing/2014/main" id="{6E3E5BC6-FC91-10F1-013E-0BD30605E79F}"/>
              </a:ext>
            </a:extLst>
          </p:cNvPr>
          <p:cNvPicPr>
            <a:picLocks noChangeAspect="1"/>
          </p:cNvPicPr>
          <p:nvPr/>
        </p:nvPicPr>
        <p:blipFill>
          <a:blip r:embed="rId3"/>
          <a:stretch>
            <a:fillRect/>
          </a:stretch>
        </p:blipFill>
        <p:spPr>
          <a:xfrm>
            <a:off x="2323262" y="326826"/>
            <a:ext cx="4497476" cy="107979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2ED3AFD-D7D1-7289-8BF6-33FEBCBB6DBC}"/>
              </a:ext>
            </a:extLst>
          </p:cNvPr>
          <p:cNvPicPr>
            <a:picLocks noChangeAspect="1"/>
          </p:cNvPicPr>
          <p:nvPr/>
        </p:nvPicPr>
        <p:blipFill>
          <a:blip r:embed="rId4"/>
          <a:stretch>
            <a:fillRect/>
          </a:stretch>
        </p:blipFill>
        <p:spPr>
          <a:xfrm>
            <a:off x="6535764" y="1838847"/>
            <a:ext cx="2282314" cy="2275867"/>
          </a:xfrm>
          <a:prstGeom prst="rect">
            <a:avLst/>
          </a:prstGeom>
        </p:spPr>
      </p:pic>
    </p:spTree>
    <p:extLst>
      <p:ext uri="{BB962C8B-B14F-4D97-AF65-F5344CB8AC3E}">
        <p14:creationId xmlns:p14="http://schemas.microsoft.com/office/powerpoint/2010/main" val="15858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92143A-73AC-4872-B136-4F6F527FA36A}"/>
              </a:ext>
            </a:extLst>
          </p:cNvPr>
          <p:cNvSpPr>
            <a:spLocks noGrp="1"/>
          </p:cNvSpPr>
          <p:nvPr>
            <p:ph type="body" idx="1"/>
          </p:nvPr>
        </p:nvSpPr>
        <p:spPr>
          <a:xfrm>
            <a:off x="655589" y="1294830"/>
            <a:ext cx="2579102" cy="719090"/>
          </a:xfrm>
        </p:spPr>
        <p:txBody>
          <a:bodyPr/>
          <a:lstStyle/>
          <a:p>
            <a:pPr algn="ctr">
              <a:spcBef>
                <a:spcPts val="0"/>
              </a:spcBef>
            </a:pPr>
            <a:r>
              <a:rPr lang="en-US" sz="1950" dirty="0">
                <a:solidFill>
                  <a:srgbClr val="008000"/>
                </a:solidFill>
              </a:rPr>
              <a:t>Goals on Day</a:t>
            </a:r>
          </a:p>
          <a:p>
            <a:pPr algn="ctr">
              <a:spcBef>
                <a:spcPts val="0"/>
              </a:spcBef>
            </a:pPr>
            <a:r>
              <a:rPr lang="en-US" sz="1950" dirty="0">
                <a:solidFill>
                  <a:srgbClr val="008000"/>
                </a:solidFill>
              </a:rPr>
              <a:t>of Surgery</a:t>
            </a:r>
          </a:p>
        </p:txBody>
      </p:sp>
      <p:sp>
        <p:nvSpPr>
          <p:cNvPr id="4" name="Text Placeholder 3">
            <a:extLst>
              <a:ext uri="{FF2B5EF4-FFF2-40B4-BE49-F238E27FC236}">
                <a16:creationId xmlns:a16="http://schemas.microsoft.com/office/drawing/2014/main" id="{11F4FF75-7524-4E09-B337-D439CEAD761B}"/>
              </a:ext>
            </a:extLst>
          </p:cNvPr>
          <p:cNvSpPr>
            <a:spLocks noGrp="1"/>
          </p:cNvSpPr>
          <p:nvPr>
            <p:ph type="body" sz="quarter" idx="3"/>
          </p:nvPr>
        </p:nvSpPr>
        <p:spPr>
          <a:xfrm>
            <a:off x="5049884" y="1294830"/>
            <a:ext cx="2822932" cy="719090"/>
          </a:xfrm>
        </p:spPr>
        <p:txBody>
          <a:bodyPr>
            <a:noAutofit/>
          </a:bodyPr>
          <a:lstStyle/>
          <a:p>
            <a:pPr algn="ctr">
              <a:spcBef>
                <a:spcPts val="0"/>
              </a:spcBef>
            </a:pPr>
            <a:r>
              <a:rPr lang="en-US" sz="1950" dirty="0">
                <a:solidFill>
                  <a:srgbClr val="008000"/>
                </a:solidFill>
              </a:rPr>
              <a:t>Results from </a:t>
            </a:r>
          </a:p>
          <a:p>
            <a:pPr algn="ctr"/>
            <a:r>
              <a:rPr lang="en-US" sz="1950" dirty="0">
                <a:solidFill>
                  <a:srgbClr val="008000"/>
                </a:solidFill>
              </a:rPr>
              <a:t>ERAS Protocols</a:t>
            </a:r>
          </a:p>
        </p:txBody>
      </p:sp>
      <p:sp>
        <p:nvSpPr>
          <p:cNvPr id="2" name="Title 1">
            <a:extLst>
              <a:ext uri="{FF2B5EF4-FFF2-40B4-BE49-F238E27FC236}">
                <a16:creationId xmlns:a16="http://schemas.microsoft.com/office/drawing/2014/main" id="{51494214-3DAC-4784-A5B5-3C9F1549A98F}"/>
              </a:ext>
            </a:extLst>
          </p:cNvPr>
          <p:cNvSpPr>
            <a:spLocks noGrp="1"/>
          </p:cNvSpPr>
          <p:nvPr>
            <p:ph type="title"/>
          </p:nvPr>
        </p:nvSpPr>
        <p:spPr>
          <a:xfrm>
            <a:off x="1543050" y="262890"/>
            <a:ext cx="6172200" cy="865573"/>
          </a:xfrm>
        </p:spPr>
        <p:txBody>
          <a:bodyPr>
            <a:noAutofit/>
          </a:bodyPr>
          <a:lstStyle/>
          <a:p>
            <a:pPr algn="ctr"/>
            <a:r>
              <a:rPr lang="en-US" dirty="0"/>
              <a:t>Total Joint Replacement: </a:t>
            </a:r>
            <a:br>
              <a:rPr lang="en-US" dirty="0"/>
            </a:br>
            <a:r>
              <a:rPr lang="en-US" dirty="0">
                <a:solidFill>
                  <a:srgbClr val="008000"/>
                </a:solidFill>
              </a:rPr>
              <a:t>E</a:t>
            </a:r>
            <a:r>
              <a:rPr lang="en-US" dirty="0"/>
              <a:t>nhanced </a:t>
            </a:r>
            <a:r>
              <a:rPr lang="en-US" dirty="0">
                <a:solidFill>
                  <a:srgbClr val="008000"/>
                </a:solidFill>
              </a:rPr>
              <a:t>R</a:t>
            </a:r>
            <a:r>
              <a:rPr lang="en-US" dirty="0"/>
              <a:t>ecovery </a:t>
            </a:r>
            <a:r>
              <a:rPr lang="en-US" dirty="0">
                <a:solidFill>
                  <a:srgbClr val="008000"/>
                </a:solidFill>
              </a:rPr>
              <a:t>A</a:t>
            </a:r>
            <a:r>
              <a:rPr lang="en-US" dirty="0"/>
              <a:t>fter </a:t>
            </a:r>
            <a:r>
              <a:rPr lang="en-US" dirty="0">
                <a:solidFill>
                  <a:srgbClr val="008000"/>
                </a:solidFill>
              </a:rPr>
              <a:t>S</a:t>
            </a:r>
            <a:r>
              <a:rPr lang="en-US" dirty="0"/>
              <a:t>urgery</a:t>
            </a:r>
          </a:p>
        </p:txBody>
      </p:sp>
      <p:sp>
        <p:nvSpPr>
          <p:cNvPr id="5" name="Content Placeholder 4">
            <a:extLst>
              <a:ext uri="{FF2B5EF4-FFF2-40B4-BE49-F238E27FC236}">
                <a16:creationId xmlns:a16="http://schemas.microsoft.com/office/drawing/2014/main" id="{E5B274D8-8BEE-4430-80C5-4E4715584F7E}"/>
              </a:ext>
            </a:extLst>
          </p:cNvPr>
          <p:cNvSpPr>
            <a:spLocks noGrp="1"/>
          </p:cNvSpPr>
          <p:nvPr>
            <p:ph sz="quarter" idx="13"/>
          </p:nvPr>
        </p:nvSpPr>
        <p:spPr>
          <a:xfrm>
            <a:off x="758459" y="2119897"/>
            <a:ext cx="3267080" cy="2532113"/>
          </a:xfrm>
        </p:spPr>
        <p:txBody>
          <a:bodyPr>
            <a:normAutofit/>
          </a:bodyPr>
          <a:lstStyle/>
          <a:p>
            <a:pPr lvl="1" indent="-212598">
              <a:buFont typeface="Wingdings" panose="05000000000000000000" pitchFamily="2" charset="2"/>
              <a:buChar char="Ø"/>
            </a:pPr>
            <a:r>
              <a:rPr lang="en-US" sz="1800" dirty="0"/>
              <a:t>Drinking</a:t>
            </a:r>
          </a:p>
          <a:p>
            <a:pPr lvl="1" indent="-212598">
              <a:buFont typeface="Wingdings" panose="05000000000000000000" pitchFamily="2" charset="2"/>
              <a:buChar char="Ø"/>
            </a:pPr>
            <a:r>
              <a:rPr lang="en-US" sz="1800" dirty="0"/>
              <a:t>Eating</a:t>
            </a:r>
          </a:p>
          <a:p>
            <a:pPr lvl="1" indent="-212598">
              <a:buFont typeface="Wingdings" panose="05000000000000000000" pitchFamily="2" charset="2"/>
              <a:buChar char="Ø"/>
            </a:pPr>
            <a:r>
              <a:rPr lang="en-US" sz="1800" dirty="0"/>
              <a:t>Analgesia</a:t>
            </a:r>
          </a:p>
          <a:p>
            <a:pPr lvl="1" indent="-212598">
              <a:buFont typeface="Wingdings" panose="05000000000000000000" pitchFamily="2" charset="2"/>
              <a:buChar char="Ø"/>
            </a:pPr>
            <a:r>
              <a:rPr lang="en-US" sz="1800" dirty="0"/>
              <a:t>Mobilizing</a:t>
            </a:r>
          </a:p>
          <a:p>
            <a:pPr lvl="1" indent="-212598">
              <a:buFont typeface="Wingdings" panose="05000000000000000000" pitchFamily="2" charset="2"/>
              <a:buChar char="Ø"/>
            </a:pPr>
            <a:r>
              <a:rPr lang="en-US" sz="1800" dirty="0"/>
              <a:t>Sleeping</a:t>
            </a:r>
          </a:p>
          <a:p>
            <a:endParaRPr lang="en-US" dirty="0"/>
          </a:p>
        </p:txBody>
      </p:sp>
      <p:sp>
        <p:nvSpPr>
          <p:cNvPr id="6" name="Content Placeholder 5">
            <a:extLst>
              <a:ext uri="{FF2B5EF4-FFF2-40B4-BE49-F238E27FC236}">
                <a16:creationId xmlns:a16="http://schemas.microsoft.com/office/drawing/2014/main" id="{51F33341-91D9-4D5B-BCCF-B616EBB7640F}"/>
              </a:ext>
            </a:extLst>
          </p:cNvPr>
          <p:cNvSpPr>
            <a:spLocks noGrp="1"/>
          </p:cNvSpPr>
          <p:nvPr>
            <p:ph sz="quarter" idx="14"/>
          </p:nvPr>
        </p:nvSpPr>
        <p:spPr>
          <a:xfrm>
            <a:off x="4629150" y="2180287"/>
            <a:ext cx="3619500" cy="2292083"/>
          </a:xfrm>
        </p:spPr>
        <p:txBody>
          <a:bodyPr>
            <a:normAutofit/>
          </a:bodyPr>
          <a:lstStyle/>
          <a:p>
            <a:pPr lvl="1" indent="-212598">
              <a:buFont typeface="Wingdings" panose="05000000000000000000" pitchFamily="2" charset="2"/>
              <a:buChar char="Ø"/>
            </a:pPr>
            <a:r>
              <a:rPr lang="en-US" sz="1800" dirty="0"/>
              <a:t>Decreased complications</a:t>
            </a:r>
          </a:p>
          <a:p>
            <a:pPr lvl="1" indent="-212598">
              <a:buFont typeface="Wingdings" panose="05000000000000000000" pitchFamily="2" charset="2"/>
              <a:buChar char="Ø"/>
            </a:pPr>
            <a:r>
              <a:rPr lang="en-US" sz="1800" dirty="0"/>
              <a:t>Decreased length of stay</a:t>
            </a:r>
          </a:p>
          <a:p>
            <a:pPr lvl="1" indent="-212598">
              <a:buFont typeface="Wingdings" panose="05000000000000000000" pitchFamily="2" charset="2"/>
              <a:buChar char="Ø"/>
            </a:pPr>
            <a:r>
              <a:rPr lang="en-US" sz="1800" dirty="0"/>
              <a:t>Decreased pain after surgery</a:t>
            </a:r>
          </a:p>
          <a:p>
            <a:pPr lvl="1" indent="-212598">
              <a:buFont typeface="Wingdings" panose="05000000000000000000" pitchFamily="2" charset="2"/>
              <a:buChar char="Ø"/>
            </a:pPr>
            <a:r>
              <a:rPr lang="en-US" sz="1800" dirty="0"/>
              <a:t>Decrease use of narcotics</a:t>
            </a:r>
          </a:p>
        </p:txBody>
      </p:sp>
    </p:spTree>
    <p:extLst>
      <p:ext uri="{BB962C8B-B14F-4D97-AF65-F5344CB8AC3E}">
        <p14:creationId xmlns:p14="http://schemas.microsoft.com/office/powerpoint/2010/main" val="678542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682F-1918-4CA6-8FB7-920DDB52A36C}"/>
              </a:ext>
            </a:extLst>
          </p:cNvPr>
          <p:cNvSpPr>
            <a:spLocks noGrp="1"/>
          </p:cNvSpPr>
          <p:nvPr>
            <p:ph type="title"/>
          </p:nvPr>
        </p:nvSpPr>
        <p:spPr>
          <a:xfrm>
            <a:off x="254251" y="0"/>
            <a:ext cx="8635497" cy="486615"/>
          </a:xfrm>
        </p:spPr>
        <p:txBody>
          <a:bodyPr>
            <a:noAutofit/>
          </a:bodyPr>
          <a:lstStyle/>
          <a:p>
            <a:pPr algn="ctr"/>
            <a:r>
              <a:rPr lang="en-US" sz="2400" dirty="0"/>
              <a:t>Preoperative Testing &amp; Plan of Care for Discharge</a:t>
            </a:r>
          </a:p>
        </p:txBody>
      </p:sp>
      <p:sp>
        <p:nvSpPr>
          <p:cNvPr id="4" name="Content Placeholder 3">
            <a:extLst>
              <a:ext uri="{FF2B5EF4-FFF2-40B4-BE49-F238E27FC236}">
                <a16:creationId xmlns:a16="http://schemas.microsoft.com/office/drawing/2014/main" id="{A55DD723-B97D-4CE3-9BB1-4887AF43A8C2}"/>
              </a:ext>
            </a:extLst>
          </p:cNvPr>
          <p:cNvSpPr>
            <a:spLocks noGrp="1"/>
          </p:cNvSpPr>
          <p:nvPr>
            <p:ph sz="quarter" idx="13"/>
          </p:nvPr>
        </p:nvSpPr>
        <p:spPr>
          <a:xfrm>
            <a:off x="0" y="486615"/>
            <a:ext cx="4937760" cy="3377944"/>
          </a:xfrm>
        </p:spPr>
        <p:txBody>
          <a:bodyPr>
            <a:normAutofit fontScale="25000" lnSpcReduction="20000"/>
          </a:bodyPr>
          <a:lstStyle/>
          <a:p>
            <a:pPr indent="-212598">
              <a:lnSpc>
                <a:spcPct val="120000"/>
              </a:lnSpc>
              <a:spcBef>
                <a:spcPts val="0"/>
              </a:spcBef>
              <a:buFont typeface="Wingdings" panose="05000000000000000000" pitchFamily="2" charset="2"/>
              <a:buChar char="Ø"/>
            </a:pPr>
            <a:r>
              <a:rPr lang="en-US" sz="6150" dirty="0">
                <a:solidFill>
                  <a:schemeClr val="tx2"/>
                </a:solidFill>
              </a:rPr>
              <a:t>Discharge planning begins</a:t>
            </a:r>
          </a:p>
          <a:p>
            <a:pPr lvl="3" indent="-212598">
              <a:lnSpc>
                <a:spcPct val="120000"/>
              </a:lnSpc>
              <a:spcBef>
                <a:spcPts val="0"/>
              </a:spcBef>
              <a:buFont typeface="Wingdings" panose="05000000000000000000" pitchFamily="2" charset="2"/>
              <a:buChar char="Ø"/>
            </a:pPr>
            <a:r>
              <a:rPr lang="en-US" sz="6000" dirty="0">
                <a:solidFill>
                  <a:schemeClr val="tx2"/>
                </a:solidFill>
              </a:rPr>
              <a:t>Home with outpatient physical therapy</a:t>
            </a:r>
          </a:p>
          <a:p>
            <a:pPr lvl="3" indent="-212598">
              <a:lnSpc>
                <a:spcPct val="120000"/>
              </a:lnSpc>
              <a:spcBef>
                <a:spcPts val="0"/>
              </a:spcBef>
              <a:buFont typeface="Wingdings" panose="05000000000000000000" pitchFamily="2" charset="2"/>
              <a:buChar char="Ø"/>
            </a:pPr>
            <a:r>
              <a:rPr lang="en-US" sz="6000" dirty="0">
                <a:solidFill>
                  <a:schemeClr val="tx2"/>
                </a:solidFill>
              </a:rPr>
              <a:t>Home with home physical therapy</a:t>
            </a:r>
          </a:p>
          <a:p>
            <a:pPr indent="-212598">
              <a:lnSpc>
                <a:spcPct val="120000"/>
              </a:lnSpc>
              <a:spcBef>
                <a:spcPts val="0"/>
              </a:spcBef>
              <a:buFont typeface="Wingdings" panose="05000000000000000000" pitchFamily="2" charset="2"/>
              <a:buChar char="Ø"/>
            </a:pPr>
            <a:r>
              <a:rPr lang="en-US" sz="6000" dirty="0">
                <a:solidFill>
                  <a:schemeClr val="tx2"/>
                </a:solidFill>
              </a:rPr>
              <a:t>Designating a family/friends support person(s)</a:t>
            </a:r>
          </a:p>
          <a:p>
            <a:pPr indent="-212598">
              <a:lnSpc>
                <a:spcPct val="120000"/>
              </a:lnSpc>
              <a:spcBef>
                <a:spcPts val="0"/>
              </a:spcBef>
              <a:buFont typeface="Wingdings" panose="05000000000000000000" pitchFamily="2" charset="2"/>
              <a:buChar char="Ø"/>
            </a:pPr>
            <a:r>
              <a:rPr lang="en-US" sz="6000" dirty="0">
                <a:solidFill>
                  <a:schemeClr val="tx2"/>
                </a:solidFill>
              </a:rPr>
              <a:t>Preparing your home environment </a:t>
            </a:r>
          </a:p>
          <a:p>
            <a:pPr indent="-212598">
              <a:lnSpc>
                <a:spcPct val="120000"/>
              </a:lnSpc>
              <a:spcBef>
                <a:spcPts val="0"/>
              </a:spcBef>
              <a:buFont typeface="Wingdings" panose="05000000000000000000" pitchFamily="2" charset="2"/>
              <a:buChar char="Ø"/>
            </a:pPr>
            <a:r>
              <a:rPr lang="en-US" sz="6000" dirty="0"/>
              <a:t>If you have a rolling walker (RW) or received a RW from your surgeon’s office preop (Ortho MD), please bring it into the hospital. </a:t>
            </a:r>
            <a:r>
              <a:rPr lang="en-US" sz="6000" i="1" dirty="0"/>
              <a:t>If you do not have one, the team in the hospital will assist you in obtaining one</a:t>
            </a:r>
            <a:r>
              <a:rPr lang="en-US" sz="6000" dirty="0"/>
              <a:t>.</a:t>
            </a:r>
          </a:p>
          <a:p>
            <a:pPr lvl="2" indent="-212598">
              <a:lnSpc>
                <a:spcPct val="120000"/>
              </a:lnSpc>
              <a:spcBef>
                <a:spcPts val="0"/>
              </a:spcBef>
              <a:buFont typeface="Wingdings" panose="05000000000000000000" pitchFamily="2" charset="2"/>
              <a:buChar char="Ø"/>
            </a:pPr>
            <a:r>
              <a:rPr lang="en-US" sz="5850" dirty="0"/>
              <a:t>Rolling Walker with 5-inch front wheels with         2 back slide caps, skis, or tennis balls.</a:t>
            </a:r>
          </a:p>
          <a:p>
            <a:pPr lvl="2" indent="-212598">
              <a:lnSpc>
                <a:spcPct val="120000"/>
              </a:lnSpc>
              <a:spcBef>
                <a:spcPts val="0"/>
              </a:spcBef>
              <a:buFont typeface="Wingdings" panose="05000000000000000000" pitchFamily="2" charset="2"/>
              <a:buChar char="Ø"/>
            </a:pPr>
            <a:r>
              <a:rPr lang="en-US" sz="6000" dirty="0"/>
              <a:t>Be sure the height and width of walker is appropriate for you. </a:t>
            </a:r>
          </a:p>
          <a:p>
            <a:pPr lvl="2" indent="-212598">
              <a:lnSpc>
                <a:spcPct val="120000"/>
              </a:lnSpc>
              <a:spcBef>
                <a:spcPts val="0"/>
              </a:spcBef>
              <a:buFont typeface="Wingdings" panose="05000000000000000000" pitchFamily="2" charset="2"/>
              <a:buChar char="Ø"/>
            </a:pPr>
            <a:r>
              <a:rPr lang="en-US" sz="6150" dirty="0"/>
              <a:t>Cane or Crutches</a:t>
            </a:r>
          </a:p>
          <a:p>
            <a:pPr marL="53975" lvl="2" indent="0">
              <a:lnSpc>
                <a:spcPct val="120000"/>
              </a:lnSpc>
              <a:spcBef>
                <a:spcPts val="0"/>
              </a:spcBef>
              <a:buNone/>
            </a:pPr>
            <a:endParaRPr lang="en-US" sz="4000" i="1" dirty="0">
              <a:solidFill>
                <a:srgbClr val="FF0000"/>
              </a:solidFill>
            </a:endParaRPr>
          </a:p>
          <a:p>
            <a:pPr marL="53975" lvl="2" indent="0">
              <a:lnSpc>
                <a:spcPct val="120000"/>
              </a:lnSpc>
              <a:spcBef>
                <a:spcPts val="0"/>
              </a:spcBef>
              <a:buNone/>
            </a:pPr>
            <a:r>
              <a:rPr lang="en-US" sz="4000" i="1" dirty="0">
                <a:solidFill>
                  <a:srgbClr val="FF0000"/>
                </a:solidFill>
              </a:rPr>
              <a:t>If your primary insurance is MEDICARE and you received an ambulatory DME item (rollator, rolling walker, cane) in </a:t>
            </a:r>
            <a:r>
              <a:rPr lang="en-US" sz="4000" i="1" u="sng" dirty="0">
                <a:solidFill>
                  <a:srgbClr val="FF0000"/>
                </a:solidFill>
              </a:rPr>
              <a:t>the last 5 years</a:t>
            </a:r>
            <a:r>
              <a:rPr lang="en-US" sz="4000" i="1" dirty="0">
                <a:solidFill>
                  <a:srgbClr val="FF0000"/>
                </a:solidFill>
              </a:rPr>
              <a:t>, please be aware that your health insurance will not cover a new item. </a:t>
            </a:r>
          </a:p>
          <a:p>
            <a:pPr indent="-212598">
              <a:lnSpc>
                <a:spcPct val="120000"/>
              </a:lnSpc>
              <a:spcBef>
                <a:spcPts val="0"/>
              </a:spcBef>
              <a:buFont typeface="Wingdings" panose="05000000000000000000" pitchFamily="2" charset="2"/>
              <a:buChar char="Ø"/>
            </a:pPr>
            <a:endParaRPr lang="en-US" sz="6000" dirty="0">
              <a:solidFill>
                <a:schemeClr val="tx2"/>
              </a:solidFill>
            </a:endParaRPr>
          </a:p>
          <a:p>
            <a:pPr lvl="1">
              <a:buFont typeface="Wingdings" panose="05000000000000000000" pitchFamily="2" charset="2"/>
              <a:buChar char="Ø"/>
            </a:pPr>
            <a:endParaRPr lang="en-US" sz="6000" dirty="0"/>
          </a:p>
        </p:txBody>
      </p:sp>
      <p:sp>
        <p:nvSpPr>
          <p:cNvPr id="5" name="Content Placeholder 4">
            <a:extLst>
              <a:ext uri="{FF2B5EF4-FFF2-40B4-BE49-F238E27FC236}">
                <a16:creationId xmlns:a16="http://schemas.microsoft.com/office/drawing/2014/main" id="{93F87C22-5A66-43CA-82F7-F9C6576DDD70}"/>
              </a:ext>
            </a:extLst>
          </p:cNvPr>
          <p:cNvSpPr>
            <a:spLocks noGrp="1"/>
          </p:cNvSpPr>
          <p:nvPr>
            <p:ph sz="quarter" idx="14"/>
          </p:nvPr>
        </p:nvSpPr>
        <p:spPr>
          <a:xfrm>
            <a:off x="4856085" y="486615"/>
            <a:ext cx="4411138" cy="4365603"/>
          </a:xfrm>
        </p:spPr>
        <p:txBody>
          <a:bodyPr>
            <a:noAutofit/>
          </a:bodyPr>
          <a:lstStyle/>
          <a:p>
            <a:pPr>
              <a:buFont typeface="Wingdings" panose="05000000000000000000" pitchFamily="2" charset="2"/>
              <a:buChar char="Ø"/>
            </a:pPr>
            <a:r>
              <a:rPr lang="en-US" dirty="0"/>
              <a:t> All pre-op testing and diagnostic tests MUST be completed 10-30 days from surgery date:</a:t>
            </a:r>
          </a:p>
          <a:p>
            <a:pPr lvl="1">
              <a:buFont typeface="Wingdings" panose="05000000000000000000" pitchFamily="2" charset="2"/>
              <a:buChar char="Ø"/>
            </a:pPr>
            <a:r>
              <a:rPr lang="en-US" sz="1500" dirty="0"/>
              <a:t> MSSA/MRSA nasal swab, EKG, echocardiogram, blood work, urinalysis, x-rays, </a:t>
            </a:r>
            <a:r>
              <a:rPr lang="en-US" sz="1500" dirty="0" err="1"/>
              <a:t>etc</a:t>
            </a:r>
            <a:endParaRPr lang="en-US" sz="1500" dirty="0"/>
          </a:p>
          <a:p>
            <a:pPr>
              <a:buFont typeface="Wingdings" panose="05000000000000000000" pitchFamily="2" charset="2"/>
              <a:buChar char="Ø"/>
            </a:pPr>
            <a:endParaRPr lang="en-US" dirty="0"/>
          </a:p>
          <a:p>
            <a:pPr>
              <a:buFont typeface="Wingdings" panose="05000000000000000000" pitchFamily="2" charset="2"/>
              <a:buChar char="Ø"/>
            </a:pPr>
            <a:r>
              <a:rPr lang="en-US" dirty="0"/>
              <a:t> Need Surgical Clearance from</a:t>
            </a:r>
          </a:p>
          <a:p>
            <a:pPr lvl="1">
              <a:buFont typeface="Wingdings" panose="05000000000000000000" pitchFamily="2" charset="2"/>
              <a:buChar char="Ø"/>
            </a:pPr>
            <a:r>
              <a:rPr lang="en-US" sz="1500" dirty="0"/>
              <a:t>Primary Care Physician</a:t>
            </a:r>
          </a:p>
          <a:p>
            <a:pPr lvl="1">
              <a:buFont typeface="Wingdings" panose="05000000000000000000" pitchFamily="2" charset="2"/>
              <a:buChar char="Ø"/>
            </a:pPr>
            <a:r>
              <a:rPr lang="en-US" sz="1500" dirty="0"/>
              <a:t>Specialist, if applicable</a:t>
            </a:r>
          </a:p>
          <a:p>
            <a:pPr lvl="1">
              <a:buFont typeface="Wingdings" panose="05000000000000000000" pitchFamily="2" charset="2"/>
              <a:buChar char="Ø"/>
            </a:pPr>
            <a:r>
              <a:rPr lang="en-US" sz="1500" dirty="0"/>
              <a:t>At least 10-30 days before you</a:t>
            </a:r>
            <a:r>
              <a:rPr lang="en-US" sz="1400" dirty="0"/>
              <a:t>r surgery date</a:t>
            </a:r>
          </a:p>
          <a:p>
            <a:pPr lvl="1">
              <a:buFont typeface="Wingdings" panose="05000000000000000000" pitchFamily="2" charset="2"/>
              <a:buChar char="Ø"/>
            </a:pPr>
            <a:endParaRPr lang="en-US" sz="1400" dirty="0"/>
          </a:p>
          <a:p>
            <a:pPr lvl="1">
              <a:buFont typeface="Wingdings" panose="05000000000000000000" pitchFamily="2" charset="2"/>
              <a:buChar char="Ø"/>
            </a:pPr>
            <a:endParaRPr lang="en-US" dirty="0"/>
          </a:p>
          <a:p>
            <a:pPr marL="342900" lvl="2" indent="0">
              <a:buNone/>
            </a:pPr>
            <a:endParaRPr lang="en-US" sz="1500" dirty="0">
              <a:solidFill>
                <a:srgbClr val="FF0000"/>
              </a:solidFill>
            </a:endParaRPr>
          </a:p>
        </p:txBody>
      </p:sp>
      <p:sp>
        <p:nvSpPr>
          <p:cNvPr id="3" name="TextBox 2">
            <a:extLst>
              <a:ext uri="{FF2B5EF4-FFF2-40B4-BE49-F238E27FC236}">
                <a16:creationId xmlns:a16="http://schemas.microsoft.com/office/drawing/2014/main" id="{5DF512DC-5E53-417A-871A-B52D716676B3}"/>
              </a:ext>
            </a:extLst>
          </p:cNvPr>
          <p:cNvSpPr txBox="1"/>
          <p:nvPr/>
        </p:nvSpPr>
        <p:spPr>
          <a:xfrm>
            <a:off x="4968160" y="3506120"/>
            <a:ext cx="4186988" cy="984885"/>
          </a:xfrm>
          <a:prstGeom prst="rect">
            <a:avLst/>
          </a:prstGeom>
          <a:noFill/>
        </p:spPr>
        <p:txBody>
          <a:bodyPr wrap="square" rtlCol="0">
            <a:spAutoFit/>
          </a:bodyPr>
          <a:lstStyle/>
          <a:p>
            <a:pPr algn="ctr"/>
            <a:r>
              <a:rPr lang="en-US" sz="1400" dirty="0">
                <a:solidFill>
                  <a:srgbClr val="FF0000"/>
                </a:solidFill>
              </a:rPr>
              <a:t>Results and Surgical Clearance statements from you doctor(s) will need to be available to GBMC </a:t>
            </a:r>
            <a:r>
              <a:rPr lang="en-US" sz="1400" b="1" i="1" u="sng" dirty="0">
                <a:solidFill>
                  <a:srgbClr val="FF0000"/>
                </a:solidFill>
              </a:rPr>
              <a:t>no later than 3-days </a:t>
            </a:r>
            <a:r>
              <a:rPr lang="en-US" sz="1400" dirty="0">
                <a:solidFill>
                  <a:srgbClr val="FF0000"/>
                </a:solidFill>
              </a:rPr>
              <a:t>before surgery. </a:t>
            </a:r>
            <a:endParaRPr lang="en-US" sz="1400" dirty="0"/>
          </a:p>
          <a:p>
            <a:pPr algn="ctr"/>
            <a:endParaRPr lang="en-US" sz="1600" dirty="0"/>
          </a:p>
        </p:txBody>
      </p:sp>
    </p:spTree>
    <p:extLst>
      <p:ext uri="{BB962C8B-B14F-4D97-AF65-F5344CB8AC3E}">
        <p14:creationId xmlns:p14="http://schemas.microsoft.com/office/powerpoint/2010/main" val="219500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idx="4294967295"/>
          </p:nvPr>
        </p:nvSpPr>
        <p:spPr>
          <a:xfrm>
            <a:off x="0" y="0"/>
            <a:ext cx="5772150" cy="865188"/>
          </a:xfrm>
          <a:prstGeom prst="rect">
            <a:avLst/>
          </a:prstGeom>
          <a:noFill/>
          <a:ln>
            <a:noFill/>
          </a:ln>
        </p:spPr>
        <p:txBody>
          <a:bodyPr spcFirstLastPara="1" vert="horz" wrap="square" lIns="68569" tIns="68569" rIns="68569" bIns="68569" rtlCol="0" anchor="t" anchorCtr="0">
            <a:noAutofit/>
          </a:bodyPr>
          <a:lstStyle/>
          <a:p>
            <a:pPr algn="ctr"/>
            <a:r>
              <a:rPr lang="en-US" sz="2700" b="1" i="1" dirty="0">
                <a:solidFill>
                  <a:srgbClr val="38761D"/>
                </a:solidFill>
                <a:latin typeface="Cambria"/>
                <a:ea typeface="Cambria"/>
                <a:cs typeface="Cambria"/>
                <a:sym typeface="Cambria"/>
              </a:rPr>
              <a:t>Benefits </a:t>
            </a:r>
            <a:r>
              <a:rPr lang="en-US" sz="2700" i="1" dirty="0">
                <a:solidFill>
                  <a:srgbClr val="38761D"/>
                </a:solidFill>
                <a:latin typeface="Cambria"/>
                <a:ea typeface="Cambria"/>
                <a:cs typeface="Cambria"/>
                <a:sym typeface="Cambria"/>
              </a:rPr>
              <a:t>of</a:t>
            </a:r>
            <a:br>
              <a:rPr lang="en-US" sz="2700" i="1" dirty="0">
                <a:solidFill>
                  <a:srgbClr val="38761D"/>
                </a:solidFill>
                <a:latin typeface="Cambria"/>
                <a:ea typeface="Cambria"/>
                <a:cs typeface="Cambria"/>
                <a:sym typeface="Cambria"/>
              </a:rPr>
            </a:br>
            <a:r>
              <a:rPr lang="en" sz="2700" i="1" dirty="0">
                <a:solidFill>
                  <a:srgbClr val="38761D"/>
                </a:solidFill>
                <a:latin typeface="Cambria"/>
                <a:ea typeface="Cambria"/>
                <a:cs typeface="Cambria"/>
                <a:sym typeface="Cambria"/>
              </a:rPr>
              <a:t>Pre-Operative In-Home Physical Therapy Assessment</a:t>
            </a:r>
            <a:r>
              <a:rPr lang="en" sz="2700" dirty="0">
                <a:latin typeface="Cambria"/>
                <a:ea typeface="Cambria"/>
                <a:cs typeface="Cambria"/>
                <a:sym typeface="Cambria"/>
              </a:rPr>
              <a:t> </a:t>
            </a:r>
            <a:r>
              <a:rPr lang="en" sz="2700" dirty="0"/>
              <a:t> </a:t>
            </a:r>
            <a:endParaRPr sz="2700" dirty="0"/>
          </a:p>
          <a:p>
            <a:endParaRPr u="sng" dirty="0"/>
          </a:p>
        </p:txBody>
      </p:sp>
      <p:sp>
        <p:nvSpPr>
          <p:cNvPr id="55" name="Google Shape;55;p13"/>
          <p:cNvSpPr txBox="1">
            <a:spLocks noGrp="1"/>
          </p:cNvSpPr>
          <p:nvPr>
            <p:ph idx="4294967295"/>
          </p:nvPr>
        </p:nvSpPr>
        <p:spPr>
          <a:xfrm>
            <a:off x="125730" y="942974"/>
            <a:ext cx="8615363" cy="2457450"/>
          </a:xfrm>
          <a:prstGeom prst="rect">
            <a:avLst/>
          </a:prstGeom>
          <a:noFill/>
          <a:ln>
            <a:noFill/>
          </a:ln>
        </p:spPr>
        <p:txBody>
          <a:bodyPr spcFirstLastPara="1" vert="horz" wrap="square" lIns="68569" tIns="68569" rIns="68569" bIns="68569" rtlCol="0" anchor="t" anchorCtr="0">
            <a:noAutofit/>
          </a:bodyPr>
          <a:lstStyle/>
          <a:p>
            <a:pPr marL="0" indent="0">
              <a:lnSpc>
                <a:spcPct val="100000"/>
              </a:lnSpc>
              <a:buNone/>
            </a:pPr>
            <a:r>
              <a:rPr lang="en-US" b="1" dirty="0">
                <a:solidFill>
                  <a:srgbClr val="1A1A98"/>
                </a:solidFill>
                <a:latin typeface="AngsanaUPC" panose="02020603050405020304" pitchFamily="18" charset="-34"/>
                <a:cs typeface="AngsanaUPC" panose="02020603050405020304" pitchFamily="18" charset="-34"/>
              </a:rPr>
              <a:t>	</a:t>
            </a:r>
            <a:endParaRPr lang="en" dirty="0">
              <a:solidFill>
                <a:srgbClr val="000000"/>
              </a:solidFill>
            </a:endParaRPr>
          </a:p>
          <a:p>
            <a:pPr marL="0" indent="0">
              <a:lnSpc>
                <a:spcPct val="100000"/>
              </a:lnSpc>
              <a:buNone/>
            </a:pPr>
            <a:r>
              <a:rPr lang="en" b="1" u="sng" dirty="0">
                <a:solidFill>
                  <a:srgbClr val="000000"/>
                </a:solidFill>
                <a:latin typeface="+mj-lt"/>
              </a:rPr>
              <a:t>Pre-Operative Measurements </a:t>
            </a:r>
            <a:endParaRPr b="1" u="sng" dirty="0">
              <a:solidFill>
                <a:srgbClr val="000000"/>
              </a:solidFill>
              <a:latin typeface="+mj-lt"/>
            </a:endParaRPr>
          </a:p>
          <a:p>
            <a:pPr marL="685800" indent="-247650">
              <a:lnSpc>
                <a:spcPct val="100000"/>
              </a:lnSpc>
              <a:buClr>
                <a:srgbClr val="000000"/>
              </a:buClr>
              <a:buSzPts val="1600"/>
            </a:pPr>
            <a:r>
              <a:rPr lang="en" dirty="0">
                <a:solidFill>
                  <a:srgbClr val="000000"/>
                </a:solidFill>
                <a:latin typeface="+mj-lt"/>
              </a:rPr>
              <a:t>Establish Baseline Mobility, Strength and Range of Motion</a:t>
            </a:r>
            <a:endParaRPr dirty="0">
              <a:solidFill>
                <a:srgbClr val="000000"/>
              </a:solidFill>
              <a:latin typeface="+mj-lt"/>
            </a:endParaRPr>
          </a:p>
          <a:p>
            <a:pPr marL="685800" indent="-247650">
              <a:lnSpc>
                <a:spcPct val="100000"/>
              </a:lnSpc>
              <a:buClr>
                <a:srgbClr val="000000"/>
              </a:buClr>
              <a:buSzPts val="1600"/>
            </a:pPr>
            <a:r>
              <a:rPr lang="en" dirty="0">
                <a:solidFill>
                  <a:srgbClr val="000000"/>
                </a:solidFill>
                <a:latin typeface="+mj-lt"/>
              </a:rPr>
              <a:t>Results Communicated with Inpatient Therapists</a:t>
            </a:r>
            <a:endParaRPr dirty="0">
              <a:solidFill>
                <a:srgbClr val="000000"/>
              </a:solidFill>
              <a:latin typeface="+mj-lt"/>
            </a:endParaRPr>
          </a:p>
          <a:p>
            <a:pPr marL="0" indent="0">
              <a:lnSpc>
                <a:spcPct val="100000"/>
              </a:lnSpc>
              <a:buNone/>
            </a:pPr>
            <a:r>
              <a:rPr lang="en" b="1" u="sng" dirty="0">
                <a:solidFill>
                  <a:srgbClr val="000000"/>
                </a:solidFill>
                <a:latin typeface="+mj-lt"/>
              </a:rPr>
              <a:t>Home Safety Tips</a:t>
            </a:r>
            <a:endParaRPr b="1" u="sng" dirty="0">
              <a:solidFill>
                <a:srgbClr val="000000"/>
              </a:solidFill>
              <a:latin typeface="+mj-lt"/>
            </a:endParaRPr>
          </a:p>
          <a:p>
            <a:pPr marL="685800" indent="-247650">
              <a:lnSpc>
                <a:spcPct val="100000"/>
              </a:lnSpc>
              <a:buClr>
                <a:srgbClr val="000000"/>
              </a:buClr>
              <a:buSzPts val="1600"/>
            </a:pPr>
            <a:r>
              <a:rPr lang="en" dirty="0">
                <a:solidFill>
                  <a:srgbClr val="000000"/>
                </a:solidFill>
                <a:latin typeface="+mj-lt"/>
              </a:rPr>
              <a:t>Experienced Clinicians optimize your living environment</a:t>
            </a:r>
            <a:endParaRPr dirty="0">
              <a:solidFill>
                <a:srgbClr val="000000"/>
              </a:solidFill>
              <a:latin typeface="+mj-lt"/>
            </a:endParaRPr>
          </a:p>
          <a:p>
            <a:pPr marL="685800" indent="-247650">
              <a:lnSpc>
                <a:spcPct val="100000"/>
              </a:lnSpc>
              <a:buClr>
                <a:srgbClr val="000000"/>
              </a:buClr>
              <a:buSzPts val="1600"/>
            </a:pPr>
            <a:r>
              <a:rPr lang="en" dirty="0">
                <a:solidFill>
                  <a:srgbClr val="000000"/>
                </a:solidFill>
                <a:latin typeface="+mj-lt"/>
              </a:rPr>
              <a:t>Recommend equipment and prepare you for discharge home</a:t>
            </a:r>
            <a:endParaRPr dirty="0">
              <a:solidFill>
                <a:srgbClr val="000000"/>
              </a:solidFill>
              <a:latin typeface="+mj-lt"/>
            </a:endParaRPr>
          </a:p>
          <a:p>
            <a:pPr marL="0" indent="0">
              <a:lnSpc>
                <a:spcPct val="100000"/>
              </a:lnSpc>
              <a:buNone/>
            </a:pPr>
            <a:r>
              <a:rPr lang="en" b="1" u="sng" dirty="0">
                <a:solidFill>
                  <a:srgbClr val="000000"/>
                </a:solidFill>
                <a:latin typeface="+mj-lt"/>
              </a:rPr>
              <a:t>Assistive Device Training</a:t>
            </a:r>
            <a:endParaRPr b="1" u="sng" dirty="0">
              <a:solidFill>
                <a:srgbClr val="000000"/>
              </a:solidFill>
              <a:latin typeface="+mj-lt"/>
            </a:endParaRPr>
          </a:p>
          <a:p>
            <a:pPr marL="685800" indent="-247650">
              <a:lnSpc>
                <a:spcPct val="100000"/>
              </a:lnSpc>
              <a:buClr>
                <a:srgbClr val="000000"/>
              </a:buClr>
              <a:buSzPts val="1600"/>
            </a:pPr>
            <a:r>
              <a:rPr lang="en" dirty="0">
                <a:solidFill>
                  <a:srgbClr val="000000"/>
                </a:solidFill>
                <a:latin typeface="+mj-lt"/>
              </a:rPr>
              <a:t>Prepare for using a walker or cane to navigate your home after surgery</a:t>
            </a:r>
            <a:endParaRPr dirty="0">
              <a:solidFill>
                <a:srgbClr val="000000"/>
              </a:solidFill>
              <a:latin typeface="+mj-lt"/>
            </a:endParaRPr>
          </a:p>
          <a:p>
            <a:pPr marL="0" indent="0">
              <a:lnSpc>
                <a:spcPct val="100000"/>
              </a:lnSpc>
              <a:buNone/>
            </a:pPr>
            <a:r>
              <a:rPr lang="en" b="1" u="sng" dirty="0">
                <a:solidFill>
                  <a:srgbClr val="000000"/>
                </a:solidFill>
                <a:latin typeface="+mj-lt"/>
              </a:rPr>
              <a:t>Exercise Review</a:t>
            </a:r>
            <a:endParaRPr b="1" u="sng" dirty="0">
              <a:solidFill>
                <a:srgbClr val="000000"/>
              </a:solidFill>
              <a:latin typeface="+mj-lt"/>
            </a:endParaRPr>
          </a:p>
          <a:p>
            <a:pPr marL="0" indent="0">
              <a:lnSpc>
                <a:spcPct val="100000"/>
              </a:lnSpc>
              <a:buNone/>
            </a:pPr>
            <a:r>
              <a:rPr lang="en" b="1" u="sng" dirty="0">
                <a:solidFill>
                  <a:srgbClr val="000000"/>
                </a:solidFill>
                <a:latin typeface="+mj-lt"/>
              </a:rPr>
              <a:t>Discharge Plan Discussion</a:t>
            </a:r>
            <a:endParaRPr b="1" u="sng" dirty="0">
              <a:solidFill>
                <a:srgbClr val="000000"/>
              </a:solidFill>
              <a:latin typeface="+mj-lt"/>
            </a:endParaRPr>
          </a:p>
          <a:p>
            <a:pPr marL="685800" indent="-247650">
              <a:lnSpc>
                <a:spcPct val="100000"/>
              </a:lnSpc>
              <a:buClr>
                <a:srgbClr val="000000"/>
              </a:buClr>
              <a:buSzPts val="1600"/>
            </a:pPr>
            <a:r>
              <a:rPr lang="en" dirty="0">
                <a:solidFill>
                  <a:srgbClr val="000000"/>
                </a:solidFill>
                <a:latin typeface="+mj-lt"/>
              </a:rPr>
              <a:t>Ask questions and </a:t>
            </a:r>
            <a:r>
              <a:rPr lang="en-US" dirty="0">
                <a:solidFill>
                  <a:srgbClr val="000000"/>
                </a:solidFill>
                <a:latin typeface="+mj-lt"/>
              </a:rPr>
              <a:t>forecast</a:t>
            </a:r>
            <a:r>
              <a:rPr lang="en" dirty="0">
                <a:solidFill>
                  <a:srgbClr val="000000"/>
                </a:solidFill>
                <a:latin typeface="+mj-lt"/>
              </a:rPr>
              <a:t> your post-operative plan</a:t>
            </a:r>
            <a:endParaRPr b="1" dirty="0">
              <a:solidFill>
                <a:srgbClr val="000000"/>
              </a:solidFill>
              <a:latin typeface="+mj-lt"/>
            </a:endParaRPr>
          </a:p>
          <a:p>
            <a:pPr marL="0" indent="0">
              <a:spcBef>
                <a:spcPts val="1200"/>
              </a:spcBef>
              <a:buNone/>
            </a:pPr>
            <a:endParaRPr dirty="0">
              <a:solidFill>
                <a:srgbClr val="000000"/>
              </a:solidFill>
            </a:endParaRPr>
          </a:p>
          <a:p>
            <a:pPr marL="0" indent="0">
              <a:spcBef>
                <a:spcPts val="1200"/>
              </a:spcBef>
              <a:buNone/>
            </a:pPr>
            <a:endParaRPr dirty="0"/>
          </a:p>
          <a:p>
            <a:pPr marL="0" indent="0">
              <a:spcBef>
                <a:spcPts val="1200"/>
              </a:spcBef>
              <a:spcAft>
                <a:spcPts val="1200"/>
              </a:spcAft>
              <a:buNone/>
            </a:pPr>
            <a:endParaRPr dirty="0"/>
          </a:p>
        </p:txBody>
      </p:sp>
      <p:pic>
        <p:nvPicPr>
          <p:cNvPr id="56" name="Google Shape;56;p13"/>
          <p:cNvPicPr preferRelativeResize="0"/>
          <p:nvPr/>
        </p:nvPicPr>
        <p:blipFill rotWithShape="1">
          <a:blip r:embed="rId3">
            <a:alphaModFix/>
          </a:blip>
          <a:srcRect l="2272" t="24599" r="4199" b="-47703"/>
          <a:stretch/>
        </p:blipFill>
        <p:spPr>
          <a:xfrm>
            <a:off x="6462236" y="111512"/>
            <a:ext cx="2432381" cy="30665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F80FD764-9D01-437D-8E30-40A32068DE08}"/>
              </a:ext>
            </a:extLst>
          </p:cNvPr>
          <p:cNvSpPr/>
          <p:nvPr/>
        </p:nvSpPr>
        <p:spPr>
          <a:xfrm>
            <a:off x="6501136" y="1294477"/>
            <a:ext cx="2354580" cy="2554545"/>
          </a:xfrm>
          <a:prstGeom prst="rect">
            <a:avLst/>
          </a:prstGeom>
        </p:spPr>
        <p:txBody>
          <a:bodyPr wrap="square">
            <a:spAutoFit/>
          </a:bodyPr>
          <a:lstStyle/>
          <a:p>
            <a:pPr algn="ctr"/>
            <a:r>
              <a:rPr lang="en-US" sz="2000" b="1" u="sng" dirty="0">
                <a:solidFill>
                  <a:srgbClr val="008902"/>
                </a:solidFill>
                <a:latin typeface="AngsanaUPC" panose="02020603050405020304" pitchFamily="18" charset="-34"/>
                <a:cs typeface="AngsanaUPC" panose="02020603050405020304" pitchFamily="18" charset="-34"/>
              </a:rPr>
              <a:t>GBMA Ortho</a:t>
            </a:r>
            <a:r>
              <a:rPr lang="en-US" sz="2000" b="1" dirty="0">
                <a:solidFill>
                  <a:srgbClr val="008902"/>
                </a:solidFill>
                <a:latin typeface="AngsanaUPC" panose="02020603050405020304" pitchFamily="18" charset="-34"/>
                <a:cs typeface="AngsanaUPC" panose="02020603050405020304" pitchFamily="18" charset="-34"/>
              </a:rPr>
              <a:t>: </a:t>
            </a:r>
          </a:p>
          <a:p>
            <a:pPr algn="ctr"/>
            <a:r>
              <a:rPr lang="en-US" sz="2000" b="1" dirty="0">
                <a:solidFill>
                  <a:srgbClr val="1A1A98"/>
                </a:solidFill>
                <a:latin typeface="AngsanaUPC" panose="02020603050405020304" pitchFamily="18" charset="-34"/>
                <a:cs typeface="AngsanaUPC" panose="02020603050405020304" pitchFamily="18" charset="-34"/>
              </a:rPr>
              <a:t>Dr. Schmidt, Johnston, Melegari,  Lanzo</a:t>
            </a:r>
          </a:p>
          <a:p>
            <a:pPr algn="ctr"/>
            <a:r>
              <a:rPr lang="en-US" sz="2000" b="1" i="1" dirty="0">
                <a:solidFill>
                  <a:srgbClr val="008000"/>
                </a:solidFill>
                <a:latin typeface="AngsanaUPC" panose="02020603050405020304" pitchFamily="18" charset="-34"/>
                <a:cs typeface="AngsanaUPC" panose="02020603050405020304" pitchFamily="18" charset="-34"/>
              </a:rPr>
              <a:t>CALL TODAY!</a:t>
            </a:r>
          </a:p>
          <a:p>
            <a:pPr algn="ctr"/>
            <a:r>
              <a:rPr lang="en-US" sz="2000" b="1" dirty="0">
                <a:highlight>
                  <a:srgbClr val="FFFF00"/>
                </a:highlight>
                <a:latin typeface="Angsana New" panose="02020603050405020304" pitchFamily="18" charset="-34"/>
                <a:cs typeface="Angsana New" panose="02020603050405020304" pitchFamily="18" charset="-34"/>
              </a:rPr>
              <a:t>Victoria "Tori" Schmitz</a:t>
            </a:r>
            <a:r>
              <a:rPr lang="en-US" sz="2000" b="1" dirty="0">
                <a:latin typeface="Angsana New" panose="02020603050405020304" pitchFamily="18" charset="-34"/>
                <a:cs typeface="Angsana New" panose="02020603050405020304" pitchFamily="18" charset="-34"/>
              </a:rPr>
              <a:t>, </a:t>
            </a:r>
          </a:p>
          <a:p>
            <a:pPr algn="ctr"/>
            <a:r>
              <a:rPr lang="en-US" sz="2000" b="1" dirty="0">
                <a:highlight>
                  <a:srgbClr val="FFFF00"/>
                </a:highlight>
                <a:latin typeface="Angsana New" panose="02020603050405020304" pitchFamily="18" charset="-34"/>
                <a:cs typeface="Angsana New" panose="02020603050405020304" pitchFamily="18" charset="-34"/>
              </a:rPr>
              <a:t>443-849-3828</a:t>
            </a:r>
            <a:endParaRPr lang="en-US" sz="2000" dirty="0">
              <a:highlight>
                <a:srgbClr val="FFFF00"/>
              </a:highlight>
              <a:latin typeface="Angsana New" panose="02020603050405020304" pitchFamily="18" charset="-34"/>
              <a:cs typeface="Angsana New" panose="02020603050405020304" pitchFamily="18" charset="-34"/>
            </a:endParaRPr>
          </a:p>
          <a:p>
            <a:pPr algn="ctr"/>
            <a:endParaRPr lang="en-US" sz="2000" b="1" i="1" dirty="0">
              <a:solidFill>
                <a:srgbClr val="008000"/>
              </a:solidFill>
              <a:latin typeface="AngsanaUPC" panose="02020603050405020304" pitchFamily="18" charset="-34"/>
              <a:cs typeface="AngsanaUPC" panose="02020603050405020304" pitchFamily="18" charset="-34"/>
            </a:endParaRPr>
          </a:p>
          <a:p>
            <a:pPr algn="ctr"/>
            <a:endParaRPr lang="en-US" sz="2000" i="1" dirty="0">
              <a:solidFill>
                <a:srgbClr val="008000"/>
              </a:solidFill>
            </a:endParaRPr>
          </a:p>
        </p:txBody>
      </p:sp>
    </p:spTree>
    <p:extLst>
      <p:ext uri="{BB962C8B-B14F-4D97-AF65-F5344CB8AC3E}">
        <p14:creationId xmlns:p14="http://schemas.microsoft.com/office/powerpoint/2010/main" val="2453323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2C045-0D10-4249-BE48-A8DE541BA505}"/>
              </a:ext>
            </a:extLst>
          </p:cNvPr>
          <p:cNvSpPr>
            <a:spLocks noGrp="1"/>
          </p:cNvSpPr>
          <p:nvPr>
            <p:ph type="title" idx="4294967295"/>
          </p:nvPr>
        </p:nvSpPr>
        <p:spPr>
          <a:xfrm>
            <a:off x="-78658" y="175169"/>
            <a:ext cx="8458200" cy="458788"/>
          </a:xfrm>
        </p:spPr>
        <p:txBody>
          <a:bodyPr>
            <a:noAutofit/>
          </a:bodyPr>
          <a:lstStyle/>
          <a:p>
            <a:pPr algn="ctr"/>
            <a:r>
              <a:rPr lang="en-US" sz="2000" b="0" i="0" dirty="0">
                <a:solidFill>
                  <a:srgbClr val="263238"/>
                </a:solidFill>
                <a:effectLst/>
              </a:rPr>
              <a:t>Preparing for Surgery: Health Condition Checklist </a:t>
            </a:r>
            <a:br>
              <a:rPr lang="en-US" sz="2000" b="0" i="0" dirty="0">
                <a:solidFill>
                  <a:srgbClr val="263238"/>
                </a:solidFill>
                <a:effectLst/>
              </a:rPr>
            </a:br>
            <a:r>
              <a:rPr lang="en-US" sz="2000" dirty="0"/>
              <a:t>How to Prevent Infection and Complications</a:t>
            </a:r>
          </a:p>
        </p:txBody>
      </p:sp>
      <p:sp>
        <p:nvSpPr>
          <p:cNvPr id="5" name="Content Placeholder 4">
            <a:extLst>
              <a:ext uri="{FF2B5EF4-FFF2-40B4-BE49-F238E27FC236}">
                <a16:creationId xmlns:a16="http://schemas.microsoft.com/office/drawing/2014/main" id="{8288EA25-9EA1-40CE-99AC-D81612EC9E78}"/>
              </a:ext>
            </a:extLst>
          </p:cNvPr>
          <p:cNvSpPr>
            <a:spLocks noGrp="1"/>
          </p:cNvSpPr>
          <p:nvPr>
            <p:ph sz="quarter" idx="4294967295"/>
          </p:nvPr>
        </p:nvSpPr>
        <p:spPr>
          <a:xfrm>
            <a:off x="0" y="613092"/>
            <a:ext cx="9048750" cy="4602162"/>
          </a:xfrm>
        </p:spPr>
        <p:txBody>
          <a:bodyPr numCol="2" spcCol="914400">
            <a:normAutofit/>
          </a:bodyPr>
          <a:lstStyle/>
          <a:p>
            <a:pPr marL="212598" indent="-212598">
              <a:buFont typeface="Wingdings" panose="05000000000000000000" pitchFamily="2" charset="2"/>
              <a:buChar char="Ø"/>
            </a:pPr>
            <a:r>
              <a:rPr lang="en-US" dirty="0"/>
              <a:t>Control your blood sugar before, during and after your surgery.</a:t>
            </a:r>
          </a:p>
          <a:p>
            <a:pPr marL="212598" indent="-212598">
              <a:buFont typeface="Wingdings" panose="05000000000000000000" pitchFamily="2" charset="2"/>
              <a:buChar char="Ø"/>
            </a:pPr>
            <a:r>
              <a:rPr lang="en-US" dirty="0"/>
              <a:t>Exercising and healthy weight loss.</a:t>
            </a:r>
          </a:p>
          <a:p>
            <a:pPr marL="212598" indent="-212598">
              <a:buFont typeface="Wingdings" panose="05000000000000000000" pitchFamily="2" charset="2"/>
              <a:buChar char="Ø"/>
            </a:pPr>
            <a:r>
              <a:rPr lang="en-US" b="1" dirty="0">
                <a:solidFill>
                  <a:srgbClr val="FF0000"/>
                </a:solidFill>
              </a:rPr>
              <a:t>You must STOP </a:t>
            </a:r>
            <a:r>
              <a:rPr lang="en-US" dirty="0"/>
              <a:t>smoking (including cigars, e-cigarettes and vaping) 2 weeks before surgery and at least 2 weeks after surgery</a:t>
            </a:r>
          </a:p>
          <a:p>
            <a:pPr marL="212598" indent="-212598">
              <a:buFont typeface="Wingdings" panose="05000000000000000000" pitchFamily="2" charset="2"/>
              <a:buChar char="Ø"/>
            </a:pPr>
            <a:r>
              <a:rPr lang="en-US" dirty="0"/>
              <a:t>Good nutrition with adequate calories and protein.</a:t>
            </a:r>
          </a:p>
          <a:p>
            <a:pPr marL="212598" indent="-212598">
              <a:buFont typeface="Wingdings" panose="05000000000000000000" pitchFamily="2" charset="2"/>
              <a:buChar char="Ø"/>
            </a:pPr>
            <a:r>
              <a:rPr lang="en-US" dirty="0"/>
              <a:t>Making sure skin is dry in between skin folds.</a:t>
            </a:r>
          </a:p>
          <a:p>
            <a:pPr marL="212598" indent="-212598">
              <a:buFont typeface="Wingdings" panose="05000000000000000000" pitchFamily="2" charset="2"/>
              <a:buChar char="Ø"/>
            </a:pPr>
            <a:r>
              <a:rPr lang="en-US" dirty="0"/>
              <a:t>Frequent UTI’s, notify your primary team &amp; surgeon.</a:t>
            </a:r>
          </a:p>
          <a:p>
            <a:pPr marL="212598" indent="-212598">
              <a:buFont typeface="Wingdings" panose="05000000000000000000" pitchFamily="2" charset="2"/>
              <a:buChar char="Ø"/>
            </a:pPr>
            <a:r>
              <a:rPr lang="en-US" dirty="0"/>
              <a:t>Advised no dental work within the 2-weeks prior to surgery and/or the first 3-months after surgery.</a:t>
            </a:r>
          </a:p>
          <a:p>
            <a:pPr marL="212598" indent="-212598">
              <a:buFont typeface="Wingdings" panose="05000000000000000000" pitchFamily="2" charset="2"/>
              <a:buChar char="Ø"/>
            </a:pPr>
            <a:r>
              <a:rPr lang="en-US" b="1" i="1" dirty="0">
                <a:solidFill>
                  <a:srgbClr val="FF0000"/>
                </a:solidFill>
              </a:rPr>
              <a:t>No</a:t>
            </a:r>
            <a:r>
              <a:rPr lang="en-US" dirty="0"/>
              <a:t> </a:t>
            </a:r>
            <a:r>
              <a:rPr lang="en-US" dirty="0">
                <a:solidFill>
                  <a:srgbClr val="FF0000"/>
                </a:solidFill>
              </a:rPr>
              <a:t>artificial</a:t>
            </a:r>
            <a:r>
              <a:rPr lang="en-US" dirty="0"/>
              <a:t> </a:t>
            </a:r>
            <a:r>
              <a:rPr lang="en-US" dirty="0">
                <a:solidFill>
                  <a:srgbClr val="FF0000"/>
                </a:solidFill>
              </a:rPr>
              <a:t>nails</a:t>
            </a:r>
            <a:r>
              <a:rPr lang="en-US" dirty="0"/>
              <a:t>, </a:t>
            </a:r>
            <a:r>
              <a:rPr lang="en-US" dirty="0">
                <a:solidFill>
                  <a:srgbClr val="FF0000"/>
                </a:solidFill>
              </a:rPr>
              <a:t>acrylics</a:t>
            </a:r>
            <a:r>
              <a:rPr lang="en-US" dirty="0"/>
              <a:t>, </a:t>
            </a:r>
            <a:r>
              <a:rPr lang="en-US" dirty="0">
                <a:solidFill>
                  <a:srgbClr val="FF0000"/>
                </a:solidFill>
              </a:rPr>
              <a:t>gel/dip/shellac polish </a:t>
            </a:r>
            <a:r>
              <a:rPr lang="en-US" dirty="0"/>
              <a:t>on fingernails. Only clear, clean nails.</a:t>
            </a:r>
          </a:p>
          <a:p>
            <a:pPr marL="212598" indent="-212598">
              <a:buFont typeface="Wingdings" panose="05000000000000000000" pitchFamily="2" charset="2"/>
              <a:buChar char="Ø"/>
            </a:pPr>
            <a:endParaRPr lang="en-US" dirty="0"/>
          </a:p>
          <a:p>
            <a:pPr marL="212598" indent="-212598">
              <a:buFont typeface="Wingdings" panose="05000000000000000000" pitchFamily="2" charset="2"/>
              <a:buChar char="Ø"/>
            </a:pPr>
            <a:r>
              <a:rPr lang="en-US" i="1" dirty="0">
                <a:solidFill>
                  <a:srgbClr val="FF0000"/>
                </a:solidFill>
              </a:rPr>
              <a:t>Keep pets and animals away from the incision site after surgery</a:t>
            </a:r>
            <a:r>
              <a:rPr lang="en-US" dirty="0"/>
              <a:t>. </a:t>
            </a:r>
          </a:p>
          <a:p>
            <a:pPr marL="212598" indent="-212598">
              <a:buFont typeface="Wingdings" panose="05000000000000000000" pitchFamily="2" charset="2"/>
              <a:buChar char="Ø"/>
            </a:pPr>
            <a:r>
              <a:rPr lang="en-US" dirty="0"/>
              <a:t>Applying fresh linens to bed before surgery. </a:t>
            </a:r>
            <a:r>
              <a:rPr lang="en-US" i="1" dirty="0">
                <a:solidFill>
                  <a:srgbClr val="FF0000"/>
                </a:solidFill>
              </a:rPr>
              <a:t>No pets are to sleep in bed or on the sofa with you until cleared by your surgeon.</a:t>
            </a:r>
          </a:p>
          <a:p>
            <a:pPr marL="34290" indent="0">
              <a:buNone/>
            </a:pPr>
            <a:endParaRPr lang="en-US" dirty="0"/>
          </a:p>
        </p:txBody>
      </p:sp>
      <p:pic>
        <p:nvPicPr>
          <p:cNvPr id="10" name="Content Placeholder 9">
            <a:extLst>
              <a:ext uri="{FF2B5EF4-FFF2-40B4-BE49-F238E27FC236}">
                <a16:creationId xmlns:a16="http://schemas.microsoft.com/office/drawing/2014/main" id="{4F59599F-81FB-43CB-9631-5C94EFF585DA}"/>
              </a:ext>
            </a:extLst>
          </p:cNvPr>
          <p:cNvPicPr>
            <a:picLocks noGrp="1" noChangeAspect="1"/>
          </p:cNvPicPr>
          <p:nvPr>
            <p:ph sz="quarter" idx="4294967295"/>
          </p:nvPr>
        </p:nvPicPr>
        <p:blipFill>
          <a:blip r:embed="rId3">
            <a:extLst>
              <a:ext uri="{837473B0-CC2E-450A-ABE3-18F120FF3D39}">
                <a1611:picAttrSrcUrl xmlns:a1611="http://schemas.microsoft.com/office/drawing/2016/11/main" r:id="rId4"/>
              </a:ext>
            </a:extLst>
          </a:blip>
          <a:stretch>
            <a:fillRect/>
          </a:stretch>
        </p:blipFill>
        <p:spPr>
          <a:xfrm>
            <a:off x="7059253" y="3290209"/>
            <a:ext cx="1438275" cy="1213455"/>
          </a:xfrm>
        </p:spPr>
      </p:pic>
      <p:pic>
        <p:nvPicPr>
          <p:cNvPr id="6" name="Picture 5">
            <a:extLst>
              <a:ext uri="{FF2B5EF4-FFF2-40B4-BE49-F238E27FC236}">
                <a16:creationId xmlns:a16="http://schemas.microsoft.com/office/drawing/2014/main" id="{B03A9B95-DC6C-4906-AF51-CD697F54B6EC}"/>
              </a:ext>
            </a:extLst>
          </p:cNvPr>
          <p:cNvPicPr>
            <a:picLocks noChangeAspect="1"/>
          </p:cNvPicPr>
          <p:nvPr/>
        </p:nvPicPr>
        <p:blipFill>
          <a:blip r:embed="rId5"/>
          <a:stretch>
            <a:fillRect/>
          </a:stretch>
        </p:blipFill>
        <p:spPr>
          <a:xfrm>
            <a:off x="5722242" y="3242015"/>
            <a:ext cx="1192890" cy="1226827"/>
          </a:xfrm>
          <a:prstGeom prst="rect">
            <a:avLst/>
          </a:prstGeom>
        </p:spPr>
      </p:pic>
      <p:pic>
        <p:nvPicPr>
          <p:cNvPr id="8" name="Picture 7">
            <a:extLst>
              <a:ext uri="{FF2B5EF4-FFF2-40B4-BE49-F238E27FC236}">
                <a16:creationId xmlns:a16="http://schemas.microsoft.com/office/drawing/2014/main" id="{E251C83E-3537-49D9-8C61-ADAD2435509F}"/>
              </a:ext>
            </a:extLst>
          </p:cNvPr>
          <p:cNvPicPr>
            <a:picLocks noChangeAspect="1"/>
          </p:cNvPicPr>
          <p:nvPr/>
        </p:nvPicPr>
        <p:blipFill>
          <a:blip r:embed="rId6"/>
          <a:stretch>
            <a:fillRect/>
          </a:stretch>
        </p:blipFill>
        <p:spPr>
          <a:xfrm>
            <a:off x="5413117" y="2000134"/>
            <a:ext cx="3292271" cy="1290075"/>
          </a:xfrm>
          <a:prstGeom prst="rect">
            <a:avLst/>
          </a:prstGeom>
        </p:spPr>
      </p:pic>
      <p:sp>
        <p:nvSpPr>
          <p:cNvPr id="7" name="TextBox 6">
            <a:extLst>
              <a:ext uri="{FF2B5EF4-FFF2-40B4-BE49-F238E27FC236}">
                <a16:creationId xmlns:a16="http://schemas.microsoft.com/office/drawing/2014/main" id="{25734C9D-7A07-3172-E18B-305FBF3AAB21}"/>
              </a:ext>
            </a:extLst>
          </p:cNvPr>
          <p:cNvSpPr txBox="1"/>
          <p:nvPr/>
        </p:nvSpPr>
        <p:spPr>
          <a:xfrm>
            <a:off x="4267200" y="4420647"/>
            <a:ext cx="4860208" cy="707886"/>
          </a:xfrm>
          <a:prstGeom prst="rect">
            <a:avLst/>
          </a:prstGeom>
          <a:solidFill>
            <a:schemeClr val="bg1"/>
          </a:solidFill>
        </p:spPr>
        <p:txBody>
          <a:bodyPr wrap="square" rtlCol="0">
            <a:spAutoFit/>
          </a:bodyPr>
          <a:lstStyle/>
          <a:p>
            <a:r>
              <a:rPr lang="en-US" sz="800" b="1" dirty="0">
                <a:hlinkClick r:id="rId7">
                  <a:extLst>
                    <a:ext uri="{A12FA001-AC4F-418D-AE19-62706E023703}">
                      <ahyp:hlinkClr xmlns:ahyp="http://schemas.microsoft.com/office/drawing/2018/hyperlinkcolor" val="tx"/>
                    </a:ext>
                  </a:extLst>
                </a:hlinkClick>
              </a:rPr>
              <a:t>Resources:</a:t>
            </a:r>
          </a:p>
          <a:p>
            <a:pPr marL="171450" indent="-171450">
              <a:buFont typeface="Arial" panose="020B0604020202020204" pitchFamily="34" charset="0"/>
              <a:buChar char="•"/>
            </a:pPr>
            <a:r>
              <a:rPr lang="en-US" sz="800" i="1" dirty="0">
                <a:solidFill>
                  <a:srgbClr val="6187E3"/>
                </a:solidFill>
                <a:hlinkClick r:id="rId7">
                  <a:extLst>
                    <a:ext uri="{A12FA001-AC4F-418D-AE19-62706E023703}">
                      <ahyp:hlinkClr xmlns:ahyp="http://schemas.microsoft.com/office/drawing/2018/hyperlinkcolor" val="tx"/>
                    </a:ext>
                  </a:extLst>
                </a:hlinkClick>
              </a:rPr>
              <a:t>https://orthoinfo.aaos.org/en/treatment/surgery-and-smoking/</a:t>
            </a:r>
          </a:p>
          <a:p>
            <a:pPr marL="171450" indent="-171450">
              <a:buFont typeface="Arial" panose="020B0604020202020204" pitchFamily="34" charset="0"/>
              <a:buChar char="•"/>
            </a:pPr>
            <a:r>
              <a:rPr lang="en-US" sz="800" i="1" dirty="0">
                <a:solidFill>
                  <a:srgbClr val="6187E3"/>
                </a:solidFill>
                <a:hlinkClick r:id="rId7">
                  <a:extLst>
                    <a:ext uri="{A12FA001-AC4F-418D-AE19-62706E023703}">
                      <ahyp:hlinkClr xmlns:ahyp="http://schemas.microsoft.com/office/drawing/2018/hyperlinkcolor" val="tx"/>
                    </a:ext>
                  </a:extLst>
                </a:hlinkClick>
              </a:rPr>
              <a:t>https://orthoinfo.aaos.org/en/treatment/preparing-for-surgery-health-condition-checklist/</a:t>
            </a:r>
          </a:p>
          <a:p>
            <a:pPr marL="171450" indent="-171450">
              <a:buFont typeface="Arial" panose="020B0604020202020204" pitchFamily="34" charset="0"/>
              <a:buChar char="•"/>
            </a:pPr>
            <a:r>
              <a:rPr lang="en-US" sz="800" i="1" dirty="0">
                <a:solidFill>
                  <a:srgbClr val="6187E3"/>
                </a:solidFill>
                <a:hlinkClick r:id="rId7">
                  <a:extLst>
                    <a:ext uri="{A12FA001-AC4F-418D-AE19-62706E023703}">
                      <ahyp:hlinkClr xmlns:ahyp="http://schemas.microsoft.com/office/drawing/2018/hyperlinkcolor" val="tx"/>
                    </a:ext>
                  </a:extLst>
                </a:hlinkClick>
              </a:rPr>
              <a:t>https://orthoinfo.aaos.org/en/treatment/preventing-infection-after-joint-replacement-surgery-video/</a:t>
            </a:r>
            <a:endParaRPr lang="en-US" sz="800" i="1" dirty="0">
              <a:solidFill>
                <a:srgbClr val="0070C0"/>
              </a:solidFill>
            </a:endParaRPr>
          </a:p>
          <a:p>
            <a:endParaRPr lang="en-US" sz="800" i="1" dirty="0">
              <a:solidFill>
                <a:srgbClr val="0070C0"/>
              </a:solidFill>
            </a:endParaRPr>
          </a:p>
        </p:txBody>
      </p:sp>
    </p:spTree>
    <p:extLst>
      <p:ext uri="{BB962C8B-B14F-4D97-AF65-F5344CB8AC3E}">
        <p14:creationId xmlns:p14="http://schemas.microsoft.com/office/powerpoint/2010/main" val="373867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BB74E8-2180-042B-7177-F0CE2C5C152F}"/>
              </a:ext>
            </a:extLst>
          </p:cNvPr>
          <p:cNvPicPr>
            <a:picLocks noChangeAspect="1"/>
          </p:cNvPicPr>
          <p:nvPr/>
        </p:nvPicPr>
        <p:blipFill>
          <a:blip r:embed="rId3"/>
          <a:stretch>
            <a:fillRect/>
          </a:stretch>
        </p:blipFill>
        <p:spPr>
          <a:xfrm>
            <a:off x="186622" y="1308109"/>
            <a:ext cx="3840269" cy="2457121"/>
          </a:xfrm>
          <a:prstGeom prst="rect">
            <a:avLst/>
          </a:prstGeom>
        </p:spPr>
      </p:pic>
      <p:sp>
        <p:nvSpPr>
          <p:cNvPr id="22" name="TextBox 21">
            <a:extLst>
              <a:ext uri="{FF2B5EF4-FFF2-40B4-BE49-F238E27FC236}">
                <a16:creationId xmlns:a16="http://schemas.microsoft.com/office/drawing/2014/main" id="{99E38D88-4AE4-466E-99E8-B343A06C67B4}"/>
              </a:ext>
            </a:extLst>
          </p:cNvPr>
          <p:cNvSpPr txBox="1"/>
          <p:nvPr/>
        </p:nvSpPr>
        <p:spPr>
          <a:xfrm>
            <a:off x="1197158" y="742961"/>
            <a:ext cx="6570446" cy="369332"/>
          </a:xfrm>
          <a:prstGeom prst="rect">
            <a:avLst/>
          </a:prstGeom>
          <a:noFill/>
        </p:spPr>
        <p:txBody>
          <a:bodyPr wrap="square" rtlCol="0">
            <a:spAutoFit/>
          </a:bodyPr>
          <a:lstStyle/>
          <a:p>
            <a:r>
              <a:rPr lang="en-US" dirty="0">
                <a:latin typeface="+mj-lt"/>
              </a:rPr>
              <a:t>Preventing Surgical Site Infection: Pre-Op Skin Preparation</a:t>
            </a:r>
          </a:p>
        </p:txBody>
      </p:sp>
      <p:sp>
        <p:nvSpPr>
          <p:cNvPr id="8" name="TextBox 7">
            <a:extLst>
              <a:ext uri="{FF2B5EF4-FFF2-40B4-BE49-F238E27FC236}">
                <a16:creationId xmlns:a16="http://schemas.microsoft.com/office/drawing/2014/main" id="{251CF081-0226-E2AF-50BE-47A18B32B510}"/>
              </a:ext>
            </a:extLst>
          </p:cNvPr>
          <p:cNvSpPr txBox="1"/>
          <p:nvPr/>
        </p:nvSpPr>
        <p:spPr>
          <a:xfrm>
            <a:off x="4203796" y="1391489"/>
            <a:ext cx="4853994" cy="2169825"/>
          </a:xfrm>
          <a:prstGeom prst="rect">
            <a:avLst/>
          </a:prstGeom>
          <a:noFill/>
        </p:spPr>
        <p:txBody>
          <a:bodyPr wrap="square" rtlCol="0">
            <a:spAutoFit/>
          </a:bodyPr>
          <a:lstStyle/>
          <a:p>
            <a:pPr marL="214313" indent="-214313">
              <a:buFont typeface="Wingdings" panose="05000000000000000000" pitchFamily="2" charset="2"/>
              <a:buChar char="Ø"/>
            </a:pPr>
            <a:r>
              <a:rPr lang="en-US" sz="1350" b="1" u="sng" dirty="0">
                <a:solidFill>
                  <a:srgbClr val="605B56"/>
                </a:solidFill>
                <a:latin typeface="Arial" panose="020B0604020202020204" pitchFamily="34" charset="0"/>
                <a:ea typeface="Calibri" panose="020F0502020204030204" pitchFamily="34" charset="0"/>
                <a:cs typeface="Times New Roman" panose="02020603050405020304" pitchFamily="18" charset="0"/>
              </a:rPr>
              <a:t>Hibiclens Shower #1</a:t>
            </a:r>
            <a:r>
              <a:rPr lang="en-US" sz="1350" dirty="0"/>
              <a:t> begin three (3) nights before your surgery</a:t>
            </a:r>
          </a:p>
          <a:p>
            <a:pPr marL="214313" indent="-214313">
              <a:buFont typeface="Wingdings" panose="05000000000000000000" pitchFamily="2" charset="2"/>
              <a:buChar char="Ø"/>
            </a:pPr>
            <a:endParaRPr lang="en-US" sz="1350" dirty="0"/>
          </a:p>
          <a:p>
            <a:pPr marL="214313" indent="-214313">
              <a:buFont typeface="Wingdings" panose="05000000000000000000" pitchFamily="2" charset="2"/>
              <a:buChar char="Ø"/>
            </a:pPr>
            <a:r>
              <a:rPr lang="en-US" sz="1350" b="1" u="sng" dirty="0">
                <a:solidFill>
                  <a:srgbClr val="605B56"/>
                </a:solidFill>
                <a:latin typeface="Arial" panose="020B0604020202020204" pitchFamily="34" charset="0"/>
                <a:ea typeface="Calibri" panose="020F0502020204030204" pitchFamily="34" charset="0"/>
                <a:cs typeface="Times New Roman" panose="02020603050405020304" pitchFamily="18" charset="0"/>
              </a:rPr>
              <a:t>Hibiclens Shower #2</a:t>
            </a:r>
            <a:r>
              <a:rPr lang="en-US" sz="1350" dirty="0">
                <a:solidFill>
                  <a:srgbClr val="605B56"/>
                </a:solidFill>
                <a:latin typeface="Arial" panose="020B0604020202020204" pitchFamily="34" charset="0"/>
                <a:ea typeface="Calibri" panose="020F0502020204030204" pitchFamily="34" charset="0"/>
                <a:cs typeface="Times New Roman" panose="02020603050405020304" pitchFamily="18" charset="0"/>
              </a:rPr>
              <a:t> is two (2) nights before surgery. </a:t>
            </a:r>
          </a:p>
          <a:p>
            <a:pPr marL="214313" indent="-214313">
              <a:buFont typeface="Wingdings" panose="05000000000000000000" pitchFamily="2" charset="2"/>
              <a:buChar char="Ø"/>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Ø"/>
            </a:pPr>
            <a:r>
              <a:rPr lang="en-US" sz="1350" b="1" u="sng" dirty="0">
                <a:solidFill>
                  <a:srgbClr val="605B56"/>
                </a:solidFill>
                <a:latin typeface="Arial" panose="020B0604020202020204" pitchFamily="34" charset="0"/>
                <a:ea typeface="Calibri" panose="020F0502020204030204" pitchFamily="34" charset="0"/>
                <a:cs typeface="Times New Roman" panose="02020603050405020304" pitchFamily="18" charset="0"/>
              </a:rPr>
              <a:t>Hibiclens Shower #3</a:t>
            </a:r>
            <a:r>
              <a:rPr lang="en-US" sz="1350" dirty="0">
                <a:solidFill>
                  <a:srgbClr val="605B56"/>
                </a:solidFill>
                <a:latin typeface="Arial" panose="020B0604020202020204" pitchFamily="34" charset="0"/>
                <a:ea typeface="Calibri" panose="020F0502020204030204" pitchFamily="34" charset="0"/>
                <a:cs typeface="Times New Roman" panose="02020603050405020304" pitchFamily="18" charset="0"/>
              </a:rPr>
              <a:t> is the night before surgery. </a:t>
            </a:r>
          </a:p>
          <a:p>
            <a:pPr marL="214313" indent="-214313">
              <a:buFont typeface="Wingdings" panose="05000000000000000000" pitchFamily="2" charset="2"/>
              <a:buChar char="Ø"/>
            </a:pPr>
            <a:endParaRPr lang="en-US" sz="1350" dirty="0">
              <a:solidFill>
                <a:srgbClr val="605B56"/>
              </a:solidFill>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Wingdings" panose="05000000000000000000" pitchFamily="2" charset="2"/>
              <a:buChar char="Ø"/>
            </a:pPr>
            <a:r>
              <a:rPr lang="en-US" sz="1350" b="1" u="sng" dirty="0">
                <a:solidFill>
                  <a:srgbClr val="605B56"/>
                </a:solidFill>
                <a:latin typeface="Arial" panose="020B0604020202020204" pitchFamily="34" charset="0"/>
                <a:ea typeface="Calibri" panose="020F0502020204030204" pitchFamily="34" charset="0"/>
                <a:cs typeface="Times New Roman" panose="02020603050405020304" pitchFamily="18" charset="0"/>
              </a:rPr>
              <a:t>Hibiclens Shower #4</a:t>
            </a:r>
            <a:r>
              <a:rPr lang="en-US" sz="1350" dirty="0">
                <a:solidFill>
                  <a:srgbClr val="605B56"/>
                </a:solidFill>
                <a:latin typeface="Arial" panose="020B0604020202020204" pitchFamily="34" charset="0"/>
                <a:ea typeface="Calibri" panose="020F0502020204030204" pitchFamily="34" charset="0"/>
                <a:cs typeface="Times New Roman" panose="02020603050405020304" pitchFamily="18" charset="0"/>
              </a:rPr>
              <a:t> is the morning of surgery before coming to the hospital</a:t>
            </a:r>
            <a:r>
              <a:rPr lang="en-US" sz="1200" dirty="0">
                <a:solidFill>
                  <a:srgbClr val="605B56"/>
                </a:solidFill>
                <a:latin typeface="Arial" panose="020B0604020202020204" pitchFamily="34" charset="0"/>
                <a:ea typeface="Calibri" panose="020F0502020204030204" pitchFamily="34" charset="0"/>
                <a:cs typeface="Times New Roman" panose="02020603050405020304" pitchFamily="18"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sz="1350" dirty="0"/>
          </a:p>
        </p:txBody>
      </p:sp>
      <p:sp>
        <p:nvSpPr>
          <p:cNvPr id="11" name="TextBox 10">
            <a:extLst>
              <a:ext uri="{FF2B5EF4-FFF2-40B4-BE49-F238E27FC236}">
                <a16:creationId xmlns:a16="http://schemas.microsoft.com/office/drawing/2014/main" id="{10941468-BE16-8755-3F53-F7B58851CFFC}"/>
              </a:ext>
            </a:extLst>
          </p:cNvPr>
          <p:cNvSpPr txBox="1"/>
          <p:nvPr/>
        </p:nvSpPr>
        <p:spPr>
          <a:xfrm>
            <a:off x="4613417" y="4004960"/>
            <a:ext cx="2154414" cy="600164"/>
          </a:xfrm>
          <a:prstGeom prst="rect">
            <a:avLst/>
          </a:prstGeom>
          <a:noFill/>
        </p:spPr>
        <p:txBody>
          <a:bodyPr wrap="square" rtlCol="0">
            <a:spAutoFit/>
          </a:bodyPr>
          <a:lstStyle/>
          <a:p>
            <a:r>
              <a:rPr lang="en-US" sz="825" b="1" u="sng" dirty="0">
                <a:solidFill>
                  <a:srgbClr val="29AB81"/>
                </a:solidFill>
              </a:rPr>
              <a:t>Hibiclens CHG Shower Video</a:t>
            </a:r>
            <a:endParaRPr lang="en-US" sz="825" dirty="0"/>
          </a:p>
          <a:p>
            <a:r>
              <a:rPr lang="en-US" sz="825" dirty="0"/>
              <a:t>Please note </a:t>
            </a:r>
            <a:r>
              <a:rPr lang="en-US" sz="825" b="1" dirty="0"/>
              <a:t>GBMC J&amp;S Center  requires patients </a:t>
            </a:r>
            <a:r>
              <a:rPr lang="en-US" sz="825" dirty="0"/>
              <a:t>to </a:t>
            </a:r>
            <a:r>
              <a:rPr lang="en-US" sz="825" b="1" dirty="0">
                <a:solidFill>
                  <a:srgbClr val="29AB81"/>
                </a:solidFill>
              </a:rPr>
              <a:t>complete 4 showers at home</a:t>
            </a:r>
            <a:r>
              <a:rPr lang="en-US" sz="825" b="1" dirty="0"/>
              <a:t> </a:t>
            </a:r>
            <a:r>
              <a:rPr lang="en-US" sz="825" dirty="0"/>
              <a:t>before surgery</a:t>
            </a:r>
          </a:p>
        </p:txBody>
      </p:sp>
      <p:sp>
        <p:nvSpPr>
          <p:cNvPr id="17" name="TextBox 16">
            <a:extLst>
              <a:ext uri="{FF2B5EF4-FFF2-40B4-BE49-F238E27FC236}">
                <a16:creationId xmlns:a16="http://schemas.microsoft.com/office/drawing/2014/main" id="{0094F625-7EBC-4B65-BDAF-A06D422B6638}"/>
              </a:ext>
            </a:extLst>
          </p:cNvPr>
          <p:cNvSpPr txBox="1"/>
          <p:nvPr/>
        </p:nvSpPr>
        <p:spPr>
          <a:xfrm>
            <a:off x="1477062" y="4051556"/>
            <a:ext cx="1392275" cy="473206"/>
          </a:xfrm>
          <a:prstGeom prst="rect">
            <a:avLst/>
          </a:prstGeom>
          <a:solidFill>
            <a:srgbClr val="FFFF00"/>
          </a:solidFill>
          <a:ln w="28575">
            <a:solidFill>
              <a:schemeClr val="tx1"/>
            </a:solidFill>
          </a:ln>
        </p:spPr>
        <p:txBody>
          <a:bodyPr wrap="square" rtlCol="0">
            <a:spAutoFit/>
          </a:bodyPr>
          <a:lstStyle/>
          <a:p>
            <a:r>
              <a:rPr lang="en-US" sz="825" b="1" dirty="0"/>
              <a:t>Check off each yellow circle after your Hibiclens CHG shower </a:t>
            </a:r>
          </a:p>
        </p:txBody>
      </p:sp>
      <p:pic>
        <p:nvPicPr>
          <p:cNvPr id="13" name="Picture 12">
            <a:extLst>
              <a:ext uri="{FF2B5EF4-FFF2-40B4-BE49-F238E27FC236}">
                <a16:creationId xmlns:a16="http://schemas.microsoft.com/office/drawing/2014/main" id="{DA1E5AD8-A039-0F17-6DE1-73C5BC6BCA61}"/>
              </a:ext>
            </a:extLst>
          </p:cNvPr>
          <p:cNvPicPr>
            <a:picLocks noChangeAspect="1"/>
          </p:cNvPicPr>
          <p:nvPr/>
        </p:nvPicPr>
        <p:blipFill>
          <a:blip r:embed="rId4"/>
          <a:stretch>
            <a:fillRect/>
          </a:stretch>
        </p:blipFill>
        <p:spPr>
          <a:xfrm>
            <a:off x="7162131" y="3380432"/>
            <a:ext cx="1263773" cy="997047"/>
          </a:xfrm>
          <a:prstGeom prst="rect">
            <a:avLst/>
          </a:prstGeom>
        </p:spPr>
      </p:pic>
      <p:sp>
        <p:nvSpPr>
          <p:cNvPr id="9" name="Arrow: Bent 8">
            <a:extLst>
              <a:ext uri="{FF2B5EF4-FFF2-40B4-BE49-F238E27FC236}">
                <a16:creationId xmlns:a16="http://schemas.microsoft.com/office/drawing/2014/main" id="{F28D042C-03D7-DA22-49A3-81F33275A5EF}"/>
              </a:ext>
            </a:extLst>
          </p:cNvPr>
          <p:cNvSpPr/>
          <p:nvPr/>
        </p:nvSpPr>
        <p:spPr>
          <a:xfrm rot="16200000" flipV="1">
            <a:off x="2727628" y="3811952"/>
            <a:ext cx="647442" cy="338738"/>
          </a:xfrm>
          <a:prstGeom prst="bentArrow">
            <a:avLst>
              <a:gd name="adj1" fmla="val 25000"/>
              <a:gd name="adj2" fmla="val 25000"/>
              <a:gd name="adj3" fmla="val 25000"/>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4" name="Picture 3" descr="A qr code with green text&#10;&#10;Description automatically generated">
            <a:extLst>
              <a:ext uri="{FF2B5EF4-FFF2-40B4-BE49-F238E27FC236}">
                <a16:creationId xmlns:a16="http://schemas.microsoft.com/office/drawing/2014/main" id="{A5788BBA-2151-F294-F340-C54E487C474C}"/>
              </a:ext>
            </a:extLst>
          </p:cNvPr>
          <p:cNvPicPr>
            <a:picLocks noChangeAspect="1"/>
          </p:cNvPicPr>
          <p:nvPr/>
        </p:nvPicPr>
        <p:blipFill>
          <a:blip r:embed="rId5"/>
          <a:stretch>
            <a:fillRect/>
          </a:stretch>
        </p:blipFill>
        <p:spPr>
          <a:xfrm>
            <a:off x="3615019" y="3910699"/>
            <a:ext cx="927815" cy="933560"/>
          </a:xfrm>
          <a:prstGeom prst="rect">
            <a:avLst/>
          </a:prstGeom>
        </p:spPr>
      </p:pic>
      <p:sp>
        <p:nvSpPr>
          <p:cNvPr id="2" name="Title 1">
            <a:extLst>
              <a:ext uri="{FF2B5EF4-FFF2-40B4-BE49-F238E27FC236}">
                <a16:creationId xmlns:a16="http://schemas.microsoft.com/office/drawing/2014/main" id="{98921FEC-0EB7-85B5-6ABC-8824C8DE583D}"/>
              </a:ext>
            </a:extLst>
          </p:cNvPr>
          <p:cNvSpPr>
            <a:spLocks noGrp="1"/>
          </p:cNvSpPr>
          <p:nvPr>
            <p:ph type="title" idx="4294967295"/>
          </p:nvPr>
        </p:nvSpPr>
        <p:spPr>
          <a:xfrm>
            <a:off x="0" y="0"/>
            <a:ext cx="9144000" cy="547145"/>
          </a:xfrm>
          <a:solidFill>
            <a:srgbClr val="FFFF00"/>
          </a:solidFill>
          <a:ln>
            <a:solidFill>
              <a:srgbClr val="FFFF00"/>
            </a:solidFill>
          </a:ln>
        </p:spPr>
        <p:txBody>
          <a:bodyPr>
            <a:normAutofit fontScale="90000"/>
          </a:bodyPr>
          <a:lstStyle/>
          <a:p>
            <a:pPr algn="ctr"/>
            <a:r>
              <a:rPr lang="en-US" dirty="0"/>
              <a:t>Pre-surgery Hibiclens CHG Showers</a:t>
            </a:r>
          </a:p>
        </p:txBody>
      </p:sp>
    </p:spTree>
    <p:extLst>
      <p:ext uri="{BB962C8B-B14F-4D97-AF65-F5344CB8AC3E}">
        <p14:creationId xmlns:p14="http://schemas.microsoft.com/office/powerpoint/2010/main" val="3097856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1100-7AF1-494C-86FB-59A028BA3B43}"/>
              </a:ext>
            </a:extLst>
          </p:cNvPr>
          <p:cNvSpPr>
            <a:spLocks noGrp="1"/>
          </p:cNvSpPr>
          <p:nvPr>
            <p:ph type="title"/>
          </p:nvPr>
        </p:nvSpPr>
        <p:spPr>
          <a:xfrm>
            <a:off x="0" y="0"/>
            <a:ext cx="9144000" cy="470771"/>
          </a:xfrm>
          <a:solidFill>
            <a:srgbClr val="FFFF00"/>
          </a:solidFill>
          <a:ln>
            <a:solidFill>
              <a:srgbClr val="FFFF00"/>
            </a:solidFill>
          </a:ln>
        </p:spPr>
        <p:txBody>
          <a:bodyPr>
            <a:normAutofit fontScale="90000"/>
          </a:bodyPr>
          <a:lstStyle/>
          <a:p>
            <a:pPr algn="ctr"/>
            <a:r>
              <a:rPr lang="en-US" dirty="0"/>
              <a:t>4 Days of Pre-surgery CHG Showers</a:t>
            </a:r>
          </a:p>
        </p:txBody>
      </p:sp>
      <p:sp>
        <p:nvSpPr>
          <p:cNvPr id="5" name="Content Placeholder 4">
            <a:extLst>
              <a:ext uri="{FF2B5EF4-FFF2-40B4-BE49-F238E27FC236}">
                <a16:creationId xmlns:a16="http://schemas.microsoft.com/office/drawing/2014/main" id="{D0DAC16C-0306-4AFE-92B3-CF1645886799}"/>
              </a:ext>
            </a:extLst>
          </p:cNvPr>
          <p:cNvSpPr>
            <a:spLocks noGrp="1"/>
          </p:cNvSpPr>
          <p:nvPr>
            <p:ph sz="quarter" idx="14"/>
          </p:nvPr>
        </p:nvSpPr>
        <p:spPr>
          <a:xfrm>
            <a:off x="4264021" y="516390"/>
            <a:ext cx="4707891" cy="2821510"/>
          </a:xfrm>
        </p:spPr>
        <p:txBody>
          <a:bodyPr>
            <a:noAutofit/>
          </a:bodyPr>
          <a:lstStyle/>
          <a:p>
            <a:pPr marL="159449" indent="-160735">
              <a:spcBef>
                <a:spcPts val="0"/>
              </a:spcBef>
              <a:buFont typeface="Wingdings" panose="05000000000000000000" pitchFamily="2" charset="2"/>
              <a:buChar char="Ø"/>
            </a:pPr>
            <a:r>
              <a:rPr lang="en-US" sz="1400" dirty="0">
                <a:solidFill>
                  <a:schemeClr val="tx2"/>
                </a:solidFill>
              </a:rPr>
              <a:t>Pre-Surgical Scrub: 4% Chlorhexidine gluconate (CHG).</a:t>
            </a:r>
          </a:p>
          <a:p>
            <a:pPr marL="159449" indent="-160735">
              <a:spcBef>
                <a:spcPts val="0"/>
              </a:spcBef>
              <a:buFont typeface="Wingdings" panose="05000000000000000000" pitchFamily="2" charset="2"/>
              <a:buChar char="Ø"/>
            </a:pPr>
            <a:endParaRPr lang="en-US" sz="1400" dirty="0">
              <a:solidFill>
                <a:schemeClr val="tx2"/>
              </a:solidFill>
            </a:endParaRPr>
          </a:p>
          <a:p>
            <a:pPr marL="159449" indent="-160735">
              <a:spcBef>
                <a:spcPts val="0"/>
              </a:spcBef>
              <a:buFont typeface="Wingdings" panose="05000000000000000000" pitchFamily="2" charset="2"/>
              <a:buChar char="Ø"/>
            </a:pPr>
            <a:r>
              <a:rPr lang="en-US" sz="1400" dirty="0">
                <a:solidFill>
                  <a:schemeClr val="tx2"/>
                </a:solidFill>
              </a:rPr>
              <a:t>Four (4) Total CHG Showers at home.</a:t>
            </a:r>
          </a:p>
          <a:p>
            <a:pPr marL="0" indent="0">
              <a:spcBef>
                <a:spcPts val="0"/>
              </a:spcBef>
              <a:buNone/>
            </a:pPr>
            <a:endParaRPr lang="en-US" sz="1400" dirty="0">
              <a:solidFill>
                <a:schemeClr val="tx2"/>
              </a:solidFill>
            </a:endParaRPr>
          </a:p>
          <a:p>
            <a:pPr marL="159449" lvl="1" indent="-160735">
              <a:spcBef>
                <a:spcPts val="0"/>
              </a:spcBef>
              <a:buFont typeface="Wingdings" panose="05000000000000000000" pitchFamily="2" charset="2"/>
              <a:buChar char="Ø"/>
            </a:pPr>
            <a:r>
              <a:rPr lang="en-US" sz="1400" b="1" dirty="0">
                <a:solidFill>
                  <a:schemeClr val="tx2"/>
                </a:solidFill>
                <a:highlight>
                  <a:srgbClr val="FFFF00"/>
                </a:highlight>
              </a:rPr>
              <a:t>Begin three (3) nights before surgery</a:t>
            </a:r>
            <a:r>
              <a:rPr lang="en-US" sz="1400" dirty="0">
                <a:solidFill>
                  <a:schemeClr val="tx2"/>
                </a:solidFill>
              </a:rPr>
              <a:t>, last application is on the morning of surgery before coming to the hospital.</a:t>
            </a:r>
          </a:p>
          <a:p>
            <a:pPr marL="159449" lvl="1" indent="-160735">
              <a:spcBef>
                <a:spcPts val="0"/>
              </a:spcBef>
              <a:buFont typeface="Wingdings" panose="05000000000000000000" pitchFamily="2" charset="2"/>
              <a:buChar char="Ø"/>
            </a:pPr>
            <a:endParaRPr lang="en-US" sz="1400" dirty="0">
              <a:solidFill>
                <a:schemeClr val="tx2"/>
              </a:solidFill>
            </a:endParaRPr>
          </a:p>
          <a:p>
            <a:pPr marL="159449" lvl="1" indent="-160735">
              <a:spcBef>
                <a:spcPts val="0"/>
              </a:spcBef>
              <a:buFont typeface="Wingdings" panose="05000000000000000000" pitchFamily="2" charset="2"/>
              <a:buChar char="Ø"/>
            </a:pPr>
            <a:r>
              <a:rPr lang="en-US" sz="1400" dirty="0">
                <a:solidFill>
                  <a:schemeClr val="tx2"/>
                </a:solidFill>
              </a:rPr>
              <a:t>Apply the CHG foam onto your 6 or 7 disposable cloths, lather the solution onto skin.</a:t>
            </a:r>
          </a:p>
          <a:p>
            <a:pPr marL="159449" lvl="1" indent="-160735">
              <a:spcBef>
                <a:spcPts val="0"/>
              </a:spcBef>
              <a:buFont typeface="Wingdings" panose="05000000000000000000" pitchFamily="2" charset="2"/>
              <a:buChar char="Ø"/>
            </a:pPr>
            <a:endParaRPr lang="en-US" sz="1400" dirty="0">
              <a:solidFill>
                <a:schemeClr val="tx2"/>
              </a:solidFill>
            </a:endParaRPr>
          </a:p>
          <a:p>
            <a:pPr marL="159449" indent="-160735">
              <a:spcBef>
                <a:spcPts val="0"/>
              </a:spcBef>
              <a:buFont typeface="Wingdings" panose="05000000000000000000" pitchFamily="2" charset="2"/>
              <a:buChar char="Ø"/>
            </a:pPr>
            <a:r>
              <a:rPr lang="en-US" sz="1400" dirty="0">
                <a:solidFill>
                  <a:schemeClr val="tx2"/>
                </a:solidFill>
              </a:rPr>
              <a:t>Avoid contact with your eyes, ears, mouth, and genitals.</a:t>
            </a:r>
          </a:p>
          <a:p>
            <a:pPr marL="159449" indent="-160735">
              <a:spcBef>
                <a:spcPts val="0"/>
              </a:spcBef>
              <a:buFont typeface="Wingdings" panose="05000000000000000000" pitchFamily="2" charset="2"/>
              <a:buChar char="Ø"/>
            </a:pPr>
            <a:endParaRPr lang="en-US" sz="1400" dirty="0">
              <a:solidFill>
                <a:schemeClr val="tx2"/>
              </a:solidFill>
            </a:endParaRPr>
          </a:p>
          <a:p>
            <a:pPr marL="159449" indent="-160735">
              <a:spcBef>
                <a:spcPts val="0"/>
              </a:spcBef>
              <a:buFont typeface="Wingdings" panose="05000000000000000000" pitchFamily="2" charset="2"/>
              <a:buChar char="Ø"/>
            </a:pPr>
            <a:r>
              <a:rPr lang="en-US" sz="1400" dirty="0">
                <a:solidFill>
                  <a:schemeClr val="tx2"/>
                </a:solidFill>
              </a:rPr>
              <a:t>Do</a:t>
            </a:r>
            <a:r>
              <a:rPr lang="en-US" sz="1400" dirty="0">
                <a:solidFill>
                  <a:srgbClr val="FF0000"/>
                </a:solidFill>
              </a:rPr>
              <a:t> NOT shave</a:t>
            </a:r>
            <a:r>
              <a:rPr lang="en-US" sz="1400" dirty="0">
                <a:solidFill>
                  <a:schemeClr val="tx2"/>
                </a:solidFill>
              </a:rPr>
              <a:t> or use </a:t>
            </a:r>
            <a:r>
              <a:rPr lang="en-US" sz="1400" dirty="0">
                <a:solidFill>
                  <a:srgbClr val="FF0000"/>
                </a:solidFill>
              </a:rPr>
              <a:t>hair removal lotions</a:t>
            </a:r>
            <a:r>
              <a:rPr lang="en-US" sz="1400" dirty="0">
                <a:solidFill>
                  <a:schemeClr val="tx2"/>
                </a:solidFill>
              </a:rPr>
              <a:t>, </a:t>
            </a:r>
            <a:r>
              <a:rPr lang="en-US" sz="1400" dirty="0">
                <a:solidFill>
                  <a:srgbClr val="FF0000"/>
                </a:solidFill>
              </a:rPr>
              <a:t>deodorant</a:t>
            </a:r>
            <a:r>
              <a:rPr lang="en-US" sz="1400" dirty="0">
                <a:solidFill>
                  <a:schemeClr val="tx2"/>
                </a:solidFill>
              </a:rPr>
              <a:t>, </a:t>
            </a:r>
            <a:r>
              <a:rPr lang="en-US" sz="1400" dirty="0">
                <a:solidFill>
                  <a:srgbClr val="FF0000"/>
                </a:solidFill>
              </a:rPr>
              <a:t>perfume</a:t>
            </a:r>
            <a:r>
              <a:rPr lang="en-US" sz="1400" dirty="0">
                <a:solidFill>
                  <a:schemeClr val="tx2"/>
                </a:solidFill>
              </a:rPr>
              <a:t>, </a:t>
            </a:r>
            <a:r>
              <a:rPr lang="en-US" sz="1400" dirty="0">
                <a:solidFill>
                  <a:srgbClr val="FF0000"/>
                </a:solidFill>
              </a:rPr>
              <a:t>lotion</a:t>
            </a:r>
            <a:r>
              <a:rPr lang="en-US" sz="1400" dirty="0">
                <a:solidFill>
                  <a:schemeClr val="tx2"/>
                </a:solidFill>
              </a:rPr>
              <a:t>, </a:t>
            </a:r>
            <a:r>
              <a:rPr lang="en-US" sz="1400" dirty="0">
                <a:solidFill>
                  <a:srgbClr val="FF0000"/>
                </a:solidFill>
              </a:rPr>
              <a:t>creams</a:t>
            </a:r>
            <a:r>
              <a:rPr lang="en-US" sz="1400" dirty="0">
                <a:solidFill>
                  <a:schemeClr val="tx2"/>
                </a:solidFill>
              </a:rPr>
              <a:t>, or </a:t>
            </a:r>
            <a:r>
              <a:rPr lang="en-US" sz="1400" dirty="0">
                <a:solidFill>
                  <a:srgbClr val="FF0000"/>
                </a:solidFill>
              </a:rPr>
              <a:t>oils </a:t>
            </a:r>
            <a:r>
              <a:rPr lang="en-US" sz="1400" dirty="0">
                <a:solidFill>
                  <a:schemeClr val="tx2"/>
                </a:solidFill>
              </a:rPr>
              <a:t>on your body.</a:t>
            </a:r>
            <a:endParaRPr lang="en-US" sz="1400" dirty="0"/>
          </a:p>
        </p:txBody>
      </p:sp>
      <p:sp>
        <p:nvSpPr>
          <p:cNvPr id="19" name="TextBox 18">
            <a:extLst>
              <a:ext uri="{FF2B5EF4-FFF2-40B4-BE49-F238E27FC236}">
                <a16:creationId xmlns:a16="http://schemas.microsoft.com/office/drawing/2014/main" id="{A54B8BB7-DCF2-5437-E87D-1AE549832F35}"/>
              </a:ext>
            </a:extLst>
          </p:cNvPr>
          <p:cNvSpPr txBox="1"/>
          <p:nvPr/>
        </p:nvSpPr>
        <p:spPr>
          <a:xfrm>
            <a:off x="527688" y="3337900"/>
            <a:ext cx="3379769" cy="923330"/>
          </a:xfrm>
          <a:prstGeom prst="rect">
            <a:avLst/>
          </a:prstGeom>
          <a:solidFill>
            <a:srgbClr val="FFFF00"/>
          </a:solidFill>
        </p:spPr>
        <p:txBody>
          <a:bodyPr wrap="square">
            <a:spAutoFit/>
          </a:bodyPr>
          <a:lstStyle/>
          <a:p>
            <a:pPr algn="ctr"/>
            <a:r>
              <a:rPr lang="en-US" sz="1350" b="1" u="sng" dirty="0">
                <a:solidFill>
                  <a:srgbClr val="29AB81"/>
                </a:solidFill>
              </a:rPr>
              <a:t>Hibiclens CHG Shower Video</a:t>
            </a:r>
            <a:endParaRPr lang="en-US" sz="1350" dirty="0"/>
          </a:p>
          <a:p>
            <a:pPr algn="ctr"/>
            <a:r>
              <a:rPr lang="en-US" sz="1350" dirty="0"/>
              <a:t>Please note </a:t>
            </a:r>
            <a:r>
              <a:rPr lang="en-US" sz="1350" b="1" dirty="0"/>
              <a:t>GBMC J&amp;S Center  requires patients </a:t>
            </a:r>
            <a:r>
              <a:rPr lang="en-US" sz="1350" dirty="0"/>
              <a:t>to </a:t>
            </a:r>
            <a:r>
              <a:rPr lang="en-US" sz="1350" b="1" dirty="0">
                <a:solidFill>
                  <a:srgbClr val="29AB81"/>
                </a:solidFill>
              </a:rPr>
              <a:t>complete 4 showers at home </a:t>
            </a:r>
            <a:r>
              <a:rPr lang="en-US" sz="1350" dirty="0"/>
              <a:t>before surgery</a:t>
            </a:r>
          </a:p>
        </p:txBody>
      </p:sp>
      <p:sp>
        <p:nvSpPr>
          <p:cNvPr id="3" name="TextBox 2">
            <a:extLst>
              <a:ext uri="{FF2B5EF4-FFF2-40B4-BE49-F238E27FC236}">
                <a16:creationId xmlns:a16="http://schemas.microsoft.com/office/drawing/2014/main" id="{4A4E2ABB-E044-CCBA-5E3C-D4A9060BD246}"/>
              </a:ext>
            </a:extLst>
          </p:cNvPr>
          <p:cNvSpPr txBox="1"/>
          <p:nvPr/>
        </p:nvSpPr>
        <p:spPr>
          <a:xfrm>
            <a:off x="527688" y="3016529"/>
            <a:ext cx="3287214" cy="230832"/>
          </a:xfrm>
          <a:prstGeom prst="rect">
            <a:avLst/>
          </a:prstGeom>
          <a:noFill/>
        </p:spPr>
        <p:txBody>
          <a:bodyPr wrap="square" rtlCol="0">
            <a:spAutoFit/>
          </a:bodyPr>
          <a:lstStyle/>
          <a:p>
            <a:pPr algn="ctr"/>
            <a:r>
              <a:rPr lang="en-US" sz="900" dirty="0">
                <a:solidFill>
                  <a:srgbClr val="424242"/>
                </a:solidFill>
                <a:latin typeface="Arial" panose="020B0604020202020204" pitchFamily="34" charset="0"/>
                <a:hlinkClick r:id="rId4"/>
              </a:rPr>
              <a:t>https://vimeo.com/882515698/36b386b075?share=copy</a:t>
            </a:r>
            <a:r>
              <a:rPr lang="en-US" sz="900" dirty="0">
                <a:solidFill>
                  <a:srgbClr val="424242"/>
                </a:solidFill>
                <a:latin typeface="Arial" panose="020B0604020202020204" pitchFamily="34" charset="0"/>
              </a:rPr>
              <a:t> </a:t>
            </a:r>
            <a:endParaRPr lang="en-US" sz="900" dirty="0"/>
          </a:p>
        </p:txBody>
      </p:sp>
      <p:pic>
        <p:nvPicPr>
          <p:cNvPr id="4" name="Online Media 3" title="Hibiclens PreOp Video for GBMC Patients">
            <a:hlinkClick r:id="" action="ppaction://media"/>
            <a:extLst>
              <a:ext uri="{FF2B5EF4-FFF2-40B4-BE49-F238E27FC236}">
                <a16:creationId xmlns:a16="http://schemas.microsoft.com/office/drawing/2014/main" id="{39719021-C2E8-743A-06D1-34C9B39FCCC4}"/>
              </a:ext>
            </a:extLst>
          </p:cNvPr>
          <p:cNvPicPr>
            <a:picLocks noRot="1" noChangeAspect="1"/>
          </p:cNvPicPr>
          <p:nvPr>
            <a:videoFile r:link="rId1"/>
          </p:nvPr>
        </p:nvPicPr>
        <p:blipFill>
          <a:blip r:embed="rId5"/>
          <a:stretch>
            <a:fillRect/>
          </a:stretch>
        </p:blipFill>
        <p:spPr>
          <a:xfrm>
            <a:off x="172088" y="721790"/>
            <a:ext cx="3998415" cy="2252629"/>
          </a:xfrm>
          <a:prstGeom prst="rect">
            <a:avLst/>
          </a:prstGeom>
        </p:spPr>
      </p:pic>
    </p:spTree>
    <p:extLst>
      <p:ext uri="{BB962C8B-B14F-4D97-AF65-F5344CB8AC3E}">
        <p14:creationId xmlns:p14="http://schemas.microsoft.com/office/powerpoint/2010/main" val="1348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983E5E-A2DB-44B6-9B95-F05E115E18B3}"/>
              </a:ext>
            </a:extLst>
          </p:cNvPr>
          <p:cNvPicPr>
            <a:picLocks noChangeAspect="1"/>
          </p:cNvPicPr>
          <p:nvPr/>
        </p:nvPicPr>
        <p:blipFill>
          <a:blip r:embed="rId3"/>
          <a:stretch>
            <a:fillRect/>
          </a:stretch>
        </p:blipFill>
        <p:spPr>
          <a:xfrm>
            <a:off x="6645869" y="492989"/>
            <a:ext cx="2391737" cy="2854771"/>
          </a:xfrm>
          <a:prstGeom prst="rect">
            <a:avLst/>
          </a:prstGeom>
        </p:spPr>
      </p:pic>
      <p:sp>
        <p:nvSpPr>
          <p:cNvPr id="12" name="Title 11">
            <a:extLst>
              <a:ext uri="{FF2B5EF4-FFF2-40B4-BE49-F238E27FC236}">
                <a16:creationId xmlns:a16="http://schemas.microsoft.com/office/drawing/2014/main" id="{F1FEA24C-B883-4108-9324-44FD3BF1681C}"/>
              </a:ext>
            </a:extLst>
          </p:cNvPr>
          <p:cNvSpPr>
            <a:spLocks noGrp="1"/>
          </p:cNvSpPr>
          <p:nvPr>
            <p:ph type="title"/>
          </p:nvPr>
        </p:nvSpPr>
        <p:spPr>
          <a:xfrm>
            <a:off x="271301" y="-336795"/>
            <a:ext cx="5887960" cy="865573"/>
          </a:xfrm>
        </p:spPr>
        <p:txBody>
          <a:bodyPr>
            <a:normAutofit/>
          </a:bodyPr>
          <a:lstStyle/>
          <a:p>
            <a:pPr algn="ctr"/>
            <a:r>
              <a:rPr lang="en-US" dirty="0"/>
              <a:t>Sign-up for GBMC MyChart</a:t>
            </a:r>
          </a:p>
        </p:txBody>
      </p:sp>
      <p:sp>
        <p:nvSpPr>
          <p:cNvPr id="13" name="Content Placeholder 12">
            <a:extLst>
              <a:ext uri="{FF2B5EF4-FFF2-40B4-BE49-F238E27FC236}">
                <a16:creationId xmlns:a16="http://schemas.microsoft.com/office/drawing/2014/main" id="{8FCC4AD5-171D-49ED-9783-E7B304FBCD53}"/>
              </a:ext>
            </a:extLst>
          </p:cNvPr>
          <p:cNvSpPr>
            <a:spLocks noGrp="1"/>
          </p:cNvSpPr>
          <p:nvPr>
            <p:ph idx="1"/>
          </p:nvPr>
        </p:nvSpPr>
        <p:spPr>
          <a:xfrm>
            <a:off x="0" y="684777"/>
            <a:ext cx="6662706" cy="3965734"/>
          </a:xfrm>
        </p:spPr>
        <p:txBody>
          <a:bodyPr>
            <a:normAutofit/>
          </a:bodyPr>
          <a:lstStyle/>
          <a:p>
            <a:r>
              <a:rPr lang="en-US" b="1" i="1" dirty="0"/>
              <a:t>My Chart </a:t>
            </a:r>
            <a:r>
              <a:rPr lang="en-US" dirty="0"/>
              <a:t>allows you to verify your health insurance information, mailing address, phone number, e-mail, pharmacy, etc.</a:t>
            </a:r>
          </a:p>
          <a:p>
            <a:endParaRPr lang="en-US" dirty="0"/>
          </a:p>
          <a:p>
            <a:r>
              <a:rPr lang="en-US" b="1" i="1" dirty="0"/>
              <a:t>MyChart</a:t>
            </a:r>
            <a:r>
              <a:rPr lang="en-US" dirty="0"/>
              <a:t> will send reminders for your pre-op appointments and appointments while you are in the hospital.</a:t>
            </a:r>
          </a:p>
          <a:p>
            <a:pPr marL="34290" indent="0">
              <a:buNone/>
            </a:pPr>
            <a:endParaRPr lang="en-US" dirty="0"/>
          </a:p>
          <a:p>
            <a:r>
              <a:rPr lang="en-US" b="1" i="1" dirty="0"/>
              <a:t>MyChart </a:t>
            </a:r>
            <a:r>
              <a:rPr lang="en-US" dirty="0"/>
              <a:t>gives you access to your test results, allows you to communicate with your providers, pay your bill, and helps you to coordinate your healthcare needs.</a:t>
            </a:r>
          </a:p>
          <a:p>
            <a:endParaRPr lang="en-US" dirty="0"/>
          </a:p>
          <a:p>
            <a:r>
              <a:rPr lang="en-US" u="sng" dirty="0"/>
              <a:t>On the day of admission</a:t>
            </a:r>
            <a:r>
              <a:rPr lang="en-US" dirty="0"/>
              <a:t>: </a:t>
            </a:r>
            <a:r>
              <a:rPr lang="en-US" b="1" i="1" dirty="0"/>
              <a:t>MyChart</a:t>
            </a:r>
            <a:r>
              <a:rPr lang="en-US" dirty="0"/>
              <a:t> will convert to </a:t>
            </a:r>
            <a:r>
              <a:rPr lang="en-US" b="1" i="1" dirty="0"/>
              <a:t>MyChart Bedside</a:t>
            </a:r>
            <a:r>
              <a:rPr lang="en-US" dirty="0"/>
              <a:t>, it is your portal for engaging with your care while admitted to the hospital. Empower yourself and your family with access to your care team, clinical data, and health education.</a:t>
            </a:r>
          </a:p>
        </p:txBody>
      </p:sp>
    </p:spTree>
    <p:extLst>
      <p:ext uri="{BB962C8B-B14F-4D97-AF65-F5344CB8AC3E}">
        <p14:creationId xmlns:p14="http://schemas.microsoft.com/office/powerpoint/2010/main" val="204991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94F625-7EBC-4B65-BDAF-A06D422B6638}"/>
              </a:ext>
            </a:extLst>
          </p:cNvPr>
          <p:cNvSpPr txBox="1"/>
          <p:nvPr/>
        </p:nvSpPr>
        <p:spPr>
          <a:xfrm>
            <a:off x="3550904" y="4075338"/>
            <a:ext cx="3482939" cy="261610"/>
          </a:xfrm>
          <a:prstGeom prst="rect">
            <a:avLst/>
          </a:prstGeom>
          <a:noFill/>
        </p:spPr>
        <p:txBody>
          <a:bodyPr wrap="square" rtlCol="0">
            <a:spAutoFit/>
          </a:bodyPr>
          <a:lstStyle/>
          <a:p>
            <a:r>
              <a:rPr lang="en-US" sz="1100" dirty="0"/>
              <a:t>Check off each yellow circle after your CHG shower </a:t>
            </a:r>
          </a:p>
        </p:txBody>
      </p:sp>
      <p:sp>
        <p:nvSpPr>
          <p:cNvPr id="22" name="TextBox 21">
            <a:extLst>
              <a:ext uri="{FF2B5EF4-FFF2-40B4-BE49-F238E27FC236}">
                <a16:creationId xmlns:a16="http://schemas.microsoft.com/office/drawing/2014/main" id="{99E38D88-4AE4-466E-99E8-B343A06C67B4}"/>
              </a:ext>
            </a:extLst>
          </p:cNvPr>
          <p:cNvSpPr txBox="1"/>
          <p:nvPr/>
        </p:nvSpPr>
        <p:spPr>
          <a:xfrm>
            <a:off x="72211" y="133364"/>
            <a:ext cx="8760594" cy="461665"/>
          </a:xfrm>
          <a:prstGeom prst="rect">
            <a:avLst/>
          </a:prstGeom>
          <a:noFill/>
        </p:spPr>
        <p:txBody>
          <a:bodyPr wrap="square" rtlCol="0">
            <a:spAutoFit/>
          </a:bodyPr>
          <a:lstStyle/>
          <a:p>
            <a:r>
              <a:rPr lang="en-US" sz="2400" dirty="0">
                <a:latin typeface="+mj-lt"/>
              </a:rPr>
              <a:t>Preventing Surgical Site Infection: Pre-Op Skin Preparation</a:t>
            </a:r>
          </a:p>
        </p:txBody>
      </p:sp>
      <p:sp>
        <p:nvSpPr>
          <p:cNvPr id="8" name="TextBox 7">
            <a:extLst>
              <a:ext uri="{FF2B5EF4-FFF2-40B4-BE49-F238E27FC236}">
                <a16:creationId xmlns:a16="http://schemas.microsoft.com/office/drawing/2014/main" id="{251CF081-0226-E2AF-50BE-47A18B32B510}"/>
              </a:ext>
            </a:extLst>
          </p:cNvPr>
          <p:cNvSpPr txBox="1"/>
          <p:nvPr/>
        </p:nvSpPr>
        <p:spPr>
          <a:xfrm>
            <a:off x="3678149" y="1139321"/>
            <a:ext cx="5342561" cy="2585323"/>
          </a:xfrm>
          <a:prstGeom prst="rect">
            <a:avLst/>
          </a:prstGeom>
          <a:noFill/>
        </p:spPr>
        <p:txBody>
          <a:bodyPr wrap="square" rtlCol="0">
            <a:spAutoFit/>
          </a:bodyPr>
          <a:lstStyle/>
          <a:p>
            <a:pPr marL="285750" indent="-285750">
              <a:buFont typeface="Wingdings" panose="05000000000000000000" pitchFamily="2" charset="2"/>
              <a:buChar char="Ø"/>
            </a:pPr>
            <a:r>
              <a:rPr lang="en-US" sz="1600" b="1" u="sng"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rPr>
              <a:t>CHG Shower #1</a:t>
            </a:r>
            <a:r>
              <a:rPr lang="en-US" sz="1600" dirty="0"/>
              <a:t> begin three (3) nights before your surgery</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b="1" u="sng"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rPr>
              <a:t>CHG Shower #2</a:t>
            </a:r>
            <a:r>
              <a:rPr lang="en-US" sz="1600"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rPr>
              <a:t> is two (2) nights before surgery. </a:t>
            </a:r>
          </a:p>
          <a:p>
            <a:pPr marL="285750" indent="-285750">
              <a:buFont typeface="Wingdings" panose="05000000000000000000" pitchFamily="2" charset="2"/>
              <a:buChar char="Ø"/>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n-US" sz="1600" b="1" u="sng"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rPr>
              <a:t>CHG Shower #3</a:t>
            </a:r>
            <a:r>
              <a:rPr lang="en-US" sz="1600"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rPr>
              <a:t> is the night before surgery. </a:t>
            </a:r>
          </a:p>
          <a:p>
            <a:pPr marL="285750" indent="-285750">
              <a:buFont typeface="Wingdings" panose="05000000000000000000" pitchFamily="2" charset="2"/>
              <a:buChar char="Ø"/>
            </a:pPr>
            <a:endParaRPr lang="en-US" sz="1600"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n-US" sz="1600" b="1" u="sng"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rPr>
              <a:t>CHG Shower #4</a:t>
            </a:r>
            <a:r>
              <a:rPr lang="en-US" sz="1600" dirty="0">
                <a:solidFill>
                  <a:srgbClr val="605B56"/>
                </a:solidFill>
                <a:effectLst/>
                <a:latin typeface="Arial" panose="020B0604020202020204" pitchFamily="34" charset="0"/>
                <a:ea typeface="Calibri" panose="020F0502020204030204" pitchFamily="34" charset="0"/>
                <a:cs typeface="Times New Roman" panose="02020603050405020304" pitchFamily="18" charset="0"/>
              </a:rPr>
              <a:t> is the morning of surgery before coming to the hospital.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Arrow: Bent 8">
            <a:extLst>
              <a:ext uri="{FF2B5EF4-FFF2-40B4-BE49-F238E27FC236}">
                <a16:creationId xmlns:a16="http://schemas.microsoft.com/office/drawing/2014/main" id="{F28D042C-03D7-DA22-49A3-81F33275A5EF}"/>
              </a:ext>
            </a:extLst>
          </p:cNvPr>
          <p:cNvSpPr/>
          <p:nvPr/>
        </p:nvSpPr>
        <p:spPr>
          <a:xfrm rot="16200000">
            <a:off x="2370652" y="3068468"/>
            <a:ext cx="250865" cy="2117547"/>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1E945944-CCA0-09A2-6F4D-C3778968F902}"/>
              </a:ext>
            </a:extLst>
          </p:cNvPr>
          <p:cNvPicPr>
            <a:picLocks noChangeAspect="1"/>
          </p:cNvPicPr>
          <p:nvPr/>
        </p:nvPicPr>
        <p:blipFill>
          <a:blip r:embed="rId3"/>
          <a:stretch>
            <a:fillRect/>
          </a:stretch>
        </p:blipFill>
        <p:spPr>
          <a:xfrm>
            <a:off x="891250" y="561466"/>
            <a:ext cx="2558005" cy="3440343"/>
          </a:xfrm>
          <a:prstGeom prst="rect">
            <a:avLst/>
          </a:prstGeom>
        </p:spPr>
      </p:pic>
    </p:spTree>
    <p:extLst>
      <p:ext uri="{BB962C8B-B14F-4D97-AF65-F5344CB8AC3E}">
        <p14:creationId xmlns:p14="http://schemas.microsoft.com/office/powerpoint/2010/main" val="3128637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1100-7AF1-494C-86FB-59A028BA3B43}"/>
              </a:ext>
            </a:extLst>
          </p:cNvPr>
          <p:cNvSpPr>
            <a:spLocks noGrp="1"/>
          </p:cNvSpPr>
          <p:nvPr>
            <p:ph type="title"/>
          </p:nvPr>
        </p:nvSpPr>
        <p:spPr>
          <a:xfrm>
            <a:off x="0" y="0"/>
            <a:ext cx="9144000" cy="495683"/>
          </a:xfrm>
          <a:solidFill>
            <a:srgbClr val="FFFF00"/>
          </a:solidFill>
          <a:ln>
            <a:solidFill>
              <a:srgbClr val="FFFF00"/>
            </a:solidFill>
          </a:ln>
        </p:spPr>
        <p:txBody>
          <a:bodyPr>
            <a:normAutofit fontScale="90000"/>
          </a:bodyPr>
          <a:lstStyle/>
          <a:p>
            <a:pPr algn="ctr"/>
            <a:r>
              <a:rPr lang="en-US" dirty="0"/>
              <a:t>3 Nights Before Your Surgery: Begin Your CHG Showers</a:t>
            </a:r>
          </a:p>
        </p:txBody>
      </p:sp>
      <p:sp>
        <p:nvSpPr>
          <p:cNvPr id="5" name="Content Placeholder 4">
            <a:extLst>
              <a:ext uri="{FF2B5EF4-FFF2-40B4-BE49-F238E27FC236}">
                <a16:creationId xmlns:a16="http://schemas.microsoft.com/office/drawing/2014/main" id="{D0DAC16C-0306-4AFE-92B3-CF1645886799}"/>
              </a:ext>
            </a:extLst>
          </p:cNvPr>
          <p:cNvSpPr>
            <a:spLocks noGrp="1"/>
          </p:cNvSpPr>
          <p:nvPr>
            <p:ph sz="quarter" idx="14"/>
          </p:nvPr>
        </p:nvSpPr>
        <p:spPr>
          <a:xfrm>
            <a:off x="4062998" y="1594364"/>
            <a:ext cx="5081002" cy="2730815"/>
          </a:xfrm>
        </p:spPr>
        <p:txBody>
          <a:bodyPr>
            <a:noAutofit/>
          </a:bodyPr>
          <a:lstStyle/>
          <a:p>
            <a:pPr marL="212598" indent="-214313">
              <a:spcBef>
                <a:spcPts val="0"/>
              </a:spcBef>
              <a:buFont typeface="Wingdings" panose="05000000000000000000" pitchFamily="2" charset="2"/>
              <a:buChar char="Ø"/>
            </a:pPr>
            <a:r>
              <a:rPr lang="en-US" dirty="0">
                <a:solidFill>
                  <a:schemeClr val="tx2"/>
                </a:solidFill>
              </a:rPr>
              <a:t>Pre-Surgical Scrub: 4% CHG Solution</a:t>
            </a:r>
          </a:p>
          <a:p>
            <a:pPr marL="212598" indent="-214313">
              <a:spcBef>
                <a:spcPts val="0"/>
              </a:spcBef>
              <a:buFont typeface="Wingdings" panose="05000000000000000000" pitchFamily="2" charset="2"/>
              <a:buChar char="Ø"/>
            </a:pPr>
            <a:endParaRPr lang="en-US" dirty="0">
              <a:solidFill>
                <a:schemeClr val="tx2"/>
              </a:solidFill>
            </a:endParaRPr>
          </a:p>
          <a:p>
            <a:pPr marL="212598" indent="-214313">
              <a:spcBef>
                <a:spcPts val="0"/>
              </a:spcBef>
              <a:buFont typeface="Wingdings" panose="05000000000000000000" pitchFamily="2" charset="2"/>
              <a:buChar char="Ø"/>
            </a:pPr>
            <a:r>
              <a:rPr lang="en-US" dirty="0">
                <a:solidFill>
                  <a:schemeClr val="tx2"/>
                </a:solidFill>
              </a:rPr>
              <a:t>Use </a:t>
            </a:r>
            <a:r>
              <a:rPr lang="en-US" dirty="0">
                <a:solidFill>
                  <a:srgbClr val="008000"/>
                </a:solidFill>
              </a:rPr>
              <a:t>all 4 bottles </a:t>
            </a:r>
            <a:r>
              <a:rPr lang="en-US" dirty="0">
                <a:solidFill>
                  <a:schemeClr val="tx2"/>
                </a:solidFill>
              </a:rPr>
              <a:t>of CHG, lather the solution onto skin</a:t>
            </a:r>
          </a:p>
          <a:p>
            <a:pPr marL="212598" indent="-214313">
              <a:spcBef>
                <a:spcPts val="0"/>
              </a:spcBef>
              <a:buFont typeface="Wingdings" panose="05000000000000000000" pitchFamily="2" charset="2"/>
              <a:buChar char="Ø"/>
            </a:pPr>
            <a:endParaRPr lang="en-US" dirty="0">
              <a:solidFill>
                <a:schemeClr val="tx2"/>
              </a:solidFill>
            </a:endParaRPr>
          </a:p>
          <a:p>
            <a:pPr marL="212598" lvl="1" indent="-214313">
              <a:spcBef>
                <a:spcPts val="0"/>
              </a:spcBef>
              <a:buFont typeface="Wingdings" panose="05000000000000000000" pitchFamily="2" charset="2"/>
              <a:buChar char="Ø"/>
            </a:pPr>
            <a:r>
              <a:rPr lang="en-US" sz="1500" dirty="0">
                <a:solidFill>
                  <a:schemeClr val="tx2"/>
                </a:solidFill>
              </a:rPr>
              <a:t>Start 3 days prior to surgery - every night before bed</a:t>
            </a:r>
          </a:p>
          <a:p>
            <a:pPr marL="212598" lvl="1" indent="-214313">
              <a:spcBef>
                <a:spcPts val="0"/>
              </a:spcBef>
              <a:buFont typeface="Wingdings" panose="05000000000000000000" pitchFamily="2" charset="2"/>
              <a:buChar char="Ø"/>
            </a:pPr>
            <a:endParaRPr lang="en-US" sz="1500" dirty="0">
              <a:solidFill>
                <a:schemeClr val="tx2"/>
              </a:solidFill>
            </a:endParaRPr>
          </a:p>
          <a:p>
            <a:pPr marL="212598" lvl="1" indent="-214313">
              <a:spcBef>
                <a:spcPts val="0"/>
              </a:spcBef>
              <a:buFont typeface="Wingdings" panose="05000000000000000000" pitchFamily="2" charset="2"/>
              <a:buChar char="Ø"/>
            </a:pPr>
            <a:r>
              <a:rPr lang="en-US" sz="1500" dirty="0">
                <a:solidFill>
                  <a:schemeClr val="tx2"/>
                </a:solidFill>
              </a:rPr>
              <a:t>Last application is on the morning of surgery</a:t>
            </a:r>
          </a:p>
          <a:p>
            <a:pPr marL="212598" lvl="1" indent="-214313">
              <a:spcBef>
                <a:spcPts val="0"/>
              </a:spcBef>
              <a:buFont typeface="Wingdings" panose="05000000000000000000" pitchFamily="2" charset="2"/>
              <a:buChar char="Ø"/>
            </a:pPr>
            <a:endParaRPr lang="en-US" sz="1500" dirty="0">
              <a:solidFill>
                <a:schemeClr val="tx2"/>
              </a:solidFill>
            </a:endParaRPr>
          </a:p>
          <a:p>
            <a:pPr marL="212598" indent="-214313">
              <a:spcBef>
                <a:spcPts val="0"/>
              </a:spcBef>
              <a:buFont typeface="Wingdings" panose="05000000000000000000" pitchFamily="2" charset="2"/>
              <a:buChar char="Ø"/>
            </a:pPr>
            <a:r>
              <a:rPr lang="en-US" dirty="0">
                <a:solidFill>
                  <a:schemeClr val="tx2"/>
                </a:solidFill>
              </a:rPr>
              <a:t>Avoid contact with your eyes, ears, mouth, and genitals </a:t>
            </a:r>
          </a:p>
          <a:p>
            <a:pPr marL="212598" indent="-214313">
              <a:spcBef>
                <a:spcPts val="0"/>
              </a:spcBef>
              <a:buFont typeface="Wingdings" panose="05000000000000000000" pitchFamily="2" charset="2"/>
              <a:buChar char="Ø"/>
            </a:pPr>
            <a:endParaRPr lang="en-US" dirty="0">
              <a:solidFill>
                <a:schemeClr val="tx2"/>
              </a:solidFill>
            </a:endParaRPr>
          </a:p>
          <a:p>
            <a:pPr marL="212598" indent="-214313">
              <a:spcBef>
                <a:spcPts val="0"/>
              </a:spcBef>
              <a:buFont typeface="Wingdings" panose="05000000000000000000" pitchFamily="2" charset="2"/>
              <a:buChar char="Ø"/>
            </a:pPr>
            <a:r>
              <a:rPr lang="en-US" dirty="0">
                <a:solidFill>
                  <a:schemeClr val="tx2"/>
                </a:solidFill>
              </a:rPr>
              <a:t>Do</a:t>
            </a:r>
            <a:r>
              <a:rPr lang="en-US" dirty="0">
                <a:solidFill>
                  <a:srgbClr val="FF0000"/>
                </a:solidFill>
              </a:rPr>
              <a:t> NOT shave</a:t>
            </a:r>
            <a:r>
              <a:rPr lang="en-US" dirty="0">
                <a:solidFill>
                  <a:schemeClr val="tx2"/>
                </a:solidFill>
              </a:rPr>
              <a:t> or use </a:t>
            </a:r>
            <a:r>
              <a:rPr lang="en-US" dirty="0">
                <a:solidFill>
                  <a:srgbClr val="FF0000"/>
                </a:solidFill>
              </a:rPr>
              <a:t>hair removal lotions</a:t>
            </a:r>
            <a:r>
              <a:rPr lang="en-US" dirty="0">
                <a:solidFill>
                  <a:schemeClr val="tx2"/>
                </a:solidFill>
              </a:rPr>
              <a:t>, </a:t>
            </a:r>
            <a:r>
              <a:rPr lang="en-US" dirty="0">
                <a:solidFill>
                  <a:srgbClr val="FF0000"/>
                </a:solidFill>
              </a:rPr>
              <a:t>deodorant</a:t>
            </a:r>
            <a:r>
              <a:rPr lang="en-US" dirty="0">
                <a:solidFill>
                  <a:schemeClr val="tx2"/>
                </a:solidFill>
              </a:rPr>
              <a:t>, </a:t>
            </a:r>
            <a:r>
              <a:rPr lang="en-US" dirty="0">
                <a:solidFill>
                  <a:srgbClr val="FF0000"/>
                </a:solidFill>
              </a:rPr>
              <a:t>perfume</a:t>
            </a:r>
            <a:r>
              <a:rPr lang="en-US" dirty="0">
                <a:solidFill>
                  <a:schemeClr val="tx2"/>
                </a:solidFill>
              </a:rPr>
              <a:t>, </a:t>
            </a:r>
            <a:r>
              <a:rPr lang="en-US" dirty="0">
                <a:solidFill>
                  <a:srgbClr val="FF0000"/>
                </a:solidFill>
              </a:rPr>
              <a:t>lotion</a:t>
            </a:r>
            <a:r>
              <a:rPr lang="en-US" dirty="0">
                <a:solidFill>
                  <a:schemeClr val="tx2"/>
                </a:solidFill>
              </a:rPr>
              <a:t>, </a:t>
            </a:r>
            <a:r>
              <a:rPr lang="en-US" dirty="0">
                <a:solidFill>
                  <a:srgbClr val="FF0000"/>
                </a:solidFill>
              </a:rPr>
              <a:t>creams</a:t>
            </a:r>
            <a:r>
              <a:rPr lang="en-US" dirty="0">
                <a:solidFill>
                  <a:schemeClr val="tx2"/>
                </a:solidFill>
              </a:rPr>
              <a:t>, or </a:t>
            </a:r>
            <a:r>
              <a:rPr lang="en-US" dirty="0">
                <a:solidFill>
                  <a:srgbClr val="FF0000"/>
                </a:solidFill>
              </a:rPr>
              <a:t>oils </a:t>
            </a:r>
            <a:r>
              <a:rPr lang="en-US" dirty="0">
                <a:solidFill>
                  <a:schemeClr val="tx2"/>
                </a:solidFill>
              </a:rPr>
              <a:t>on your body</a:t>
            </a:r>
            <a:endParaRPr lang="en-US" dirty="0"/>
          </a:p>
        </p:txBody>
      </p:sp>
      <p:pic>
        <p:nvPicPr>
          <p:cNvPr id="6" name="Picture 5">
            <a:extLst>
              <a:ext uri="{FF2B5EF4-FFF2-40B4-BE49-F238E27FC236}">
                <a16:creationId xmlns:a16="http://schemas.microsoft.com/office/drawing/2014/main" id="{75E052D9-3291-4DF4-9E7A-90120314388D}"/>
              </a:ext>
            </a:extLst>
          </p:cNvPr>
          <p:cNvPicPr>
            <a:picLocks noChangeAspect="1"/>
          </p:cNvPicPr>
          <p:nvPr/>
        </p:nvPicPr>
        <p:blipFill>
          <a:blip r:embed="rId3"/>
          <a:stretch>
            <a:fillRect/>
          </a:stretch>
        </p:blipFill>
        <p:spPr>
          <a:xfrm>
            <a:off x="4937600" y="554464"/>
            <a:ext cx="531910" cy="1095420"/>
          </a:xfrm>
          <a:prstGeom prst="rect">
            <a:avLst/>
          </a:prstGeom>
          <a:ln>
            <a:noFill/>
          </a:ln>
          <a:effectLst>
            <a:softEdge rad="112500"/>
          </a:effectLst>
        </p:spPr>
      </p:pic>
      <p:pic>
        <p:nvPicPr>
          <p:cNvPr id="15" name="Picture 14">
            <a:extLst>
              <a:ext uri="{FF2B5EF4-FFF2-40B4-BE49-F238E27FC236}">
                <a16:creationId xmlns:a16="http://schemas.microsoft.com/office/drawing/2014/main" id="{10248552-8700-4809-A6E8-61EDDAE60979}"/>
              </a:ext>
            </a:extLst>
          </p:cNvPr>
          <p:cNvPicPr>
            <a:picLocks noChangeAspect="1"/>
          </p:cNvPicPr>
          <p:nvPr/>
        </p:nvPicPr>
        <p:blipFill>
          <a:blip r:embed="rId3"/>
          <a:stretch>
            <a:fillRect/>
          </a:stretch>
        </p:blipFill>
        <p:spPr>
          <a:xfrm>
            <a:off x="5511163" y="554464"/>
            <a:ext cx="531911" cy="1095421"/>
          </a:xfrm>
          <a:prstGeom prst="rect">
            <a:avLst/>
          </a:prstGeom>
          <a:ln>
            <a:noFill/>
          </a:ln>
          <a:effectLst>
            <a:softEdge rad="112500"/>
          </a:effectLst>
        </p:spPr>
      </p:pic>
      <p:pic>
        <p:nvPicPr>
          <p:cNvPr id="16" name="Picture 15">
            <a:extLst>
              <a:ext uri="{FF2B5EF4-FFF2-40B4-BE49-F238E27FC236}">
                <a16:creationId xmlns:a16="http://schemas.microsoft.com/office/drawing/2014/main" id="{95EE9AEE-4694-4B4C-B78D-5E830FA733F0}"/>
              </a:ext>
            </a:extLst>
          </p:cNvPr>
          <p:cNvPicPr>
            <a:picLocks noChangeAspect="1"/>
          </p:cNvPicPr>
          <p:nvPr/>
        </p:nvPicPr>
        <p:blipFill>
          <a:blip r:embed="rId3"/>
          <a:stretch>
            <a:fillRect/>
          </a:stretch>
        </p:blipFill>
        <p:spPr>
          <a:xfrm>
            <a:off x="6084727" y="554464"/>
            <a:ext cx="531911" cy="1095421"/>
          </a:xfrm>
          <a:prstGeom prst="rect">
            <a:avLst/>
          </a:prstGeom>
          <a:ln>
            <a:noFill/>
          </a:ln>
          <a:effectLst>
            <a:softEdge rad="112500"/>
          </a:effectLst>
        </p:spPr>
      </p:pic>
      <p:pic>
        <p:nvPicPr>
          <p:cNvPr id="17" name="Picture 16">
            <a:extLst>
              <a:ext uri="{FF2B5EF4-FFF2-40B4-BE49-F238E27FC236}">
                <a16:creationId xmlns:a16="http://schemas.microsoft.com/office/drawing/2014/main" id="{40A4C23B-FAAC-4265-88D3-792381A5AED9}"/>
              </a:ext>
            </a:extLst>
          </p:cNvPr>
          <p:cNvPicPr>
            <a:picLocks noChangeAspect="1"/>
          </p:cNvPicPr>
          <p:nvPr/>
        </p:nvPicPr>
        <p:blipFill>
          <a:blip r:embed="rId3"/>
          <a:stretch>
            <a:fillRect/>
          </a:stretch>
        </p:blipFill>
        <p:spPr>
          <a:xfrm>
            <a:off x="6641721" y="554464"/>
            <a:ext cx="531911" cy="1095421"/>
          </a:xfrm>
          <a:prstGeom prst="rect">
            <a:avLst/>
          </a:prstGeom>
          <a:ln>
            <a:noFill/>
          </a:ln>
          <a:effectLst>
            <a:softEdge rad="112500"/>
          </a:effectLst>
        </p:spPr>
      </p:pic>
      <p:pic>
        <p:nvPicPr>
          <p:cNvPr id="8" name="Picture 7">
            <a:extLst>
              <a:ext uri="{FF2B5EF4-FFF2-40B4-BE49-F238E27FC236}">
                <a16:creationId xmlns:a16="http://schemas.microsoft.com/office/drawing/2014/main" id="{540DF439-8E07-4978-BF42-014531DD6555}"/>
              </a:ext>
            </a:extLst>
          </p:cNvPr>
          <p:cNvPicPr>
            <a:picLocks noChangeAspect="1"/>
          </p:cNvPicPr>
          <p:nvPr/>
        </p:nvPicPr>
        <p:blipFill>
          <a:blip r:embed="rId4"/>
          <a:stretch>
            <a:fillRect/>
          </a:stretch>
        </p:blipFill>
        <p:spPr>
          <a:xfrm>
            <a:off x="7304360" y="560310"/>
            <a:ext cx="1200837" cy="1034054"/>
          </a:xfrm>
          <a:prstGeom prst="rect">
            <a:avLst/>
          </a:prstGeom>
        </p:spPr>
      </p:pic>
      <p:pic>
        <p:nvPicPr>
          <p:cNvPr id="4" name="Picture 3">
            <a:extLst>
              <a:ext uri="{FF2B5EF4-FFF2-40B4-BE49-F238E27FC236}">
                <a16:creationId xmlns:a16="http://schemas.microsoft.com/office/drawing/2014/main" id="{CA155C1E-545D-BFC6-F63A-165195AAB5D4}"/>
              </a:ext>
            </a:extLst>
          </p:cNvPr>
          <p:cNvPicPr>
            <a:picLocks noChangeAspect="1"/>
          </p:cNvPicPr>
          <p:nvPr/>
        </p:nvPicPr>
        <p:blipFill>
          <a:blip r:embed="rId5"/>
          <a:stretch>
            <a:fillRect/>
          </a:stretch>
        </p:blipFill>
        <p:spPr>
          <a:xfrm>
            <a:off x="199981" y="991941"/>
            <a:ext cx="3863017" cy="2480464"/>
          </a:xfrm>
          <a:prstGeom prst="rect">
            <a:avLst/>
          </a:prstGeom>
        </p:spPr>
      </p:pic>
    </p:spTree>
    <p:extLst>
      <p:ext uri="{BB962C8B-B14F-4D97-AF65-F5344CB8AC3E}">
        <p14:creationId xmlns:p14="http://schemas.microsoft.com/office/powerpoint/2010/main" val="130832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5010C1C-67C1-417A-88AF-F753AC936F67}"/>
              </a:ext>
            </a:extLst>
          </p:cNvPr>
          <p:cNvSpPr txBox="1">
            <a:spLocks noGrp="1"/>
          </p:cNvSpPr>
          <p:nvPr>
            <p:ph sz="quarter" idx="13"/>
          </p:nvPr>
        </p:nvSpPr>
        <p:spPr>
          <a:xfrm>
            <a:off x="5223510" y="2777491"/>
            <a:ext cx="2909449" cy="1338828"/>
          </a:xfrm>
          <a:prstGeom prst="rect">
            <a:avLst/>
          </a:prstGeom>
          <a:noFill/>
        </p:spPr>
        <p:txBody>
          <a:bodyPr wrap="square" rtlCol="0">
            <a:spAutoFit/>
          </a:bodyPr>
          <a:lstStyle/>
          <a:p>
            <a:pPr marL="34290" indent="0" algn="ctr">
              <a:buNone/>
            </a:pPr>
            <a:r>
              <a:rPr lang="en-US" dirty="0"/>
              <a:t>Do you have an </a:t>
            </a:r>
            <a:r>
              <a:rPr lang="en-US" b="1" i="1" dirty="0">
                <a:solidFill>
                  <a:srgbClr val="FF0000"/>
                </a:solidFill>
              </a:rPr>
              <a:t>orange fruit oil allergy</a:t>
            </a:r>
            <a:r>
              <a:rPr lang="en-US" dirty="0"/>
              <a:t>?</a:t>
            </a:r>
          </a:p>
          <a:p>
            <a:pPr marL="34290" indent="0" algn="ctr">
              <a:buNone/>
            </a:pPr>
            <a:endParaRPr lang="en-US" dirty="0"/>
          </a:p>
          <a:p>
            <a:pPr marL="34290" indent="0" algn="ctr">
              <a:buNone/>
            </a:pPr>
            <a:r>
              <a:rPr lang="en-US" dirty="0"/>
              <a:t>***You will receive the Nozin at GBMC</a:t>
            </a:r>
          </a:p>
        </p:txBody>
      </p:sp>
      <p:pic>
        <p:nvPicPr>
          <p:cNvPr id="5" name="Content Placeholder 10">
            <a:extLst>
              <a:ext uri="{FF2B5EF4-FFF2-40B4-BE49-F238E27FC236}">
                <a16:creationId xmlns:a16="http://schemas.microsoft.com/office/drawing/2014/main" id="{FEB536CB-969E-4D67-B7AB-014799FEA8E3}"/>
              </a:ext>
            </a:extLst>
          </p:cNvPr>
          <p:cNvPicPr>
            <a:picLocks noGrp="1" noChangeAspect="1"/>
          </p:cNvPicPr>
          <p:nvPr>
            <p:ph sz="quarter" idx="14"/>
          </p:nvPr>
        </p:nvPicPr>
        <p:blipFill>
          <a:blip r:embed="rId3"/>
          <a:stretch>
            <a:fillRect/>
          </a:stretch>
        </p:blipFill>
        <p:spPr>
          <a:xfrm>
            <a:off x="1536820" y="113083"/>
            <a:ext cx="3035180" cy="4225624"/>
          </a:xfrm>
        </p:spPr>
      </p:pic>
    </p:spTree>
    <p:extLst>
      <p:ext uri="{BB962C8B-B14F-4D97-AF65-F5344CB8AC3E}">
        <p14:creationId xmlns:p14="http://schemas.microsoft.com/office/powerpoint/2010/main" val="3071868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D690-496E-40C5-841F-756C73B658C0}"/>
              </a:ext>
            </a:extLst>
          </p:cNvPr>
          <p:cNvSpPr>
            <a:spLocks noGrp="1"/>
          </p:cNvSpPr>
          <p:nvPr>
            <p:ph type="title"/>
          </p:nvPr>
        </p:nvSpPr>
        <p:spPr>
          <a:xfrm>
            <a:off x="1828800" y="0"/>
            <a:ext cx="5486400" cy="636973"/>
          </a:xfrm>
        </p:spPr>
        <p:txBody>
          <a:bodyPr/>
          <a:lstStyle/>
          <a:p>
            <a:pPr algn="ctr"/>
            <a:r>
              <a:rPr lang="en-US" dirty="0"/>
              <a:t>Preparing for Surgery</a:t>
            </a:r>
          </a:p>
        </p:txBody>
      </p:sp>
      <p:sp>
        <p:nvSpPr>
          <p:cNvPr id="3" name="Content Placeholder 2">
            <a:extLst>
              <a:ext uri="{FF2B5EF4-FFF2-40B4-BE49-F238E27FC236}">
                <a16:creationId xmlns:a16="http://schemas.microsoft.com/office/drawing/2014/main" id="{B6D9217B-2F11-4F77-9677-BB405933E30E}"/>
              </a:ext>
            </a:extLst>
          </p:cNvPr>
          <p:cNvSpPr>
            <a:spLocks noGrp="1"/>
          </p:cNvSpPr>
          <p:nvPr>
            <p:ph idx="1"/>
          </p:nvPr>
        </p:nvSpPr>
        <p:spPr>
          <a:xfrm>
            <a:off x="186946" y="857250"/>
            <a:ext cx="5776846" cy="3429000"/>
          </a:xfrm>
        </p:spPr>
        <p:txBody>
          <a:bodyPr>
            <a:normAutofit lnSpcReduction="10000"/>
          </a:bodyPr>
          <a:lstStyle/>
          <a:p>
            <a:pPr marL="0" indent="0">
              <a:buNone/>
            </a:pPr>
            <a:r>
              <a:rPr lang="en-US" sz="2100" dirty="0">
                <a:solidFill>
                  <a:srgbClr val="008000"/>
                </a:solidFill>
              </a:rPr>
              <a:t>Exercises for before surgery</a:t>
            </a:r>
          </a:p>
          <a:p>
            <a:pPr>
              <a:buFont typeface="Wingdings" panose="05000000000000000000" pitchFamily="2" charset="2"/>
              <a:buChar char="Ø"/>
            </a:pPr>
            <a:r>
              <a:rPr lang="en-US" sz="1800" dirty="0"/>
              <a:t>Review exercises in your pre-op section of guidebook </a:t>
            </a:r>
          </a:p>
          <a:p>
            <a:pPr lvl="1">
              <a:buClr>
                <a:schemeClr val="tx2"/>
              </a:buClr>
              <a:buFont typeface="Wingdings" panose="05000000000000000000" pitchFamily="2" charset="2"/>
              <a:buChar char="Ø"/>
            </a:pPr>
            <a:endParaRPr lang="en-US" sz="1200" dirty="0"/>
          </a:p>
          <a:p>
            <a:pPr>
              <a:buFont typeface="Wingdings" panose="05000000000000000000" pitchFamily="2" charset="2"/>
              <a:buChar char="Ø"/>
            </a:pPr>
            <a:r>
              <a:rPr lang="en-US" sz="1800" dirty="0"/>
              <a:t>Start </a:t>
            </a:r>
            <a:r>
              <a:rPr lang="en-US" sz="1800" dirty="0">
                <a:solidFill>
                  <a:srgbClr val="008000"/>
                </a:solidFill>
              </a:rPr>
              <a:t>NOW</a:t>
            </a:r>
            <a:endParaRPr lang="en-US" sz="1800" dirty="0"/>
          </a:p>
          <a:p>
            <a:pPr lvl="1">
              <a:buFont typeface="Wingdings" panose="05000000000000000000" pitchFamily="2" charset="2"/>
              <a:buChar char="Ø"/>
            </a:pPr>
            <a:r>
              <a:rPr lang="en-US" sz="1500" dirty="0"/>
              <a:t>2-3 times a day to strengthen your body before surgery</a:t>
            </a:r>
          </a:p>
          <a:p>
            <a:pPr>
              <a:buFont typeface="Wingdings" panose="05000000000000000000" pitchFamily="2" charset="2"/>
              <a:buChar char="Ø"/>
            </a:pPr>
            <a:endParaRPr lang="en-US" sz="1200" dirty="0"/>
          </a:p>
          <a:p>
            <a:pPr>
              <a:buFont typeface="Wingdings" panose="05000000000000000000" pitchFamily="2" charset="2"/>
              <a:buChar char="Ø"/>
            </a:pPr>
            <a:r>
              <a:rPr lang="en-US" sz="1800" dirty="0"/>
              <a:t>Stop or do less repetitions if pain is severe</a:t>
            </a:r>
          </a:p>
          <a:p>
            <a:pPr marL="34290" indent="0">
              <a:buNone/>
            </a:pPr>
            <a:endParaRPr lang="en-US" sz="1800" dirty="0"/>
          </a:p>
          <a:p>
            <a:pPr marL="34290" indent="0">
              <a:buNone/>
            </a:pPr>
            <a:endParaRPr lang="en-US" sz="1800" dirty="0"/>
          </a:p>
          <a:p>
            <a:pPr marL="171450" indent="-171450">
              <a:spcBef>
                <a:spcPts val="0"/>
              </a:spcBef>
              <a:buClrTx/>
              <a:defRPr/>
            </a:pPr>
            <a:r>
              <a:rPr lang="en-US" sz="900" dirty="0">
                <a:solidFill>
                  <a:schemeClr val="accent5">
                    <a:lumMod val="50000"/>
                  </a:schemeClr>
                </a:solidFill>
                <a:latin typeface="Calibri" panose="020F0502020204030204" pitchFamily="34" charset="0"/>
              </a:rPr>
              <a:t>Exercises for knee replacement: videos are labeled as post-op exercises but can be used for pre-op readiness:</a:t>
            </a:r>
          </a:p>
          <a:p>
            <a:pPr marL="377184" lvl="1" indent="-171450">
              <a:spcBef>
                <a:spcPts val="0"/>
              </a:spcBef>
              <a:buClrTx/>
              <a:buFont typeface="Wingdings" panose="05000000000000000000" pitchFamily="2" charset="2"/>
              <a:buChar char="Ø"/>
              <a:defRPr/>
            </a:pPr>
            <a:r>
              <a:rPr lang="en-US" sz="750" dirty="0">
                <a:solidFill>
                  <a:schemeClr val="accent5">
                    <a:lumMod val="50000"/>
                  </a:schemeClr>
                </a:solidFill>
                <a:latin typeface="Calibri" panose="020F0502020204030204" pitchFamily="34" charset="0"/>
                <a:hlinkClick r:id="rId4"/>
              </a:rPr>
              <a:t>https://www.gbmc.org/post-op-exercises-for-total-knee-replacement</a:t>
            </a:r>
            <a:endParaRPr lang="en-US" sz="750" dirty="0">
              <a:solidFill>
                <a:schemeClr val="accent5">
                  <a:lumMod val="50000"/>
                </a:schemeClr>
              </a:solidFill>
              <a:latin typeface="Calibri" panose="020F0502020204030204" pitchFamily="34" charset="0"/>
            </a:endParaRPr>
          </a:p>
          <a:p>
            <a:endParaRPr lang="en-US" sz="900" dirty="0"/>
          </a:p>
          <a:p>
            <a:pPr marL="171450" indent="-171450">
              <a:spcBef>
                <a:spcPts val="0"/>
              </a:spcBef>
              <a:buClrTx/>
              <a:defRPr/>
            </a:pPr>
            <a:r>
              <a:rPr lang="en-US" sz="900" dirty="0">
                <a:solidFill>
                  <a:schemeClr val="accent5">
                    <a:lumMod val="50000"/>
                  </a:schemeClr>
                </a:solidFill>
                <a:latin typeface="Calibri" panose="020F0502020204030204" pitchFamily="34" charset="0"/>
              </a:rPr>
              <a:t>Exercises for hip replacement: videos are labeled as post-op exercises but can be used for pre-op readiness:</a:t>
            </a:r>
          </a:p>
          <a:p>
            <a:pPr marL="377184" lvl="1" indent="-171450">
              <a:spcBef>
                <a:spcPts val="0"/>
              </a:spcBef>
              <a:buClrTx/>
              <a:buFont typeface="Wingdings" panose="05000000000000000000" pitchFamily="2" charset="2"/>
              <a:buChar char="Ø"/>
              <a:defRPr/>
            </a:pPr>
            <a:r>
              <a:rPr lang="en-US" sz="750" dirty="0">
                <a:latin typeface="Calibri" panose="020F0502020204030204" pitchFamily="34" charset="0"/>
                <a:hlinkClick r:id="rId5"/>
              </a:rPr>
              <a:t>https://www.gbmc.org/post-op-exercises-for-total-hip-replacement</a:t>
            </a:r>
            <a:endParaRPr lang="en-US" sz="750" dirty="0">
              <a:solidFill>
                <a:schemeClr val="accent5">
                  <a:lumMod val="50000"/>
                </a:schemeClr>
              </a:solidFill>
              <a:latin typeface="Calibri" panose="020F0502020204030204" pitchFamily="34" charset="0"/>
            </a:endParaRPr>
          </a:p>
          <a:p>
            <a:pPr>
              <a:buFont typeface="Wingdings" panose="05000000000000000000" pitchFamily="2" charset="2"/>
              <a:buChar char="Ø"/>
            </a:pPr>
            <a:endParaRPr lang="en-US" sz="1800" dirty="0"/>
          </a:p>
          <a:p>
            <a:endParaRPr lang="en-US" dirty="0"/>
          </a:p>
        </p:txBody>
      </p:sp>
      <p:pic>
        <p:nvPicPr>
          <p:cNvPr id="7" name="Picture 6" descr="A qr code with green text&#10;&#10;Description automatically generated">
            <a:extLst>
              <a:ext uri="{FF2B5EF4-FFF2-40B4-BE49-F238E27FC236}">
                <a16:creationId xmlns:a16="http://schemas.microsoft.com/office/drawing/2014/main" id="{F0ACB3CF-6C52-AFDB-7A12-815A95016A33}"/>
              </a:ext>
            </a:extLst>
          </p:cNvPr>
          <p:cNvPicPr>
            <a:picLocks noChangeAspect="1"/>
          </p:cNvPicPr>
          <p:nvPr/>
        </p:nvPicPr>
        <p:blipFill>
          <a:blip r:embed="rId6"/>
          <a:stretch>
            <a:fillRect/>
          </a:stretch>
        </p:blipFill>
        <p:spPr>
          <a:xfrm>
            <a:off x="5651647" y="854097"/>
            <a:ext cx="1524293" cy="1578732"/>
          </a:xfrm>
          <a:prstGeom prst="rect">
            <a:avLst/>
          </a:prstGeom>
        </p:spPr>
      </p:pic>
      <p:pic>
        <p:nvPicPr>
          <p:cNvPr id="9" name="Picture 8">
            <a:extLst>
              <a:ext uri="{FF2B5EF4-FFF2-40B4-BE49-F238E27FC236}">
                <a16:creationId xmlns:a16="http://schemas.microsoft.com/office/drawing/2014/main" id="{3E5948A6-93B3-C6B8-2642-3AA23C9A451E}"/>
              </a:ext>
            </a:extLst>
          </p:cNvPr>
          <p:cNvPicPr>
            <a:picLocks noChangeAspect="1"/>
          </p:cNvPicPr>
          <p:nvPr/>
        </p:nvPicPr>
        <p:blipFill>
          <a:blip r:embed="rId7"/>
          <a:stretch>
            <a:fillRect/>
          </a:stretch>
        </p:blipFill>
        <p:spPr>
          <a:xfrm>
            <a:off x="7175940" y="857250"/>
            <a:ext cx="1644675" cy="1578733"/>
          </a:xfrm>
          <a:prstGeom prst="rect">
            <a:avLst/>
          </a:prstGeom>
        </p:spPr>
      </p:pic>
      <p:pic>
        <p:nvPicPr>
          <p:cNvPr id="5" name="Online Media 4" title="Knee Exercise Videos">
            <a:hlinkClick r:id="" action="ppaction://media"/>
            <a:extLst>
              <a:ext uri="{FF2B5EF4-FFF2-40B4-BE49-F238E27FC236}">
                <a16:creationId xmlns:a16="http://schemas.microsoft.com/office/drawing/2014/main" id="{EB1C5590-D358-381B-8A3D-184CCDC6F617}"/>
              </a:ext>
            </a:extLst>
          </p:cNvPr>
          <p:cNvPicPr>
            <a:picLocks noRot="1" noChangeAspect="1"/>
          </p:cNvPicPr>
          <p:nvPr>
            <a:videoFile r:link="rId1"/>
          </p:nvPr>
        </p:nvPicPr>
        <p:blipFill>
          <a:blip r:embed="rId8"/>
          <a:stretch>
            <a:fillRect/>
          </a:stretch>
        </p:blipFill>
        <p:spPr>
          <a:xfrm>
            <a:off x="6185991" y="2499854"/>
            <a:ext cx="2448426" cy="1379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D880657D-A6B2-7A3D-5CEF-5466745D9B36}"/>
              </a:ext>
            </a:extLst>
          </p:cNvPr>
          <p:cNvSpPr txBox="1"/>
          <p:nvPr/>
        </p:nvSpPr>
        <p:spPr>
          <a:xfrm>
            <a:off x="5963792" y="3949429"/>
            <a:ext cx="2892824" cy="400110"/>
          </a:xfrm>
          <a:prstGeom prst="rect">
            <a:avLst/>
          </a:prstGeom>
          <a:noFill/>
        </p:spPr>
        <p:txBody>
          <a:bodyPr wrap="square">
            <a:spAutoFit/>
          </a:bodyPr>
          <a:lstStyle/>
          <a:p>
            <a:pPr algn="ctr"/>
            <a:r>
              <a:rPr lang="en-US" sz="1000" dirty="0">
                <a:hlinkClick r:id="rId9"/>
              </a:rPr>
              <a:t>Joint Replacement Class - Video Library - GBMC HealthCare in Baltimore, MD</a:t>
            </a:r>
            <a:endParaRPr lang="en-US" sz="1000" dirty="0"/>
          </a:p>
        </p:txBody>
      </p:sp>
    </p:spTree>
    <p:extLst>
      <p:ext uri="{BB962C8B-B14F-4D97-AF65-F5344CB8AC3E}">
        <p14:creationId xmlns:p14="http://schemas.microsoft.com/office/powerpoint/2010/main" val="23773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83CF-7D89-4C3A-B2E8-832C52A0711E}"/>
              </a:ext>
            </a:extLst>
          </p:cNvPr>
          <p:cNvSpPr>
            <a:spLocks noGrp="1"/>
          </p:cNvSpPr>
          <p:nvPr>
            <p:ph type="title"/>
          </p:nvPr>
        </p:nvSpPr>
        <p:spPr>
          <a:xfrm>
            <a:off x="1806441" y="0"/>
            <a:ext cx="5740667" cy="542924"/>
          </a:xfrm>
        </p:spPr>
        <p:txBody>
          <a:bodyPr>
            <a:normAutofit fontScale="90000"/>
          </a:bodyPr>
          <a:lstStyle/>
          <a:p>
            <a:pPr algn="ctr"/>
            <a:r>
              <a:rPr lang="en-US" sz="3000" dirty="0"/>
              <a:t>Coach/Support Person</a:t>
            </a:r>
          </a:p>
        </p:txBody>
      </p:sp>
      <p:pic>
        <p:nvPicPr>
          <p:cNvPr id="4" name="Content Placeholder 3">
            <a:extLst>
              <a:ext uri="{FF2B5EF4-FFF2-40B4-BE49-F238E27FC236}">
                <a16:creationId xmlns:a16="http://schemas.microsoft.com/office/drawing/2014/main" id="{D97AD030-E413-4EE3-AECD-F49EEC4D32B2}"/>
              </a:ext>
            </a:extLst>
          </p:cNvPr>
          <p:cNvPicPr>
            <a:picLocks noGrp="1" noChangeAspect="1"/>
          </p:cNvPicPr>
          <p:nvPr>
            <p:ph idx="1"/>
          </p:nvPr>
        </p:nvPicPr>
        <p:blipFill>
          <a:blip r:embed="rId3"/>
          <a:stretch>
            <a:fillRect/>
          </a:stretch>
        </p:blipFill>
        <p:spPr>
          <a:xfrm>
            <a:off x="3447878" y="2638649"/>
            <a:ext cx="2457791" cy="1228896"/>
          </a:xfrm>
          <a:prstGeom prst="rect">
            <a:avLst/>
          </a:prstGeom>
        </p:spPr>
      </p:pic>
      <p:sp>
        <p:nvSpPr>
          <p:cNvPr id="6" name="Text Placeholder 5">
            <a:extLst>
              <a:ext uri="{FF2B5EF4-FFF2-40B4-BE49-F238E27FC236}">
                <a16:creationId xmlns:a16="http://schemas.microsoft.com/office/drawing/2014/main" id="{4881B897-4265-4C63-9D63-A4C4C888519E}"/>
              </a:ext>
            </a:extLst>
          </p:cNvPr>
          <p:cNvSpPr>
            <a:spLocks noGrp="1"/>
          </p:cNvSpPr>
          <p:nvPr>
            <p:ph type="body" sz="half" idx="2"/>
          </p:nvPr>
        </p:nvSpPr>
        <p:spPr>
          <a:xfrm>
            <a:off x="0" y="1033139"/>
            <a:ext cx="11099111" cy="3757640"/>
          </a:xfrm>
        </p:spPr>
        <p:txBody>
          <a:bodyPr numCol="2" spcCol="457200">
            <a:noAutofit/>
          </a:bodyPr>
          <a:lstStyle/>
          <a:p>
            <a:pPr indent="-205740">
              <a:lnSpc>
                <a:spcPct val="150000"/>
              </a:lnSpc>
              <a:spcBef>
                <a:spcPts val="0"/>
              </a:spcBef>
              <a:buFont typeface="Wingdings" panose="05000000000000000000" pitchFamily="2" charset="2"/>
              <a:buChar char="Ø"/>
            </a:pPr>
            <a:r>
              <a:rPr lang="en-US" sz="1600" dirty="0"/>
              <a:t>Exercises</a:t>
            </a:r>
          </a:p>
          <a:p>
            <a:pPr indent="-205740">
              <a:lnSpc>
                <a:spcPct val="150000"/>
              </a:lnSpc>
              <a:spcBef>
                <a:spcPts val="0"/>
              </a:spcBef>
              <a:buFont typeface="Wingdings" panose="05000000000000000000" pitchFamily="2" charset="2"/>
              <a:buChar char="Ø"/>
            </a:pPr>
            <a:r>
              <a:rPr lang="en-US" sz="1600" dirty="0"/>
              <a:t>Transfers to the toilet, tub, etc. </a:t>
            </a:r>
          </a:p>
          <a:p>
            <a:pPr indent="-205740">
              <a:lnSpc>
                <a:spcPct val="150000"/>
              </a:lnSpc>
              <a:spcBef>
                <a:spcPts val="0"/>
              </a:spcBef>
              <a:buFont typeface="Wingdings" panose="05000000000000000000" pitchFamily="2" charset="2"/>
              <a:buChar char="Ø"/>
            </a:pPr>
            <a:r>
              <a:rPr lang="en-US" sz="1600" dirty="0"/>
              <a:t>Moving around with your walker or cane</a:t>
            </a:r>
          </a:p>
          <a:p>
            <a:pPr indent="-205740">
              <a:lnSpc>
                <a:spcPct val="150000"/>
              </a:lnSpc>
              <a:spcBef>
                <a:spcPts val="0"/>
              </a:spcBef>
              <a:buFont typeface="Wingdings" panose="05000000000000000000" pitchFamily="2" charset="2"/>
              <a:buChar char="Ø"/>
            </a:pPr>
            <a:r>
              <a:rPr lang="en-US" sz="1600" dirty="0"/>
              <a:t>Bathing/dressing (using adaptive equipment if needed)</a:t>
            </a:r>
          </a:p>
          <a:p>
            <a:pPr indent="-205740">
              <a:lnSpc>
                <a:spcPct val="150000"/>
              </a:lnSpc>
              <a:spcBef>
                <a:spcPts val="0"/>
              </a:spcBef>
              <a:buFont typeface="Wingdings" panose="05000000000000000000" pitchFamily="2" charset="2"/>
              <a:buChar char="Ø"/>
            </a:pPr>
            <a:r>
              <a:rPr lang="en-US" sz="1600" dirty="0"/>
              <a:t>Transportation to appointments</a:t>
            </a:r>
          </a:p>
          <a:p>
            <a:pPr indent="-205740">
              <a:lnSpc>
                <a:spcPct val="150000"/>
              </a:lnSpc>
              <a:spcBef>
                <a:spcPts val="0"/>
              </a:spcBef>
              <a:buFont typeface="Wingdings" panose="05000000000000000000" pitchFamily="2" charset="2"/>
              <a:buChar char="Ø"/>
            </a:pPr>
            <a:r>
              <a:rPr lang="en-US" sz="1600" dirty="0"/>
              <a:t>Clean and prepare your home</a:t>
            </a:r>
          </a:p>
          <a:p>
            <a:pPr indent="-205740">
              <a:lnSpc>
                <a:spcPct val="150000"/>
              </a:lnSpc>
              <a:spcBef>
                <a:spcPts val="0"/>
              </a:spcBef>
              <a:buFont typeface="Wingdings" panose="05000000000000000000" pitchFamily="2" charset="2"/>
              <a:buChar char="Ø"/>
            </a:pPr>
            <a:r>
              <a:rPr lang="en-US" sz="1600" dirty="0"/>
              <a:t>Food, shopping, preparing meals</a:t>
            </a:r>
          </a:p>
          <a:p>
            <a:pPr indent="-205740">
              <a:lnSpc>
                <a:spcPct val="150000"/>
              </a:lnSpc>
              <a:spcBef>
                <a:spcPts val="0"/>
              </a:spcBef>
              <a:buFont typeface="Wingdings" panose="05000000000000000000" pitchFamily="2" charset="2"/>
              <a:buChar char="Ø"/>
            </a:pPr>
            <a:r>
              <a:rPr lang="en-US" sz="1600" dirty="0"/>
              <a:t>Cleaning laundry</a:t>
            </a:r>
          </a:p>
          <a:p>
            <a:pPr indent="-205740" defTabSz="280988">
              <a:lnSpc>
                <a:spcPct val="150000"/>
              </a:lnSpc>
              <a:spcBef>
                <a:spcPts val="0"/>
              </a:spcBef>
              <a:buFont typeface="Wingdings" panose="05000000000000000000" pitchFamily="2" charset="2"/>
              <a:buChar char="Ø"/>
            </a:pPr>
            <a:r>
              <a:rPr lang="en-US" sz="1600" dirty="0"/>
              <a:t>Caring for pets, children, grandchildren</a:t>
            </a:r>
          </a:p>
        </p:txBody>
      </p:sp>
      <p:sp>
        <p:nvSpPr>
          <p:cNvPr id="5" name="TextBox 4">
            <a:extLst>
              <a:ext uri="{FF2B5EF4-FFF2-40B4-BE49-F238E27FC236}">
                <a16:creationId xmlns:a16="http://schemas.microsoft.com/office/drawing/2014/main" id="{7EB524B3-073B-4E47-802E-5092CCB032B9}"/>
              </a:ext>
            </a:extLst>
          </p:cNvPr>
          <p:cNvSpPr txBox="1"/>
          <p:nvPr/>
        </p:nvSpPr>
        <p:spPr>
          <a:xfrm>
            <a:off x="1806441" y="421468"/>
            <a:ext cx="5657850" cy="461665"/>
          </a:xfrm>
          <a:prstGeom prst="rect">
            <a:avLst/>
          </a:prstGeom>
          <a:noFill/>
        </p:spPr>
        <p:txBody>
          <a:bodyPr wrap="square" rtlCol="0">
            <a:spAutoFit/>
          </a:bodyPr>
          <a:lstStyle/>
          <a:p>
            <a:pPr algn="ctr"/>
            <a:r>
              <a:rPr lang="en-US" sz="2400" dirty="0">
                <a:solidFill>
                  <a:srgbClr val="008000"/>
                </a:solidFill>
              </a:rPr>
              <a:t>Enlist a family member or friend for help</a:t>
            </a:r>
            <a:endParaRPr lang="en-US" sz="2400" dirty="0"/>
          </a:p>
        </p:txBody>
      </p:sp>
      <p:pic>
        <p:nvPicPr>
          <p:cNvPr id="7" name="Picture 6">
            <a:extLst>
              <a:ext uri="{FF2B5EF4-FFF2-40B4-BE49-F238E27FC236}">
                <a16:creationId xmlns:a16="http://schemas.microsoft.com/office/drawing/2014/main" id="{114CFB87-05EB-42D7-9EC6-3216045CECA7}"/>
              </a:ext>
            </a:extLst>
          </p:cNvPr>
          <p:cNvPicPr>
            <a:picLocks noChangeAspect="1"/>
          </p:cNvPicPr>
          <p:nvPr/>
        </p:nvPicPr>
        <p:blipFill>
          <a:blip r:embed="rId4"/>
          <a:stretch>
            <a:fillRect/>
          </a:stretch>
        </p:blipFill>
        <p:spPr>
          <a:xfrm>
            <a:off x="6312320" y="1033139"/>
            <a:ext cx="2656378" cy="2662457"/>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9B986553-7473-499F-98E7-B440C37EE07D}"/>
              </a:ext>
            </a:extLst>
          </p:cNvPr>
          <p:cNvPicPr>
            <a:picLocks noChangeAspect="1"/>
          </p:cNvPicPr>
          <p:nvPr/>
        </p:nvPicPr>
        <p:blipFill>
          <a:blip r:embed="rId5"/>
          <a:stretch>
            <a:fillRect/>
          </a:stretch>
        </p:blipFill>
        <p:spPr>
          <a:xfrm>
            <a:off x="6014182" y="3253097"/>
            <a:ext cx="947450" cy="1072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C4F672D8-C399-4060-A33E-33AE8074D9A7}"/>
              </a:ext>
            </a:extLst>
          </p:cNvPr>
          <p:cNvPicPr>
            <a:picLocks noChangeAspect="1"/>
          </p:cNvPicPr>
          <p:nvPr/>
        </p:nvPicPr>
        <p:blipFill>
          <a:blip r:embed="rId6"/>
          <a:stretch>
            <a:fillRect/>
          </a:stretch>
        </p:blipFill>
        <p:spPr>
          <a:xfrm>
            <a:off x="1065955" y="46197"/>
            <a:ext cx="740486" cy="836936"/>
          </a:xfrm>
          <a:prstGeom prst="rect">
            <a:avLst/>
          </a:prstGeom>
        </p:spPr>
      </p:pic>
    </p:spTree>
    <p:extLst>
      <p:ext uri="{BB962C8B-B14F-4D97-AF65-F5344CB8AC3E}">
        <p14:creationId xmlns:p14="http://schemas.microsoft.com/office/powerpoint/2010/main" val="760507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CFFE64-9857-4D6D-98CD-4B31A6171638}"/>
              </a:ext>
            </a:extLst>
          </p:cNvPr>
          <p:cNvSpPr>
            <a:spLocks noGrp="1"/>
          </p:cNvSpPr>
          <p:nvPr>
            <p:ph type="title"/>
          </p:nvPr>
        </p:nvSpPr>
        <p:spPr>
          <a:xfrm>
            <a:off x="2057400" y="-170737"/>
            <a:ext cx="5486400" cy="685799"/>
          </a:xfrm>
        </p:spPr>
        <p:txBody>
          <a:bodyPr>
            <a:normAutofit/>
          </a:bodyPr>
          <a:lstStyle/>
          <a:p>
            <a:pPr algn="ctr"/>
            <a:r>
              <a:rPr lang="en-US" dirty="0"/>
              <a:t> Home Set-up</a:t>
            </a:r>
          </a:p>
        </p:txBody>
      </p:sp>
      <p:sp>
        <p:nvSpPr>
          <p:cNvPr id="5" name="Content Placeholder 4">
            <a:extLst>
              <a:ext uri="{FF2B5EF4-FFF2-40B4-BE49-F238E27FC236}">
                <a16:creationId xmlns:a16="http://schemas.microsoft.com/office/drawing/2014/main" id="{D87A761A-3B1A-4FEB-9B16-FD1852594527}"/>
              </a:ext>
            </a:extLst>
          </p:cNvPr>
          <p:cNvSpPr>
            <a:spLocks noGrp="1"/>
          </p:cNvSpPr>
          <p:nvPr>
            <p:ph idx="1"/>
          </p:nvPr>
        </p:nvSpPr>
        <p:spPr>
          <a:xfrm>
            <a:off x="137439" y="515062"/>
            <a:ext cx="4823460" cy="3822762"/>
          </a:xfrm>
        </p:spPr>
        <p:txBody>
          <a:bodyPr>
            <a:normAutofit/>
          </a:bodyPr>
          <a:lstStyle/>
          <a:p>
            <a:pPr marL="0" indent="0">
              <a:buNone/>
            </a:pPr>
            <a:r>
              <a:rPr lang="en-US" sz="1800" dirty="0">
                <a:solidFill>
                  <a:srgbClr val="008000"/>
                </a:solidFill>
              </a:rPr>
              <a:t>Before coming to the hospital</a:t>
            </a:r>
          </a:p>
          <a:p>
            <a:pPr marL="205740" indent="-205740">
              <a:buFont typeface="Wingdings" panose="05000000000000000000" pitchFamily="2" charset="2"/>
              <a:buChar char="Ø"/>
            </a:pPr>
            <a:r>
              <a:rPr lang="en-US" dirty="0">
                <a:solidFill>
                  <a:schemeClr val="tx2"/>
                </a:solidFill>
              </a:rPr>
              <a:t>Prepare meals ahead of time or arrange to have family/friends there to help</a:t>
            </a:r>
          </a:p>
          <a:p>
            <a:pPr marL="205740" indent="-205740">
              <a:buFont typeface="Wingdings" panose="05000000000000000000" pitchFamily="2" charset="2"/>
              <a:buChar char="Ø"/>
            </a:pPr>
            <a:endParaRPr lang="en-US" sz="825" dirty="0">
              <a:solidFill>
                <a:schemeClr val="tx2"/>
              </a:solidFill>
            </a:endParaRPr>
          </a:p>
          <a:p>
            <a:pPr marL="205740" indent="-205740">
              <a:buFont typeface="Wingdings" panose="05000000000000000000" pitchFamily="2" charset="2"/>
              <a:buChar char="Ø"/>
            </a:pPr>
            <a:r>
              <a:rPr lang="en-US" dirty="0">
                <a:solidFill>
                  <a:schemeClr val="tx2"/>
                </a:solidFill>
              </a:rPr>
              <a:t>Make frequently used items in the kitchen accessible for use</a:t>
            </a:r>
          </a:p>
          <a:p>
            <a:pPr marL="205740" indent="-205740">
              <a:buFont typeface="Wingdings" panose="05000000000000000000" pitchFamily="2" charset="2"/>
              <a:buChar char="Ø"/>
            </a:pPr>
            <a:endParaRPr lang="en-US" sz="825" dirty="0">
              <a:solidFill>
                <a:schemeClr val="tx2"/>
              </a:solidFill>
            </a:endParaRPr>
          </a:p>
          <a:p>
            <a:pPr marL="205740" indent="-205740">
              <a:buFont typeface="Wingdings" panose="05000000000000000000" pitchFamily="2" charset="2"/>
              <a:buChar char="Ø"/>
            </a:pPr>
            <a:r>
              <a:rPr lang="en-US" dirty="0">
                <a:solidFill>
                  <a:schemeClr val="tx2"/>
                </a:solidFill>
              </a:rPr>
              <a:t>Clean and clear home of clutter </a:t>
            </a:r>
          </a:p>
          <a:p>
            <a:pPr marL="411480" lvl="1" indent="-205740">
              <a:buFont typeface="Wingdings" panose="05000000000000000000" pitchFamily="2" charset="2"/>
              <a:buChar char="Ø"/>
            </a:pPr>
            <a:r>
              <a:rPr lang="en-US" dirty="0">
                <a:solidFill>
                  <a:schemeClr val="tx2"/>
                </a:solidFill>
              </a:rPr>
              <a:t>Remove rugs out of bathroom and kitchen</a:t>
            </a:r>
          </a:p>
          <a:p>
            <a:pPr marL="205740" indent="-205740">
              <a:buFont typeface="Wingdings" panose="05000000000000000000" pitchFamily="2" charset="2"/>
              <a:buChar char="Ø"/>
            </a:pPr>
            <a:endParaRPr lang="en-US" sz="825" dirty="0">
              <a:solidFill>
                <a:schemeClr val="tx2"/>
              </a:solidFill>
            </a:endParaRPr>
          </a:p>
          <a:p>
            <a:pPr marL="205740" indent="-205740">
              <a:buFont typeface="Wingdings" panose="05000000000000000000" pitchFamily="2" charset="2"/>
              <a:buChar char="Ø"/>
            </a:pPr>
            <a:r>
              <a:rPr lang="en-US" dirty="0">
                <a:solidFill>
                  <a:schemeClr val="tx2"/>
                </a:solidFill>
              </a:rPr>
              <a:t>Make sure all equipment that you may have is/are easily accessible, clean and in safe working order</a:t>
            </a:r>
          </a:p>
          <a:p>
            <a:pPr marL="411480" lvl="1" indent="-205740">
              <a:buFont typeface="Wingdings" panose="05000000000000000000" pitchFamily="2" charset="2"/>
              <a:buChar char="Ø"/>
            </a:pPr>
            <a:r>
              <a:rPr lang="en-US" dirty="0"/>
              <a:t>Rolling Walker is fit to your height and width of hips, and has 5-inch front wheels with 2 back slide caps, skis, or tennis balls</a:t>
            </a:r>
          </a:p>
          <a:p>
            <a:pPr marL="411480" lvl="1" indent="-205740">
              <a:buFont typeface="Wingdings" panose="05000000000000000000" pitchFamily="2" charset="2"/>
              <a:buChar char="Ø"/>
            </a:pPr>
            <a:r>
              <a:rPr lang="en-US" dirty="0">
                <a:solidFill>
                  <a:schemeClr val="tx2"/>
                </a:solidFill>
              </a:rPr>
              <a:t>Borrow from friends or family or community loan closets</a:t>
            </a:r>
          </a:p>
          <a:p>
            <a:pPr marL="411480" lvl="1" indent="-205740">
              <a:buFont typeface="Wingdings" panose="05000000000000000000" pitchFamily="2" charset="2"/>
              <a:buChar char="Ø"/>
            </a:pPr>
            <a:endParaRPr lang="en-US" dirty="0"/>
          </a:p>
        </p:txBody>
      </p:sp>
      <p:pic>
        <p:nvPicPr>
          <p:cNvPr id="6" name="Picture 5">
            <a:extLst>
              <a:ext uri="{FF2B5EF4-FFF2-40B4-BE49-F238E27FC236}">
                <a16:creationId xmlns:a16="http://schemas.microsoft.com/office/drawing/2014/main" id="{47FBC695-DE5C-4700-94A8-2EBF52712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910" y="707943"/>
            <a:ext cx="2857500" cy="2355884"/>
          </a:xfrm>
          <a:prstGeom prst="rect">
            <a:avLst/>
          </a:prstGeom>
          <a:ln>
            <a:noFill/>
          </a:ln>
          <a:effectLst>
            <a:softEdge rad="112500"/>
          </a:effectLst>
        </p:spPr>
      </p:pic>
      <p:pic>
        <p:nvPicPr>
          <p:cNvPr id="2" name="Picture 1">
            <a:extLst>
              <a:ext uri="{FF2B5EF4-FFF2-40B4-BE49-F238E27FC236}">
                <a16:creationId xmlns:a16="http://schemas.microsoft.com/office/drawing/2014/main" id="{2677D508-0591-4ECF-BF31-3CEC5A6E0ED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5857215" y="3085972"/>
            <a:ext cx="2076890" cy="1371729"/>
          </a:xfrm>
          <a:prstGeom prst="rect">
            <a:avLst/>
          </a:prstGeom>
        </p:spPr>
      </p:pic>
    </p:spTree>
    <p:extLst>
      <p:ext uri="{BB962C8B-B14F-4D97-AF65-F5344CB8AC3E}">
        <p14:creationId xmlns:p14="http://schemas.microsoft.com/office/powerpoint/2010/main" val="1506348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6F34-1600-427F-A5FC-3015A714E865}"/>
              </a:ext>
            </a:extLst>
          </p:cNvPr>
          <p:cNvSpPr>
            <a:spLocks noGrp="1"/>
          </p:cNvSpPr>
          <p:nvPr>
            <p:ph type="title"/>
          </p:nvPr>
        </p:nvSpPr>
        <p:spPr>
          <a:xfrm>
            <a:off x="2514600" y="77565"/>
            <a:ext cx="4114800" cy="409150"/>
          </a:xfrm>
        </p:spPr>
        <p:txBody>
          <a:bodyPr>
            <a:normAutofit fontScale="90000"/>
          </a:bodyPr>
          <a:lstStyle/>
          <a:p>
            <a:pPr algn="ctr"/>
            <a:r>
              <a:rPr lang="en-US" dirty="0"/>
              <a:t>Current Medications</a:t>
            </a:r>
          </a:p>
        </p:txBody>
      </p:sp>
      <p:sp>
        <p:nvSpPr>
          <p:cNvPr id="3" name="Content Placeholder 2">
            <a:extLst>
              <a:ext uri="{FF2B5EF4-FFF2-40B4-BE49-F238E27FC236}">
                <a16:creationId xmlns:a16="http://schemas.microsoft.com/office/drawing/2014/main" id="{EA82FCE0-516E-4954-8601-F20959F93849}"/>
              </a:ext>
            </a:extLst>
          </p:cNvPr>
          <p:cNvSpPr>
            <a:spLocks noGrp="1"/>
          </p:cNvSpPr>
          <p:nvPr>
            <p:ph idx="1"/>
          </p:nvPr>
        </p:nvSpPr>
        <p:spPr>
          <a:xfrm>
            <a:off x="441422" y="430617"/>
            <a:ext cx="7800975" cy="3844502"/>
          </a:xfrm>
        </p:spPr>
        <p:txBody>
          <a:bodyPr>
            <a:normAutofit fontScale="92500" lnSpcReduction="10000"/>
          </a:bodyPr>
          <a:lstStyle/>
          <a:p>
            <a:pPr marL="0" indent="0">
              <a:buNone/>
            </a:pPr>
            <a:r>
              <a:rPr lang="en-US" sz="1350" dirty="0">
                <a:solidFill>
                  <a:srgbClr val="008000"/>
                </a:solidFill>
              </a:rPr>
              <a:t>Can continue until day of surgery</a:t>
            </a:r>
          </a:p>
          <a:p>
            <a:pPr marL="154305" indent="-159449">
              <a:buFont typeface="Wingdings" panose="05000000000000000000" pitchFamily="2" charset="2"/>
              <a:buChar char="Ø"/>
            </a:pPr>
            <a:r>
              <a:rPr lang="en-US" sz="1350" dirty="0">
                <a:solidFill>
                  <a:schemeClr val="tx2"/>
                </a:solidFill>
              </a:rPr>
              <a:t>It is </a:t>
            </a:r>
            <a:r>
              <a:rPr lang="en-US" sz="1350" dirty="0">
                <a:solidFill>
                  <a:srgbClr val="008000"/>
                </a:solidFill>
              </a:rPr>
              <a:t>OK</a:t>
            </a:r>
            <a:r>
              <a:rPr lang="en-US" sz="1350" b="1" dirty="0">
                <a:solidFill>
                  <a:schemeClr val="tx2"/>
                </a:solidFill>
              </a:rPr>
              <a:t> </a:t>
            </a:r>
            <a:r>
              <a:rPr lang="en-US" sz="1350" dirty="0">
                <a:solidFill>
                  <a:schemeClr val="tx2"/>
                </a:solidFill>
              </a:rPr>
              <a:t>to take:</a:t>
            </a:r>
          </a:p>
          <a:p>
            <a:pPr marL="308610" lvl="1" indent="-159449">
              <a:buFont typeface="Wingdings" panose="05000000000000000000" pitchFamily="2" charset="2"/>
              <a:buChar char="Ø"/>
            </a:pPr>
            <a:r>
              <a:rPr lang="en-US" dirty="0">
                <a:solidFill>
                  <a:srgbClr val="008000"/>
                </a:solidFill>
              </a:rPr>
              <a:t>Tylenol </a:t>
            </a:r>
            <a:r>
              <a:rPr lang="en-US" dirty="0">
                <a:solidFill>
                  <a:schemeClr val="tx2"/>
                </a:solidFill>
              </a:rPr>
              <a:t>(</a:t>
            </a:r>
            <a:r>
              <a:rPr lang="en-US" dirty="0">
                <a:solidFill>
                  <a:srgbClr val="008000"/>
                </a:solidFill>
              </a:rPr>
              <a:t>acetaminophen</a:t>
            </a:r>
            <a:r>
              <a:rPr lang="en-US" dirty="0">
                <a:solidFill>
                  <a:schemeClr val="tx2"/>
                </a:solidFill>
              </a:rPr>
              <a:t>)</a:t>
            </a:r>
          </a:p>
          <a:p>
            <a:pPr marL="308610" lvl="1" indent="-159449">
              <a:buFont typeface="Wingdings" panose="05000000000000000000" pitchFamily="2" charset="2"/>
              <a:buChar char="Ø"/>
            </a:pPr>
            <a:r>
              <a:rPr lang="en-US" dirty="0">
                <a:solidFill>
                  <a:srgbClr val="008000"/>
                </a:solidFill>
              </a:rPr>
              <a:t>Oxycodone, Tramadol</a:t>
            </a:r>
            <a:r>
              <a:rPr lang="en-US" dirty="0">
                <a:solidFill>
                  <a:schemeClr val="tx2"/>
                </a:solidFill>
              </a:rPr>
              <a:t>, </a:t>
            </a:r>
            <a:r>
              <a:rPr lang="en-US" dirty="0">
                <a:solidFill>
                  <a:srgbClr val="008000"/>
                </a:solidFill>
              </a:rPr>
              <a:t>Dilaudid</a:t>
            </a:r>
            <a:r>
              <a:rPr lang="en-US" dirty="0">
                <a:solidFill>
                  <a:schemeClr val="tx2"/>
                </a:solidFill>
              </a:rPr>
              <a:t>, </a:t>
            </a:r>
            <a:r>
              <a:rPr lang="en-US" dirty="0">
                <a:solidFill>
                  <a:srgbClr val="008000"/>
                </a:solidFill>
              </a:rPr>
              <a:t>Neurontin</a:t>
            </a:r>
            <a:r>
              <a:rPr lang="en-US" dirty="0">
                <a:solidFill>
                  <a:schemeClr val="tx2"/>
                </a:solidFill>
              </a:rPr>
              <a:t>, </a:t>
            </a:r>
            <a:r>
              <a:rPr lang="en-US" dirty="0">
                <a:solidFill>
                  <a:srgbClr val="008000"/>
                </a:solidFill>
              </a:rPr>
              <a:t>Flexeril</a:t>
            </a:r>
            <a:r>
              <a:rPr lang="en-US" dirty="0">
                <a:solidFill>
                  <a:schemeClr val="tx2"/>
                </a:solidFill>
              </a:rPr>
              <a:t> and </a:t>
            </a:r>
            <a:r>
              <a:rPr lang="en-US" dirty="0">
                <a:solidFill>
                  <a:srgbClr val="008000"/>
                </a:solidFill>
              </a:rPr>
              <a:t>Skelaxin</a:t>
            </a:r>
          </a:p>
          <a:p>
            <a:pPr marL="308610" lvl="1" indent="-159449">
              <a:buFont typeface="Wingdings" panose="05000000000000000000" pitchFamily="2" charset="2"/>
              <a:buChar char="Ø"/>
            </a:pPr>
            <a:r>
              <a:rPr lang="en-US" dirty="0">
                <a:solidFill>
                  <a:srgbClr val="008000"/>
                </a:solidFill>
              </a:rPr>
              <a:t>Celebrex </a:t>
            </a:r>
            <a:r>
              <a:rPr lang="en-US" dirty="0"/>
              <a:t>is the only</a:t>
            </a:r>
            <a:r>
              <a:rPr lang="en-US" dirty="0">
                <a:solidFill>
                  <a:schemeClr val="tx2"/>
                </a:solidFill>
              </a:rPr>
              <a:t> NSAID that </a:t>
            </a:r>
            <a:r>
              <a:rPr lang="en-US" dirty="0"/>
              <a:t>is</a:t>
            </a:r>
            <a:r>
              <a:rPr lang="en-US" dirty="0">
                <a:solidFill>
                  <a:srgbClr val="008000"/>
                </a:solidFill>
              </a:rPr>
              <a:t> OK</a:t>
            </a:r>
          </a:p>
          <a:p>
            <a:pPr marL="308610" lvl="1" indent="-159449">
              <a:buFont typeface="Wingdings" panose="05000000000000000000" pitchFamily="2" charset="2"/>
              <a:buChar char="Ø"/>
            </a:pPr>
            <a:r>
              <a:rPr lang="en-US" dirty="0">
                <a:solidFill>
                  <a:srgbClr val="008000"/>
                </a:solidFill>
              </a:rPr>
              <a:t>Beta blocker </a:t>
            </a:r>
            <a:r>
              <a:rPr lang="en-US" dirty="0"/>
              <a:t>and/or </a:t>
            </a:r>
            <a:r>
              <a:rPr lang="en-US" dirty="0">
                <a:solidFill>
                  <a:srgbClr val="008000"/>
                </a:solidFill>
              </a:rPr>
              <a:t>Calcium Chanel blocker </a:t>
            </a:r>
          </a:p>
          <a:p>
            <a:pPr marL="308610" lvl="1" indent="-159449">
              <a:buFont typeface="Wingdings" panose="05000000000000000000" pitchFamily="2" charset="2"/>
              <a:buChar char="Ø"/>
            </a:pPr>
            <a:r>
              <a:rPr lang="en-US" b="1" i="1" dirty="0">
                <a:solidFill>
                  <a:srgbClr val="008000"/>
                </a:solidFill>
              </a:rPr>
              <a:t>Non-MAIO</a:t>
            </a:r>
            <a:r>
              <a:rPr lang="en-US" dirty="0">
                <a:solidFill>
                  <a:srgbClr val="008000"/>
                </a:solidFill>
              </a:rPr>
              <a:t> Anti-depressants, Anti-anxiety medications, Psychiatric medications</a:t>
            </a:r>
            <a:endParaRPr lang="en-US" sz="1050" dirty="0">
              <a:solidFill>
                <a:srgbClr val="FF0000"/>
              </a:solidFill>
            </a:endParaRPr>
          </a:p>
          <a:p>
            <a:pPr marL="308610" lvl="1" indent="-159449">
              <a:buFont typeface="Wingdings" panose="05000000000000000000" pitchFamily="2" charset="2"/>
              <a:buChar char="Ø"/>
            </a:pPr>
            <a:r>
              <a:rPr lang="en-US" dirty="0">
                <a:solidFill>
                  <a:srgbClr val="008000"/>
                </a:solidFill>
              </a:rPr>
              <a:t>Anti-Seizure medications</a:t>
            </a:r>
          </a:p>
          <a:p>
            <a:pPr marL="308610" lvl="1" indent="-159449">
              <a:buFont typeface="Wingdings" panose="05000000000000000000" pitchFamily="2" charset="2"/>
              <a:buChar char="Ø"/>
            </a:pPr>
            <a:r>
              <a:rPr lang="en-US" dirty="0">
                <a:solidFill>
                  <a:srgbClr val="008000"/>
                </a:solidFill>
              </a:rPr>
              <a:t>Parkinson's medications</a:t>
            </a:r>
          </a:p>
          <a:p>
            <a:pPr marL="308610" lvl="1" indent="-159449">
              <a:buFont typeface="Wingdings" panose="05000000000000000000" pitchFamily="2" charset="2"/>
              <a:buChar char="Ø"/>
            </a:pPr>
            <a:r>
              <a:rPr lang="en-US" dirty="0">
                <a:solidFill>
                  <a:srgbClr val="008000"/>
                </a:solidFill>
              </a:rPr>
              <a:t>Asthma Inhalers/medications</a:t>
            </a:r>
          </a:p>
          <a:p>
            <a:pPr marL="308610" lvl="1" indent="-159449">
              <a:buFont typeface="Wingdings" panose="05000000000000000000" pitchFamily="2" charset="2"/>
              <a:buChar char="Ø"/>
            </a:pPr>
            <a:r>
              <a:rPr lang="en-US" dirty="0">
                <a:solidFill>
                  <a:srgbClr val="008000"/>
                </a:solidFill>
              </a:rPr>
              <a:t>Thyroid medications</a:t>
            </a:r>
          </a:p>
          <a:p>
            <a:pPr marL="308610" lvl="1" indent="-159449">
              <a:buFont typeface="Wingdings" panose="05000000000000000000" pitchFamily="2" charset="2"/>
              <a:buChar char="Ø"/>
            </a:pPr>
            <a:r>
              <a:rPr lang="en-US" dirty="0">
                <a:solidFill>
                  <a:srgbClr val="008000"/>
                </a:solidFill>
              </a:rPr>
              <a:t>Steroids: oral or inhaled</a:t>
            </a:r>
          </a:p>
          <a:p>
            <a:pPr marL="308610" lvl="1" indent="-159449">
              <a:buFont typeface="Wingdings" panose="05000000000000000000" pitchFamily="2" charset="2"/>
              <a:buChar char="Ø"/>
            </a:pPr>
            <a:r>
              <a:rPr lang="en-US" dirty="0">
                <a:solidFill>
                  <a:srgbClr val="008000"/>
                </a:solidFill>
              </a:rPr>
              <a:t>Cholesterol Medication-Statins: Zocor, Lipitor, Pravastatin </a:t>
            </a:r>
          </a:p>
          <a:p>
            <a:pPr marL="308610" lvl="1" indent="-159449">
              <a:buFont typeface="Wingdings" panose="05000000000000000000" pitchFamily="2" charset="2"/>
              <a:buChar char="Ø"/>
            </a:pPr>
            <a:r>
              <a:rPr lang="en-US" dirty="0">
                <a:solidFill>
                  <a:srgbClr val="008000"/>
                </a:solidFill>
              </a:rPr>
              <a:t>Birth Control Pills</a:t>
            </a:r>
          </a:p>
          <a:p>
            <a:pPr marL="308610" lvl="1" indent="-159449">
              <a:buFont typeface="Wingdings" panose="05000000000000000000" pitchFamily="2" charset="2"/>
              <a:buChar char="Ø"/>
            </a:pPr>
            <a:r>
              <a:rPr lang="en-US" dirty="0">
                <a:solidFill>
                  <a:srgbClr val="008000"/>
                </a:solidFill>
              </a:rPr>
              <a:t>Eye Drops</a:t>
            </a:r>
          </a:p>
          <a:p>
            <a:pPr marL="154305" indent="-159449">
              <a:buFont typeface="Wingdings" panose="05000000000000000000" pitchFamily="2" charset="2"/>
              <a:buChar char="Ø"/>
            </a:pPr>
            <a:endParaRPr lang="en-US" dirty="0">
              <a:solidFill>
                <a:srgbClr val="008000"/>
              </a:solidFill>
            </a:endParaRPr>
          </a:p>
          <a:p>
            <a:pPr marL="154305" indent="-159449">
              <a:buFont typeface="Wingdings" panose="05000000000000000000" pitchFamily="2" charset="2"/>
              <a:buChar char="Ø"/>
            </a:pPr>
            <a:r>
              <a:rPr lang="en-US" sz="1350" b="1" dirty="0">
                <a:solidFill>
                  <a:schemeClr val="tx2"/>
                </a:solidFill>
              </a:rPr>
              <a:t>Get specific instructions from you provider for medications listed below</a:t>
            </a:r>
            <a:r>
              <a:rPr lang="en-US" sz="1350" dirty="0">
                <a:solidFill>
                  <a:schemeClr val="tx2"/>
                </a:solidFill>
              </a:rPr>
              <a:t>:</a:t>
            </a:r>
          </a:p>
          <a:p>
            <a:pPr lvl="1" indent="-159449">
              <a:buFont typeface="Wingdings" panose="05000000000000000000" pitchFamily="2" charset="2"/>
              <a:buChar char="Ø"/>
            </a:pPr>
            <a:r>
              <a:rPr lang="en-US" sz="1125" b="1" dirty="0">
                <a:solidFill>
                  <a:schemeClr val="bg2"/>
                </a:solidFill>
              </a:rPr>
              <a:t>Eliquis, Coumadin, Pradaxa, Plavix, Xarelto, </a:t>
            </a:r>
            <a:r>
              <a:rPr lang="en-US" sz="1125" b="1" dirty="0" err="1">
                <a:solidFill>
                  <a:schemeClr val="bg2"/>
                </a:solidFill>
              </a:rPr>
              <a:t>Ticlid</a:t>
            </a:r>
            <a:r>
              <a:rPr lang="en-US" sz="1125" b="1" dirty="0">
                <a:solidFill>
                  <a:schemeClr val="bg2"/>
                </a:solidFill>
              </a:rPr>
              <a:t>, </a:t>
            </a:r>
            <a:r>
              <a:rPr lang="en-US" sz="1125" b="1" dirty="0" err="1">
                <a:solidFill>
                  <a:schemeClr val="bg2"/>
                </a:solidFill>
              </a:rPr>
              <a:t>Lovenox</a:t>
            </a:r>
            <a:r>
              <a:rPr lang="en-US" sz="1125" b="1" dirty="0">
                <a:solidFill>
                  <a:schemeClr val="bg2"/>
                </a:solidFill>
              </a:rPr>
              <a:t> injections, Aspirin, or other blood thinners</a:t>
            </a:r>
          </a:p>
          <a:p>
            <a:pPr marL="0" indent="0">
              <a:buNone/>
            </a:pPr>
            <a:endParaRPr lang="en-US" sz="1406" dirty="0">
              <a:solidFill>
                <a:srgbClr val="008000"/>
              </a:solidFill>
            </a:endParaRPr>
          </a:p>
        </p:txBody>
      </p:sp>
    </p:spTree>
    <p:extLst>
      <p:ext uri="{BB962C8B-B14F-4D97-AF65-F5344CB8AC3E}">
        <p14:creationId xmlns:p14="http://schemas.microsoft.com/office/powerpoint/2010/main" val="163090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6F34-1600-427F-A5FC-3015A714E865}"/>
              </a:ext>
            </a:extLst>
          </p:cNvPr>
          <p:cNvSpPr>
            <a:spLocks noGrp="1"/>
          </p:cNvSpPr>
          <p:nvPr>
            <p:ph type="title"/>
          </p:nvPr>
        </p:nvSpPr>
        <p:spPr>
          <a:xfrm>
            <a:off x="1828800" y="166255"/>
            <a:ext cx="5486400" cy="694123"/>
          </a:xfrm>
        </p:spPr>
        <p:txBody>
          <a:bodyPr>
            <a:normAutofit/>
          </a:bodyPr>
          <a:lstStyle/>
          <a:p>
            <a:pPr algn="ctr"/>
            <a:r>
              <a:rPr lang="en-US" dirty="0"/>
              <a:t>Current Medications</a:t>
            </a:r>
          </a:p>
        </p:txBody>
      </p:sp>
      <p:sp>
        <p:nvSpPr>
          <p:cNvPr id="3" name="Content Placeholder 2">
            <a:extLst>
              <a:ext uri="{FF2B5EF4-FFF2-40B4-BE49-F238E27FC236}">
                <a16:creationId xmlns:a16="http://schemas.microsoft.com/office/drawing/2014/main" id="{EA82FCE0-516E-4954-8601-F20959F93849}"/>
              </a:ext>
            </a:extLst>
          </p:cNvPr>
          <p:cNvSpPr>
            <a:spLocks noGrp="1"/>
          </p:cNvSpPr>
          <p:nvPr>
            <p:ph idx="1"/>
          </p:nvPr>
        </p:nvSpPr>
        <p:spPr>
          <a:xfrm>
            <a:off x="296504" y="918561"/>
            <a:ext cx="8739963" cy="3306377"/>
          </a:xfrm>
        </p:spPr>
        <p:txBody>
          <a:bodyPr>
            <a:normAutofit/>
          </a:bodyPr>
          <a:lstStyle/>
          <a:p>
            <a:pPr marL="0" indent="0">
              <a:buNone/>
            </a:pPr>
            <a:r>
              <a:rPr lang="en-US" sz="2100" b="1" dirty="0">
                <a:solidFill>
                  <a:srgbClr val="008000"/>
                </a:solidFill>
              </a:rPr>
              <a:t>10</a:t>
            </a:r>
            <a:r>
              <a:rPr lang="en-US" sz="2100" dirty="0">
                <a:solidFill>
                  <a:srgbClr val="008000"/>
                </a:solidFill>
              </a:rPr>
              <a:t> Days before surgery</a:t>
            </a:r>
            <a:endParaRPr lang="en-US" sz="2100" b="1" dirty="0">
              <a:solidFill>
                <a:srgbClr val="008000"/>
              </a:solidFill>
            </a:endParaRPr>
          </a:p>
          <a:p>
            <a:pPr marL="205740" indent="-212598">
              <a:buFont typeface="Wingdings" panose="05000000000000000000" pitchFamily="2" charset="2"/>
              <a:buChar char="Ø"/>
            </a:pPr>
            <a:r>
              <a:rPr lang="en-US" sz="1800" b="1" dirty="0">
                <a:solidFill>
                  <a:srgbClr val="FF0000"/>
                </a:solidFill>
              </a:rPr>
              <a:t>Stop </a:t>
            </a:r>
            <a:r>
              <a:rPr lang="en-US" sz="1800" dirty="0">
                <a:solidFill>
                  <a:schemeClr val="tx2"/>
                </a:solidFill>
              </a:rPr>
              <a:t>taking</a:t>
            </a:r>
            <a:r>
              <a:rPr lang="en-US" sz="1800" b="1" dirty="0">
                <a:solidFill>
                  <a:schemeClr val="tx2"/>
                </a:solidFill>
              </a:rPr>
              <a:t> </a:t>
            </a:r>
            <a:r>
              <a:rPr lang="en-US" sz="1800" b="1" dirty="0">
                <a:solidFill>
                  <a:srgbClr val="FF0000"/>
                </a:solidFill>
              </a:rPr>
              <a:t>aspirin </a:t>
            </a:r>
            <a:r>
              <a:rPr lang="en-US" sz="1800" dirty="0"/>
              <a:t>or</a:t>
            </a:r>
            <a:r>
              <a:rPr lang="en-US" sz="1800" b="1" dirty="0">
                <a:solidFill>
                  <a:srgbClr val="FF0000"/>
                </a:solidFill>
              </a:rPr>
              <a:t> salicylates</a:t>
            </a:r>
            <a:r>
              <a:rPr lang="en-US" sz="1800" dirty="0">
                <a:solidFill>
                  <a:schemeClr val="tx2"/>
                </a:solidFill>
              </a:rPr>
              <a:t>, including </a:t>
            </a:r>
            <a:r>
              <a:rPr lang="en-US" sz="1800" b="1" dirty="0">
                <a:solidFill>
                  <a:srgbClr val="FF0000"/>
                </a:solidFill>
              </a:rPr>
              <a:t>Excedrin</a:t>
            </a:r>
            <a:r>
              <a:rPr lang="en-US" sz="1800" b="1" dirty="0">
                <a:solidFill>
                  <a:schemeClr val="tx2"/>
                </a:solidFill>
              </a:rPr>
              <a:t>, </a:t>
            </a:r>
            <a:r>
              <a:rPr lang="en-US" sz="1800" b="1" dirty="0">
                <a:solidFill>
                  <a:srgbClr val="FF0000"/>
                </a:solidFill>
              </a:rPr>
              <a:t>Alka-Seltzer</a:t>
            </a:r>
            <a:r>
              <a:rPr lang="en-US" sz="1800" b="1" dirty="0">
                <a:solidFill>
                  <a:schemeClr val="tx2"/>
                </a:solidFill>
              </a:rPr>
              <a:t>, </a:t>
            </a:r>
            <a:r>
              <a:rPr lang="en-US" sz="1800" b="1" dirty="0">
                <a:solidFill>
                  <a:srgbClr val="FF0000"/>
                </a:solidFill>
              </a:rPr>
              <a:t>Pepto-Bismol</a:t>
            </a:r>
            <a:r>
              <a:rPr lang="en-US" sz="1800" b="1" dirty="0">
                <a:solidFill>
                  <a:schemeClr val="tx2"/>
                </a:solidFill>
              </a:rPr>
              <a:t>, </a:t>
            </a:r>
            <a:r>
              <a:rPr lang="en-US" sz="1800" dirty="0">
                <a:solidFill>
                  <a:schemeClr val="tx2"/>
                </a:solidFill>
              </a:rPr>
              <a:t>unless otherwise directed by your provider </a:t>
            </a:r>
          </a:p>
          <a:p>
            <a:pPr lvl="2" indent="-212598">
              <a:buFont typeface="Wingdings" panose="05000000000000000000" pitchFamily="2" charset="2"/>
              <a:buChar char="Ø"/>
            </a:pPr>
            <a:r>
              <a:rPr lang="en-US" sz="1500" dirty="0">
                <a:solidFill>
                  <a:schemeClr val="tx2"/>
                </a:solidFill>
              </a:rPr>
              <a:t>It is important to stop as they cause excessive bleeding during your surgery and recovery period.</a:t>
            </a:r>
          </a:p>
          <a:p>
            <a:pPr indent="-212598">
              <a:spcBef>
                <a:spcPts val="1500"/>
              </a:spcBef>
              <a:buFont typeface="Wingdings" panose="05000000000000000000" pitchFamily="2" charset="2"/>
              <a:buChar char="Ø"/>
            </a:pPr>
            <a:r>
              <a:rPr lang="en-US" sz="1800" b="1" dirty="0">
                <a:solidFill>
                  <a:srgbClr val="FF0000"/>
                </a:solidFill>
              </a:rPr>
              <a:t>Stop</a:t>
            </a:r>
            <a:r>
              <a:rPr lang="en-US" sz="1800" dirty="0"/>
              <a:t> all Herbal Products/Alternative Medications:</a:t>
            </a:r>
          </a:p>
          <a:p>
            <a:pPr lvl="1" indent="-212598">
              <a:buFont typeface="Wingdings" panose="05000000000000000000" pitchFamily="2" charset="2"/>
              <a:buChar char="Ø"/>
            </a:pPr>
            <a:r>
              <a:rPr lang="en-US" sz="1500" dirty="0"/>
              <a:t>Examples: </a:t>
            </a:r>
            <a:r>
              <a:rPr lang="en-US" sz="1500" b="1" dirty="0">
                <a:solidFill>
                  <a:srgbClr val="FF0000"/>
                </a:solidFill>
              </a:rPr>
              <a:t>Vitamin E</a:t>
            </a:r>
            <a:r>
              <a:rPr lang="en-US" sz="1500" dirty="0"/>
              <a:t>, </a:t>
            </a:r>
            <a:r>
              <a:rPr lang="en-US" sz="1500" b="1" dirty="0">
                <a:solidFill>
                  <a:srgbClr val="FF0000"/>
                </a:solidFill>
              </a:rPr>
              <a:t>glucosamine</a:t>
            </a:r>
            <a:r>
              <a:rPr lang="en-US" sz="1500" dirty="0"/>
              <a:t>, </a:t>
            </a:r>
            <a:r>
              <a:rPr lang="en-US" sz="1500" b="1" dirty="0">
                <a:solidFill>
                  <a:srgbClr val="FF0000"/>
                </a:solidFill>
              </a:rPr>
              <a:t>fish oils</a:t>
            </a:r>
            <a:r>
              <a:rPr lang="en-US" sz="1500" dirty="0"/>
              <a:t>, </a:t>
            </a:r>
            <a:r>
              <a:rPr lang="en-US" sz="1500" dirty="0">
                <a:solidFill>
                  <a:srgbClr val="FF0000"/>
                </a:solidFill>
              </a:rPr>
              <a:t>ginkgo biloba</a:t>
            </a:r>
            <a:r>
              <a:rPr lang="en-US" sz="1500" dirty="0"/>
              <a:t>, </a:t>
            </a:r>
            <a:r>
              <a:rPr lang="en-US" sz="1500" dirty="0">
                <a:solidFill>
                  <a:srgbClr val="FF0000"/>
                </a:solidFill>
              </a:rPr>
              <a:t>ginseng</a:t>
            </a:r>
            <a:r>
              <a:rPr lang="en-US" sz="1500" dirty="0"/>
              <a:t>, </a:t>
            </a:r>
            <a:r>
              <a:rPr lang="en-US" sz="1500" dirty="0">
                <a:solidFill>
                  <a:srgbClr val="FF0000"/>
                </a:solidFill>
              </a:rPr>
              <a:t>dong quai</a:t>
            </a:r>
            <a:r>
              <a:rPr lang="en-US" sz="1500" dirty="0"/>
              <a:t>, </a:t>
            </a:r>
            <a:r>
              <a:rPr lang="en-US" sz="1500" dirty="0">
                <a:solidFill>
                  <a:srgbClr val="FF0000"/>
                </a:solidFill>
              </a:rPr>
              <a:t>garlic</a:t>
            </a:r>
            <a:r>
              <a:rPr lang="en-US" sz="1500" dirty="0"/>
              <a:t>, </a:t>
            </a:r>
            <a:r>
              <a:rPr lang="en-US" sz="1500" dirty="0">
                <a:solidFill>
                  <a:srgbClr val="FF0000"/>
                </a:solidFill>
              </a:rPr>
              <a:t>turmeric</a:t>
            </a:r>
            <a:r>
              <a:rPr lang="en-US" sz="1500" dirty="0"/>
              <a:t>, </a:t>
            </a:r>
            <a:r>
              <a:rPr lang="en-US" sz="1500" dirty="0">
                <a:solidFill>
                  <a:srgbClr val="FF0000"/>
                </a:solidFill>
              </a:rPr>
              <a:t>CoQ10</a:t>
            </a:r>
            <a:r>
              <a:rPr lang="en-US" sz="1500" dirty="0"/>
              <a:t>, </a:t>
            </a:r>
            <a:r>
              <a:rPr lang="en-US" sz="1500" dirty="0">
                <a:solidFill>
                  <a:srgbClr val="FF0000"/>
                </a:solidFill>
              </a:rPr>
              <a:t>kava</a:t>
            </a:r>
            <a:r>
              <a:rPr lang="en-US" sz="1500" dirty="0"/>
              <a:t>, </a:t>
            </a:r>
            <a:r>
              <a:rPr lang="en-US" sz="1500" dirty="0">
                <a:solidFill>
                  <a:srgbClr val="FF0000"/>
                </a:solidFill>
              </a:rPr>
              <a:t>ma huang</a:t>
            </a:r>
            <a:r>
              <a:rPr lang="en-US" sz="1500" dirty="0"/>
              <a:t>, </a:t>
            </a:r>
            <a:r>
              <a:rPr lang="en-US" sz="1500" dirty="0">
                <a:solidFill>
                  <a:srgbClr val="FF0000"/>
                </a:solidFill>
              </a:rPr>
              <a:t>St. John’s wort </a:t>
            </a:r>
            <a:r>
              <a:rPr lang="en-US" sz="1500" dirty="0"/>
              <a:t>and </a:t>
            </a:r>
            <a:r>
              <a:rPr lang="en-US" sz="1500" dirty="0">
                <a:solidFill>
                  <a:srgbClr val="FF0000"/>
                </a:solidFill>
              </a:rPr>
              <a:t>non-vitamin supplements </a:t>
            </a:r>
          </a:p>
          <a:p>
            <a:pPr marL="205740" indent="-212598">
              <a:buFont typeface="Wingdings" panose="05000000000000000000" pitchFamily="2" charset="2"/>
              <a:buChar char="Ø"/>
            </a:pPr>
            <a:endParaRPr lang="en-US" sz="1875" dirty="0">
              <a:solidFill>
                <a:srgbClr val="008000"/>
              </a:solidFill>
            </a:endParaRPr>
          </a:p>
        </p:txBody>
      </p:sp>
    </p:spTree>
    <p:extLst>
      <p:ext uri="{BB962C8B-B14F-4D97-AF65-F5344CB8AC3E}">
        <p14:creationId xmlns:p14="http://schemas.microsoft.com/office/powerpoint/2010/main" val="4083631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472B9-D6F8-40F1-851A-E64756928928}"/>
              </a:ext>
            </a:extLst>
          </p:cNvPr>
          <p:cNvSpPr>
            <a:spLocks noGrp="1"/>
          </p:cNvSpPr>
          <p:nvPr>
            <p:ph idx="1"/>
          </p:nvPr>
        </p:nvSpPr>
        <p:spPr>
          <a:xfrm>
            <a:off x="215900" y="800100"/>
            <a:ext cx="8115300" cy="3911600"/>
          </a:xfrm>
        </p:spPr>
        <p:txBody>
          <a:bodyPr>
            <a:normAutofit/>
          </a:bodyPr>
          <a:lstStyle/>
          <a:p>
            <a:pPr marL="34290" indent="0">
              <a:buNone/>
            </a:pPr>
            <a:r>
              <a:rPr lang="en-US" sz="2100" b="1" dirty="0">
                <a:solidFill>
                  <a:srgbClr val="008000"/>
                </a:solidFill>
              </a:rPr>
              <a:t>7</a:t>
            </a:r>
            <a:r>
              <a:rPr lang="en-US" sz="2100" dirty="0">
                <a:solidFill>
                  <a:srgbClr val="008000"/>
                </a:solidFill>
              </a:rPr>
              <a:t> Days before surgery</a:t>
            </a:r>
            <a:endParaRPr lang="en-US" sz="2100" b="1" dirty="0">
              <a:solidFill>
                <a:srgbClr val="008000"/>
              </a:solidFill>
            </a:endParaRPr>
          </a:p>
          <a:p>
            <a:pPr indent="-212598">
              <a:lnSpc>
                <a:spcPct val="150000"/>
              </a:lnSpc>
              <a:buFont typeface="Wingdings" panose="05000000000000000000" pitchFamily="2" charset="2"/>
              <a:buChar char="Ø"/>
            </a:pPr>
            <a:r>
              <a:rPr lang="en-US" sz="1800" b="1" dirty="0">
                <a:solidFill>
                  <a:srgbClr val="FF0000"/>
                </a:solidFill>
              </a:rPr>
              <a:t>Stop</a:t>
            </a:r>
            <a:r>
              <a:rPr lang="en-US" sz="1800" dirty="0">
                <a:solidFill>
                  <a:schemeClr val="tx2"/>
                </a:solidFill>
              </a:rPr>
              <a:t> </a:t>
            </a:r>
            <a:r>
              <a:rPr lang="en-US" sz="1800" b="1" u="sng" dirty="0"/>
              <a:t>NSAID</a:t>
            </a:r>
            <a:r>
              <a:rPr lang="en-US" sz="1800" dirty="0"/>
              <a:t>s products </a:t>
            </a:r>
          </a:p>
          <a:p>
            <a:pPr lvl="2" indent="-212598">
              <a:lnSpc>
                <a:spcPct val="150000"/>
              </a:lnSpc>
              <a:buFont typeface="Wingdings" panose="05000000000000000000" pitchFamily="2" charset="2"/>
              <a:buChar char="Ø"/>
            </a:pPr>
            <a:r>
              <a:rPr lang="en-US" sz="1450" i="1" kern="1200" dirty="0">
                <a:solidFill>
                  <a:schemeClr val="tx1"/>
                </a:solidFill>
                <a:effectLst/>
                <a:latin typeface="+mn-lt"/>
                <a:ea typeface="+mn-ea"/>
                <a:cs typeface="+mn-cs"/>
              </a:rPr>
              <a:t>Non-Steroidal Anti-inflammatory Drugs </a:t>
            </a:r>
          </a:p>
          <a:p>
            <a:pPr lvl="2" indent="-212598">
              <a:lnSpc>
                <a:spcPct val="150000"/>
              </a:lnSpc>
              <a:buFont typeface="Wingdings" panose="05000000000000000000" pitchFamily="2" charset="2"/>
              <a:buChar char="Ø"/>
            </a:pPr>
            <a:r>
              <a:rPr lang="en-US" sz="1450" dirty="0"/>
              <a:t>Examples: </a:t>
            </a:r>
            <a:r>
              <a:rPr lang="en-US" sz="1450" dirty="0">
                <a:solidFill>
                  <a:srgbClr val="FF0000"/>
                </a:solidFill>
              </a:rPr>
              <a:t>Aleve</a:t>
            </a:r>
            <a:r>
              <a:rPr lang="en-US" sz="1450" dirty="0"/>
              <a:t>, </a:t>
            </a:r>
            <a:r>
              <a:rPr lang="en-US" sz="1450" dirty="0">
                <a:solidFill>
                  <a:srgbClr val="FF0000"/>
                </a:solidFill>
              </a:rPr>
              <a:t>Ibuprofen</a:t>
            </a:r>
            <a:r>
              <a:rPr lang="en-US" sz="1450" dirty="0"/>
              <a:t> (</a:t>
            </a:r>
            <a:r>
              <a:rPr lang="en-US" sz="1450" dirty="0">
                <a:solidFill>
                  <a:srgbClr val="FF0000"/>
                </a:solidFill>
              </a:rPr>
              <a:t>Motrin</a:t>
            </a:r>
            <a:r>
              <a:rPr lang="en-US" sz="1450" dirty="0"/>
              <a:t>, </a:t>
            </a:r>
            <a:r>
              <a:rPr lang="en-US" sz="1450" dirty="0">
                <a:solidFill>
                  <a:srgbClr val="FF0000"/>
                </a:solidFill>
              </a:rPr>
              <a:t>Advil</a:t>
            </a:r>
            <a:r>
              <a:rPr lang="en-US" sz="1450" dirty="0"/>
              <a:t>), </a:t>
            </a:r>
            <a:r>
              <a:rPr lang="en-US" sz="1450" dirty="0">
                <a:solidFill>
                  <a:srgbClr val="FF0000"/>
                </a:solidFill>
              </a:rPr>
              <a:t>Naproxen</a:t>
            </a:r>
            <a:r>
              <a:rPr lang="en-US" sz="1450" dirty="0"/>
              <a:t>, </a:t>
            </a:r>
            <a:r>
              <a:rPr lang="en-US" sz="1450" dirty="0">
                <a:solidFill>
                  <a:srgbClr val="FF0000"/>
                </a:solidFill>
              </a:rPr>
              <a:t>Treximet, Vimovo, Duexis, Nabumetone</a:t>
            </a:r>
            <a:r>
              <a:rPr lang="en-US" sz="1450" dirty="0"/>
              <a:t>, </a:t>
            </a:r>
            <a:r>
              <a:rPr lang="en-US" sz="1450" dirty="0">
                <a:solidFill>
                  <a:srgbClr val="FF0000"/>
                </a:solidFill>
              </a:rPr>
              <a:t>Ketolorac</a:t>
            </a:r>
            <a:r>
              <a:rPr lang="en-US" sz="1450" dirty="0"/>
              <a:t>, </a:t>
            </a:r>
            <a:r>
              <a:rPr lang="en-US" sz="1450" dirty="0">
                <a:solidFill>
                  <a:srgbClr val="FF0000"/>
                </a:solidFill>
              </a:rPr>
              <a:t>Mobic</a:t>
            </a:r>
            <a:r>
              <a:rPr lang="en-US" sz="1450" dirty="0"/>
              <a:t>, </a:t>
            </a:r>
            <a:r>
              <a:rPr lang="en-US" sz="1450" dirty="0">
                <a:solidFill>
                  <a:srgbClr val="FF0000"/>
                </a:solidFill>
              </a:rPr>
              <a:t>Robaxin</a:t>
            </a:r>
            <a:r>
              <a:rPr lang="en-US" sz="1450" dirty="0"/>
              <a:t>, </a:t>
            </a:r>
            <a:r>
              <a:rPr lang="en-US" sz="1450" dirty="0">
                <a:solidFill>
                  <a:srgbClr val="FF0000"/>
                </a:solidFill>
              </a:rPr>
              <a:t>Meloxicam</a:t>
            </a:r>
            <a:r>
              <a:rPr lang="en-US" sz="1450" dirty="0"/>
              <a:t>, </a:t>
            </a:r>
            <a:r>
              <a:rPr lang="en-US" sz="1450" dirty="0">
                <a:solidFill>
                  <a:srgbClr val="FF0000"/>
                </a:solidFill>
              </a:rPr>
              <a:t>Diclofenac</a:t>
            </a:r>
          </a:p>
          <a:p>
            <a:pPr marL="212598" indent="-212598">
              <a:spcBef>
                <a:spcPts val="1500"/>
              </a:spcBef>
              <a:spcAft>
                <a:spcPts val="450"/>
              </a:spcAft>
              <a:buFont typeface="Wingdings" panose="05000000000000000000" pitchFamily="2" charset="2"/>
              <a:buChar char="Ø"/>
            </a:pPr>
            <a:r>
              <a:rPr lang="en-US" sz="1800" b="1" dirty="0">
                <a:solidFill>
                  <a:srgbClr val="FF0000"/>
                </a:solidFill>
              </a:rPr>
              <a:t>Stop</a:t>
            </a:r>
            <a:r>
              <a:rPr lang="en-US" sz="1800" dirty="0"/>
              <a:t> all </a:t>
            </a:r>
            <a:r>
              <a:rPr lang="en-US" sz="1800" dirty="0">
                <a:solidFill>
                  <a:srgbClr val="FF0000"/>
                </a:solidFill>
              </a:rPr>
              <a:t>diet </a:t>
            </a:r>
            <a:r>
              <a:rPr lang="en-US" sz="1800" dirty="0"/>
              <a:t>and </a:t>
            </a:r>
            <a:r>
              <a:rPr lang="en-US" sz="1800" dirty="0">
                <a:solidFill>
                  <a:srgbClr val="FF0000"/>
                </a:solidFill>
              </a:rPr>
              <a:t>weight loss medications</a:t>
            </a:r>
          </a:p>
          <a:p>
            <a:pPr marL="555489" lvl="2" indent="-212598">
              <a:spcBef>
                <a:spcPts val="1500"/>
              </a:spcBef>
              <a:spcAft>
                <a:spcPts val="450"/>
              </a:spcAft>
              <a:buFont typeface="Wingdings" panose="05000000000000000000" pitchFamily="2" charset="2"/>
              <a:buChar char="Ø"/>
            </a:pPr>
            <a:r>
              <a:rPr lang="en-US" sz="1450" dirty="0"/>
              <a:t>Examples: </a:t>
            </a:r>
            <a:r>
              <a:rPr lang="en-US" sz="1450" kern="1200" dirty="0">
                <a:solidFill>
                  <a:srgbClr val="FF0000"/>
                </a:solidFill>
                <a:effectLst/>
                <a:latin typeface="+mn-lt"/>
                <a:ea typeface="+mn-ea"/>
                <a:cs typeface="+mn-cs"/>
              </a:rPr>
              <a:t>Phentermine, Glucomannan, CLA (conjugated linoleic acid), Orlistat (Alli), Garcinia cambogia, </a:t>
            </a:r>
            <a:r>
              <a:rPr lang="en-US" sz="1450" kern="1200" dirty="0" err="1">
                <a:solidFill>
                  <a:srgbClr val="FF0000"/>
                </a:solidFill>
                <a:effectLst/>
                <a:latin typeface="+mn-lt"/>
                <a:ea typeface="+mn-ea"/>
                <a:cs typeface="+mn-cs"/>
              </a:rPr>
              <a:t>Hydroxycut</a:t>
            </a:r>
            <a:r>
              <a:rPr lang="en-US" sz="1450" kern="1200" dirty="0">
                <a:solidFill>
                  <a:srgbClr val="FF0000"/>
                </a:solidFill>
                <a:effectLst/>
                <a:latin typeface="+mn-lt"/>
                <a:ea typeface="+mn-ea"/>
                <a:cs typeface="+mn-cs"/>
              </a:rPr>
              <a:t>, Raspberry ketones, </a:t>
            </a:r>
            <a:r>
              <a:rPr lang="en-US" sz="1450" kern="1200" dirty="0" err="1">
                <a:solidFill>
                  <a:srgbClr val="FF0000"/>
                </a:solidFill>
                <a:effectLst/>
                <a:latin typeface="+mn-lt"/>
                <a:ea typeface="+mn-ea"/>
                <a:cs typeface="+mn-cs"/>
              </a:rPr>
              <a:t>Meratrim</a:t>
            </a:r>
            <a:r>
              <a:rPr lang="en-US" sz="1450" kern="1200" dirty="0">
                <a:solidFill>
                  <a:srgbClr val="FF0000"/>
                </a:solidFill>
                <a:effectLst/>
                <a:latin typeface="+mn-lt"/>
                <a:ea typeface="+mn-ea"/>
                <a:cs typeface="+mn-cs"/>
              </a:rPr>
              <a:t>, green coffee bean extract, green tea extract, Forskolin, Synephrine, </a:t>
            </a:r>
            <a:r>
              <a:rPr lang="en-US" sz="1450" kern="1200" dirty="0" err="1">
                <a:solidFill>
                  <a:srgbClr val="FF0000"/>
                </a:solidFill>
                <a:effectLst/>
                <a:latin typeface="+mn-lt"/>
                <a:ea typeface="+mn-ea"/>
                <a:cs typeface="+mn-cs"/>
              </a:rPr>
              <a:t>etc</a:t>
            </a:r>
            <a:endParaRPr lang="en-US" sz="1450" dirty="0">
              <a:solidFill>
                <a:srgbClr val="FF0000"/>
              </a:solidFill>
            </a:endParaRPr>
          </a:p>
          <a:p>
            <a:pPr marL="34290" indent="0">
              <a:buNone/>
            </a:pPr>
            <a:endParaRPr lang="en-US" sz="1200" dirty="0">
              <a:solidFill>
                <a:srgbClr val="008000"/>
              </a:solidFill>
            </a:endParaRPr>
          </a:p>
          <a:p>
            <a:pPr lvl="1">
              <a:buFont typeface="Wingdings" panose="05000000000000000000" pitchFamily="2" charset="2"/>
              <a:buChar char="Ø"/>
            </a:pPr>
            <a:endParaRPr lang="en-US" dirty="0"/>
          </a:p>
          <a:p>
            <a:endParaRPr lang="en-US" dirty="0"/>
          </a:p>
        </p:txBody>
      </p:sp>
      <p:sp>
        <p:nvSpPr>
          <p:cNvPr id="4" name="Title 1">
            <a:extLst>
              <a:ext uri="{FF2B5EF4-FFF2-40B4-BE49-F238E27FC236}">
                <a16:creationId xmlns:a16="http://schemas.microsoft.com/office/drawing/2014/main" id="{AD9FE327-1C1C-4F47-A97B-C35ECE9219C1}"/>
              </a:ext>
            </a:extLst>
          </p:cNvPr>
          <p:cNvSpPr txBox="1">
            <a:spLocks/>
          </p:cNvSpPr>
          <p:nvPr/>
        </p:nvSpPr>
        <p:spPr>
          <a:xfrm>
            <a:off x="1828800" y="0"/>
            <a:ext cx="5486400" cy="685800"/>
          </a:xfrm>
          <a:prstGeom prst="rect">
            <a:avLst/>
          </a:prstGeom>
        </p:spPr>
        <p:txBody>
          <a:bodyPr vert="horz" lIns="68580" tIns="34290" rIns="68580" bIns="3429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a:solidFill>
                  <a:schemeClr val="tx1"/>
                </a:solidFill>
              </a:rPr>
              <a:t>Current Medications</a:t>
            </a:r>
          </a:p>
        </p:txBody>
      </p:sp>
    </p:spTree>
    <p:extLst>
      <p:ext uri="{BB962C8B-B14F-4D97-AF65-F5344CB8AC3E}">
        <p14:creationId xmlns:p14="http://schemas.microsoft.com/office/powerpoint/2010/main" val="2659996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inBloc24 Arthritis Pain Relief. Long Lasting Pain Relief ...">
            <a:extLst>
              <a:ext uri="{FF2B5EF4-FFF2-40B4-BE49-F238E27FC236}">
                <a16:creationId xmlns:a16="http://schemas.microsoft.com/office/drawing/2014/main" id="{854EB1E7-5CE5-4459-81EE-BBB619195F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50" r="9157"/>
          <a:stretch/>
        </p:blipFill>
        <p:spPr bwMode="auto">
          <a:xfrm>
            <a:off x="6664558" y="838521"/>
            <a:ext cx="1577340" cy="13940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D472B9-D6F8-40F1-851A-E64756928928}"/>
              </a:ext>
            </a:extLst>
          </p:cNvPr>
          <p:cNvSpPr>
            <a:spLocks noGrp="1"/>
          </p:cNvSpPr>
          <p:nvPr>
            <p:ph idx="1"/>
          </p:nvPr>
        </p:nvSpPr>
        <p:spPr>
          <a:xfrm>
            <a:off x="308610" y="836308"/>
            <a:ext cx="7933288" cy="3610430"/>
          </a:xfrm>
        </p:spPr>
        <p:txBody>
          <a:bodyPr>
            <a:normAutofit/>
          </a:bodyPr>
          <a:lstStyle/>
          <a:p>
            <a:pPr marL="34290" indent="0">
              <a:buClr>
                <a:srgbClr val="283138"/>
              </a:buClr>
              <a:buNone/>
            </a:pPr>
            <a:r>
              <a:rPr lang="en-US" sz="2100" b="1" dirty="0">
                <a:solidFill>
                  <a:srgbClr val="008000"/>
                </a:solidFill>
              </a:rPr>
              <a:t>3-days (72 hours) before surgery</a:t>
            </a:r>
          </a:p>
          <a:p>
            <a:pPr>
              <a:buClr>
                <a:srgbClr val="008902"/>
              </a:buClr>
              <a:buFont typeface="Wingdings" panose="05000000000000000000" pitchFamily="2" charset="2"/>
              <a:buChar char="Ø"/>
            </a:pPr>
            <a:r>
              <a:rPr lang="en-US" sz="1950" b="1" dirty="0">
                <a:solidFill>
                  <a:srgbClr val="FF0000"/>
                </a:solidFill>
              </a:rPr>
              <a:t>Stop </a:t>
            </a:r>
            <a:r>
              <a:rPr lang="en-US" sz="1950" dirty="0">
                <a:solidFill>
                  <a:srgbClr val="FF0000"/>
                </a:solidFill>
              </a:rPr>
              <a:t>Viagra</a:t>
            </a:r>
            <a:r>
              <a:rPr lang="en-US" sz="1950" dirty="0"/>
              <a:t>, </a:t>
            </a:r>
            <a:r>
              <a:rPr lang="en-US" sz="1950" dirty="0">
                <a:solidFill>
                  <a:srgbClr val="FF0000"/>
                </a:solidFill>
              </a:rPr>
              <a:t>Levitra</a:t>
            </a:r>
            <a:r>
              <a:rPr lang="en-US" sz="1950" dirty="0"/>
              <a:t> &amp; </a:t>
            </a:r>
            <a:r>
              <a:rPr lang="en-US" sz="1950" dirty="0">
                <a:solidFill>
                  <a:srgbClr val="FF0000"/>
                </a:solidFill>
              </a:rPr>
              <a:t>Cialis</a:t>
            </a:r>
          </a:p>
          <a:p>
            <a:pPr>
              <a:buClr>
                <a:srgbClr val="008902"/>
              </a:buClr>
              <a:buFont typeface="Wingdings" panose="05000000000000000000" pitchFamily="2" charset="2"/>
              <a:buChar char="Ø"/>
            </a:pPr>
            <a:r>
              <a:rPr lang="en-US" sz="1950" b="1" dirty="0">
                <a:solidFill>
                  <a:srgbClr val="FF0000"/>
                </a:solidFill>
              </a:rPr>
              <a:t>Stop</a:t>
            </a:r>
            <a:r>
              <a:rPr lang="en-US" sz="1950" b="1" dirty="0"/>
              <a:t> </a:t>
            </a:r>
            <a:r>
              <a:rPr lang="en-US" sz="1950" dirty="0"/>
              <a:t>topical medications </a:t>
            </a:r>
          </a:p>
          <a:p>
            <a:pPr marL="34290" indent="0">
              <a:buClr>
                <a:srgbClr val="283138"/>
              </a:buClr>
              <a:buNone/>
            </a:pPr>
            <a:endParaRPr lang="en-US" sz="2100" b="1" dirty="0">
              <a:solidFill>
                <a:srgbClr val="008000"/>
              </a:solidFill>
            </a:endParaRPr>
          </a:p>
          <a:p>
            <a:pPr marL="34290" indent="0">
              <a:buClr>
                <a:srgbClr val="283138"/>
              </a:buClr>
              <a:buNone/>
            </a:pPr>
            <a:r>
              <a:rPr lang="en-US" sz="2100" b="1" dirty="0">
                <a:solidFill>
                  <a:srgbClr val="008000"/>
                </a:solidFill>
              </a:rPr>
              <a:t>48</a:t>
            </a:r>
            <a:r>
              <a:rPr lang="en-US" sz="2100" dirty="0">
                <a:solidFill>
                  <a:srgbClr val="008000"/>
                </a:solidFill>
              </a:rPr>
              <a:t> Hours before surgery</a:t>
            </a:r>
          </a:p>
          <a:p>
            <a:pPr marL="205740" indent="-212598">
              <a:spcBef>
                <a:spcPts val="0"/>
              </a:spcBef>
              <a:buClr>
                <a:srgbClr val="283138"/>
              </a:buClr>
              <a:buFont typeface="Wingdings" panose="05000000000000000000" pitchFamily="2" charset="2"/>
              <a:buChar char="Ø"/>
            </a:pPr>
            <a:r>
              <a:rPr lang="en-US" sz="1950" b="1" dirty="0">
                <a:solidFill>
                  <a:srgbClr val="FF0000"/>
                </a:solidFill>
              </a:rPr>
              <a:t>Stop </a:t>
            </a:r>
            <a:r>
              <a:rPr lang="en-US" sz="1950" dirty="0" err="1">
                <a:solidFill>
                  <a:srgbClr val="FF0000"/>
                </a:solidFill>
              </a:rPr>
              <a:t>Monamine</a:t>
            </a:r>
            <a:r>
              <a:rPr lang="en-US" sz="1950" dirty="0">
                <a:solidFill>
                  <a:srgbClr val="FF0000"/>
                </a:solidFill>
              </a:rPr>
              <a:t> Oxidase Inhibitors (MAIOs) </a:t>
            </a:r>
          </a:p>
          <a:p>
            <a:pPr marL="411480" lvl="1" indent="-212598">
              <a:spcBef>
                <a:spcPts val="0"/>
              </a:spcBef>
              <a:buClr>
                <a:srgbClr val="283138"/>
              </a:buClr>
              <a:buFont typeface="Wingdings" panose="05000000000000000000" pitchFamily="2" charset="2"/>
              <a:buChar char="Ø"/>
            </a:pPr>
            <a:r>
              <a:rPr lang="en-US" sz="1800" dirty="0">
                <a:solidFill>
                  <a:prstClr val="black"/>
                </a:solidFill>
              </a:rPr>
              <a:t> Examples: </a:t>
            </a:r>
            <a:r>
              <a:rPr lang="en-US" sz="1800" dirty="0" err="1">
                <a:solidFill>
                  <a:srgbClr val="FF0000"/>
                </a:solidFill>
              </a:rPr>
              <a:t>Nardil</a:t>
            </a:r>
            <a:r>
              <a:rPr lang="en-US" sz="1800" dirty="0">
                <a:solidFill>
                  <a:srgbClr val="FF0000"/>
                </a:solidFill>
              </a:rPr>
              <a:t> (Phenelzine), </a:t>
            </a:r>
            <a:r>
              <a:rPr lang="en-US" sz="1800" dirty="0" err="1">
                <a:solidFill>
                  <a:srgbClr val="FF0000"/>
                </a:solidFill>
              </a:rPr>
              <a:t>Emsam</a:t>
            </a:r>
            <a:r>
              <a:rPr lang="en-US" sz="1800" dirty="0">
                <a:solidFill>
                  <a:srgbClr val="FF0000"/>
                </a:solidFill>
              </a:rPr>
              <a:t> (</a:t>
            </a:r>
            <a:r>
              <a:rPr lang="en-US" sz="1800" dirty="0" err="1">
                <a:solidFill>
                  <a:srgbClr val="FF0000"/>
                </a:solidFill>
              </a:rPr>
              <a:t>Selegline</a:t>
            </a:r>
            <a:r>
              <a:rPr lang="en-US" sz="1800" dirty="0">
                <a:solidFill>
                  <a:srgbClr val="FF0000"/>
                </a:solidFill>
              </a:rPr>
              <a:t>), </a:t>
            </a:r>
            <a:r>
              <a:rPr lang="en-US" sz="1800" dirty="0" err="1">
                <a:solidFill>
                  <a:srgbClr val="FF0000"/>
                </a:solidFill>
              </a:rPr>
              <a:t>Marplan</a:t>
            </a:r>
            <a:r>
              <a:rPr lang="en-US" sz="1800" dirty="0">
                <a:solidFill>
                  <a:srgbClr val="FF0000"/>
                </a:solidFill>
              </a:rPr>
              <a:t> (</a:t>
            </a:r>
            <a:r>
              <a:rPr lang="en-US" sz="1800" dirty="0" err="1">
                <a:solidFill>
                  <a:srgbClr val="FF0000"/>
                </a:solidFill>
              </a:rPr>
              <a:t>Isocarboxazid</a:t>
            </a:r>
            <a:r>
              <a:rPr lang="en-US" sz="1800" dirty="0">
                <a:solidFill>
                  <a:srgbClr val="FF0000"/>
                </a:solidFill>
              </a:rPr>
              <a:t>), </a:t>
            </a:r>
            <a:r>
              <a:rPr lang="en-US" sz="1800" dirty="0" err="1">
                <a:solidFill>
                  <a:srgbClr val="FF0000"/>
                </a:solidFill>
              </a:rPr>
              <a:t>Parnate</a:t>
            </a:r>
            <a:r>
              <a:rPr lang="en-US" sz="1800" dirty="0">
                <a:solidFill>
                  <a:srgbClr val="FF0000"/>
                </a:solidFill>
              </a:rPr>
              <a:t> (Tranylcypromine)</a:t>
            </a:r>
            <a:endParaRPr lang="en-US" sz="1500" dirty="0">
              <a:solidFill>
                <a:srgbClr val="FF0000"/>
              </a:solidFill>
            </a:endParaRPr>
          </a:p>
          <a:p>
            <a:pPr marL="240024" lvl="1" indent="0">
              <a:buNone/>
            </a:pPr>
            <a:endParaRPr lang="en-US" dirty="0"/>
          </a:p>
          <a:p>
            <a:pPr marL="411480" lvl="1" indent="-212598">
              <a:spcBef>
                <a:spcPts val="1500"/>
              </a:spcBef>
              <a:buClr>
                <a:srgbClr val="283138"/>
              </a:buClr>
              <a:buFont typeface="Wingdings" panose="05000000000000000000" pitchFamily="2" charset="2"/>
              <a:buChar char="Ø"/>
            </a:pPr>
            <a:endParaRPr lang="en-US" sz="1800" dirty="0">
              <a:solidFill>
                <a:prstClr val="black"/>
              </a:solidFill>
            </a:endParaRPr>
          </a:p>
          <a:p>
            <a:endParaRPr lang="en-US" dirty="0"/>
          </a:p>
        </p:txBody>
      </p:sp>
      <p:sp>
        <p:nvSpPr>
          <p:cNvPr id="4" name="Title 1">
            <a:extLst>
              <a:ext uri="{FF2B5EF4-FFF2-40B4-BE49-F238E27FC236}">
                <a16:creationId xmlns:a16="http://schemas.microsoft.com/office/drawing/2014/main" id="{AD9FE327-1C1C-4F47-A97B-C35ECE9219C1}"/>
              </a:ext>
            </a:extLst>
          </p:cNvPr>
          <p:cNvSpPr txBox="1">
            <a:spLocks/>
          </p:cNvSpPr>
          <p:nvPr/>
        </p:nvSpPr>
        <p:spPr>
          <a:xfrm>
            <a:off x="1627720" y="10962"/>
            <a:ext cx="5486400" cy="685800"/>
          </a:xfrm>
          <a:prstGeom prst="rect">
            <a:avLst/>
          </a:prstGeom>
        </p:spPr>
        <p:txBody>
          <a:bodyPr vert="horz" lIns="68580" tIns="34290" rIns="68580" bIns="3429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a:solidFill>
                  <a:schemeClr val="tx1"/>
                </a:solidFill>
              </a:rPr>
              <a:t>Current Medications</a:t>
            </a:r>
          </a:p>
        </p:txBody>
      </p:sp>
      <p:sp>
        <p:nvSpPr>
          <p:cNvPr id="7" name="&quot;Not Allowed&quot; Symbol 6">
            <a:extLst>
              <a:ext uri="{FF2B5EF4-FFF2-40B4-BE49-F238E27FC236}">
                <a16:creationId xmlns:a16="http://schemas.microsoft.com/office/drawing/2014/main" id="{A4D6907F-A20F-4FBD-B26C-CA13630832AF}"/>
              </a:ext>
            </a:extLst>
          </p:cNvPr>
          <p:cNvSpPr>
            <a:spLocks noChangeAspect="1"/>
          </p:cNvSpPr>
          <p:nvPr/>
        </p:nvSpPr>
        <p:spPr>
          <a:xfrm>
            <a:off x="6664558" y="836308"/>
            <a:ext cx="1577340" cy="1577340"/>
          </a:xfrm>
          <a:prstGeom prst="noSmoking">
            <a:avLst>
              <a:gd name="adj" fmla="val 6733"/>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985797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E25B0-66BD-C026-5BC9-3ADEB1296EA0}"/>
              </a:ext>
            </a:extLst>
          </p:cNvPr>
          <p:cNvSpPr txBox="1"/>
          <p:nvPr/>
        </p:nvSpPr>
        <p:spPr>
          <a:xfrm>
            <a:off x="1" y="97006"/>
            <a:ext cx="9143999" cy="307777"/>
          </a:xfrm>
          <a:prstGeom prst="rect">
            <a:avLst/>
          </a:prstGeom>
          <a:noFill/>
        </p:spPr>
        <p:txBody>
          <a:bodyPr wrap="square" rtlCol="0">
            <a:spAutoFit/>
          </a:bodyPr>
          <a:lstStyle/>
          <a:p>
            <a:pPr marL="111125" algn="ctr"/>
            <a:r>
              <a:rPr lang="en-US" sz="1400" b="1" dirty="0"/>
              <a:t>Please review the </a:t>
            </a:r>
            <a:r>
              <a:rPr lang="en-US" sz="1400" b="1" i="1" u="sng" dirty="0"/>
              <a:t>Joint &amp; Spine Center Pre-op Packet </a:t>
            </a:r>
            <a:r>
              <a:rPr lang="en-US" sz="1400" b="1" dirty="0"/>
              <a:t>for important information you need to complete:</a:t>
            </a:r>
          </a:p>
        </p:txBody>
      </p:sp>
      <p:pic>
        <p:nvPicPr>
          <p:cNvPr id="8" name="Picture 7">
            <a:extLst>
              <a:ext uri="{FF2B5EF4-FFF2-40B4-BE49-F238E27FC236}">
                <a16:creationId xmlns:a16="http://schemas.microsoft.com/office/drawing/2014/main" id="{1A168F1A-A3D6-2C1C-B11B-0642338E168F}"/>
              </a:ext>
            </a:extLst>
          </p:cNvPr>
          <p:cNvPicPr>
            <a:picLocks noChangeAspect="1"/>
          </p:cNvPicPr>
          <p:nvPr/>
        </p:nvPicPr>
        <p:blipFill>
          <a:blip r:embed="rId3"/>
          <a:stretch>
            <a:fillRect/>
          </a:stretch>
        </p:blipFill>
        <p:spPr>
          <a:xfrm>
            <a:off x="3627512" y="1646034"/>
            <a:ext cx="2598336" cy="3366805"/>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6011B3F7-4108-E2A3-468D-E4758E475AA9}"/>
              </a:ext>
            </a:extLst>
          </p:cNvPr>
          <p:cNvSpPr txBox="1"/>
          <p:nvPr/>
        </p:nvSpPr>
        <p:spPr>
          <a:xfrm>
            <a:off x="125888" y="884906"/>
            <a:ext cx="2955972" cy="954107"/>
          </a:xfrm>
          <a:prstGeom prst="rect">
            <a:avLst/>
          </a:prstGeom>
          <a:noFill/>
        </p:spPr>
        <p:txBody>
          <a:bodyPr wrap="square" rtlCol="0">
            <a:spAutoFit/>
          </a:bodyPr>
          <a:lstStyle/>
          <a:p>
            <a:pPr algn="ctr"/>
            <a:r>
              <a:rPr lang="en-US" sz="2000" b="1" u="sng" dirty="0">
                <a:solidFill>
                  <a:srgbClr val="008902"/>
                </a:solidFill>
              </a:rPr>
              <a:t>Pre-op Checklist </a:t>
            </a:r>
          </a:p>
          <a:p>
            <a:pPr algn="ctr"/>
            <a:r>
              <a:rPr lang="en-US" sz="1800" dirty="0"/>
              <a:t>(Overnight Stay) </a:t>
            </a:r>
          </a:p>
          <a:p>
            <a:pPr algn="ctr"/>
            <a:endParaRPr lang="en-US" dirty="0"/>
          </a:p>
        </p:txBody>
      </p:sp>
      <p:sp>
        <p:nvSpPr>
          <p:cNvPr id="12" name="TextBox 11">
            <a:extLst>
              <a:ext uri="{FF2B5EF4-FFF2-40B4-BE49-F238E27FC236}">
                <a16:creationId xmlns:a16="http://schemas.microsoft.com/office/drawing/2014/main" id="{CD9AFC34-C649-FB16-BB3F-26894F50D2F9}"/>
              </a:ext>
            </a:extLst>
          </p:cNvPr>
          <p:cNvSpPr txBox="1"/>
          <p:nvPr/>
        </p:nvSpPr>
        <p:spPr>
          <a:xfrm>
            <a:off x="3742122" y="884906"/>
            <a:ext cx="5196672" cy="677108"/>
          </a:xfrm>
          <a:prstGeom prst="rect">
            <a:avLst/>
          </a:prstGeom>
          <a:noFill/>
        </p:spPr>
        <p:txBody>
          <a:bodyPr wrap="square" rtlCol="0">
            <a:spAutoFit/>
          </a:bodyPr>
          <a:lstStyle/>
          <a:p>
            <a:pPr algn="ctr"/>
            <a:r>
              <a:rPr lang="en-US" sz="2000" b="1" u="sng" dirty="0">
                <a:solidFill>
                  <a:schemeClr val="bg2"/>
                </a:solidFill>
              </a:rPr>
              <a:t>Preop </a:t>
            </a:r>
            <a:r>
              <a:rPr lang="en-US" sz="2000" b="1" u="sng" dirty="0" err="1">
                <a:solidFill>
                  <a:schemeClr val="bg2"/>
                </a:solidFill>
              </a:rPr>
              <a:t>Checkist</a:t>
            </a:r>
            <a:r>
              <a:rPr lang="en-US" sz="2000" b="1" u="sng" dirty="0">
                <a:solidFill>
                  <a:schemeClr val="bg2"/>
                </a:solidFill>
              </a:rPr>
              <a:t> for Same-Day Discharge</a:t>
            </a:r>
          </a:p>
          <a:p>
            <a:pPr algn="ctr"/>
            <a:r>
              <a:rPr lang="en-US" dirty="0">
                <a:solidFill>
                  <a:srgbClr val="008000"/>
                </a:solidFill>
              </a:rPr>
              <a:t>GBMA patients          </a:t>
            </a:r>
            <a:r>
              <a:rPr lang="en-US" dirty="0"/>
              <a:t> </a:t>
            </a:r>
            <a:r>
              <a:rPr lang="en-US" dirty="0">
                <a:solidFill>
                  <a:srgbClr val="0070C0"/>
                </a:solidFill>
              </a:rPr>
              <a:t>OrthoMD patients</a:t>
            </a:r>
          </a:p>
        </p:txBody>
      </p:sp>
      <p:pic>
        <p:nvPicPr>
          <p:cNvPr id="10" name="Picture 9">
            <a:extLst>
              <a:ext uri="{FF2B5EF4-FFF2-40B4-BE49-F238E27FC236}">
                <a16:creationId xmlns:a16="http://schemas.microsoft.com/office/drawing/2014/main" id="{E87E8A2F-FC3C-5B30-9DD3-D0F0F25177CF}"/>
              </a:ext>
            </a:extLst>
          </p:cNvPr>
          <p:cNvPicPr>
            <a:picLocks noChangeAspect="1"/>
          </p:cNvPicPr>
          <p:nvPr/>
        </p:nvPicPr>
        <p:blipFill>
          <a:blip r:embed="rId4"/>
          <a:stretch>
            <a:fillRect/>
          </a:stretch>
        </p:blipFill>
        <p:spPr>
          <a:xfrm>
            <a:off x="6340458" y="1646034"/>
            <a:ext cx="2677654" cy="334488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9CC0DB7-5572-F34B-8E42-6CD93B220A96}"/>
              </a:ext>
            </a:extLst>
          </p:cNvPr>
          <p:cNvPicPr>
            <a:picLocks noChangeAspect="1"/>
          </p:cNvPicPr>
          <p:nvPr/>
        </p:nvPicPr>
        <p:blipFill>
          <a:blip r:embed="rId5"/>
          <a:stretch>
            <a:fillRect/>
          </a:stretch>
        </p:blipFill>
        <p:spPr>
          <a:xfrm>
            <a:off x="386980" y="1646034"/>
            <a:ext cx="2535081" cy="33673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15285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DEC0-E0B2-479A-816F-38AAEA90CE3F}"/>
              </a:ext>
            </a:extLst>
          </p:cNvPr>
          <p:cNvSpPr>
            <a:spLocks noGrp="1"/>
          </p:cNvSpPr>
          <p:nvPr>
            <p:ph type="title"/>
          </p:nvPr>
        </p:nvSpPr>
        <p:spPr>
          <a:xfrm>
            <a:off x="1685925" y="228600"/>
            <a:ext cx="5715000" cy="636973"/>
          </a:xfrm>
        </p:spPr>
        <p:txBody>
          <a:bodyPr>
            <a:noAutofit/>
          </a:bodyPr>
          <a:lstStyle/>
          <a:p>
            <a:pPr algn="ctr"/>
            <a:br>
              <a:rPr lang="en-US" sz="2700" dirty="0"/>
            </a:br>
            <a:br>
              <a:rPr lang="en-US" sz="2700" dirty="0"/>
            </a:br>
            <a:br>
              <a:rPr lang="en-US" sz="2700" dirty="0"/>
            </a:br>
            <a:br>
              <a:rPr lang="en-US" sz="2700" dirty="0"/>
            </a:br>
            <a:r>
              <a:rPr lang="en-US" dirty="0"/>
              <a:t>Current Medications</a:t>
            </a:r>
          </a:p>
        </p:txBody>
      </p:sp>
      <p:sp>
        <p:nvSpPr>
          <p:cNvPr id="3" name="Content Placeholder 2">
            <a:extLst>
              <a:ext uri="{FF2B5EF4-FFF2-40B4-BE49-F238E27FC236}">
                <a16:creationId xmlns:a16="http://schemas.microsoft.com/office/drawing/2014/main" id="{EE914D19-F440-4FE0-9289-F5EF23271154}"/>
              </a:ext>
            </a:extLst>
          </p:cNvPr>
          <p:cNvSpPr>
            <a:spLocks noGrp="1"/>
          </p:cNvSpPr>
          <p:nvPr>
            <p:ph idx="1"/>
          </p:nvPr>
        </p:nvSpPr>
        <p:spPr>
          <a:xfrm>
            <a:off x="1485900" y="1200151"/>
            <a:ext cx="6286500" cy="2914649"/>
          </a:xfrm>
        </p:spPr>
        <p:txBody>
          <a:bodyPr>
            <a:normAutofit/>
          </a:bodyPr>
          <a:lstStyle/>
          <a:p>
            <a:pPr marL="0" indent="0">
              <a:buNone/>
            </a:pPr>
            <a:r>
              <a:rPr lang="en-US" sz="2100" b="1" dirty="0">
                <a:solidFill>
                  <a:srgbClr val="008000"/>
                </a:solidFill>
              </a:rPr>
              <a:t>Do not take the day of your surgery</a:t>
            </a:r>
            <a:endParaRPr lang="en-US" sz="2100" dirty="0">
              <a:solidFill>
                <a:srgbClr val="008000"/>
              </a:solidFill>
            </a:endParaRPr>
          </a:p>
          <a:p>
            <a:pPr indent="-205740">
              <a:buFont typeface="Wingdings" panose="05000000000000000000" pitchFamily="2" charset="2"/>
              <a:buChar char="Ø"/>
            </a:pPr>
            <a:r>
              <a:rPr lang="en-US" sz="1800" b="1" dirty="0">
                <a:solidFill>
                  <a:srgbClr val="FF0000"/>
                </a:solidFill>
              </a:rPr>
              <a:t>Stop </a:t>
            </a:r>
            <a:r>
              <a:rPr lang="en-US" sz="1800" dirty="0">
                <a:solidFill>
                  <a:srgbClr val="FF0000"/>
                </a:solidFill>
              </a:rPr>
              <a:t>ACE Inhibitors</a:t>
            </a:r>
            <a:r>
              <a:rPr lang="en-US" sz="1800" dirty="0"/>
              <a:t>:</a:t>
            </a:r>
          </a:p>
          <a:p>
            <a:pPr lvl="1" indent="-205740">
              <a:buFont typeface="Wingdings" panose="05000000000000000000" pitchFamily="2" charset="2"/>
              <a:buChar char="Ø"/>
            </a:pPr>
            <a:r>
              <a:rPr lang="en-US" dirty="0"/>
              <a:t>Examples: Lisinopril, Vasotec</a:t>
            </a:r>
          </a:p>
          <a:p>
            <a:pPr indent="-205740">
              <a:spcBef>
                <a:spcPts val="1500"/>
              </a:spcBef>
              <a:buFont typeface="Wingdings" panose="05000000000000000000" pitchFamily="2" charset="2"/>
              <a:buChar char="Ø"/>
            </a:pPr>
            <a:r>
              <a:rPr lang="en-US" sz="1800" b="1" dirty="0">
                <a:solidFill>
                  <a:srgbClr val="FF0000"/>
                </a:solidFill>
              </a:rPr>
              <a:t>Stop </a:t>
            </a:r>
            <a:r>
              <a:rPr lang="en-US" sz="1800" dirty="0">
                <a:solidFill>
                  <a:srgbClr val="FF0000"/>
                </a:solidFill>
              </a:rPr>
              <a:t>Angiotensin Receptor Blockers</a:t>
            </a:r>
            <a:r>
              <a:rPr lang="en-US" sz="1800" dirty="0"/>
              <a:t>:</a:t>
            </a:r>
          </a:p>
          <a:p>
            <a:pPr lvl="1" indent="-205740">
              <a:buFont typeface="Wingdings" panose="05000000000000000000" pitchFamily="2" charset="2"/>
              <a:buChar char="Ø"/>
            </a:pPr>
            <a:r>
              <a:rPr lang="en-US" dirty="0"/>
              <a:t>Examples: Cozaar, losartan, Benicar, Candesartan, Atacand, Valsartan</a:t>
            </a:r>
          </a:p>
          <a:p>
            <a:pPr lvl="1"/>
            <a:endParaRPr lang="en-US" dirty="0"/>
          </a:p>
          <a:p>
            <a:pPr lvl="1"/>
            <a:endParaRPr lang="en-US" dirty="0"/>
          </a:p>
        </p:txBody>
      </p:sp>
    </p:spTree>
    <p:extLst>
      <p:ext uri="{BB962C8B-B14F-4D97-AF65-F5344CB8AC3E}">
        <p14:creationId xmlns:p14="http://schemas.microsoft.com/office/powerpoint/2010/main" val="2876410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DEC0-E0B2-479A-816F-38AAEA90CE3F}"/>
              </a:ext>
            </a:extLst>
          </p:cNvPr>
          <p:cNvSpPr>
            <a:spLocks noGrp="1"/>
          </p:cNvSpPr>
          <p:nvPr>
            <p:ph type="title" idx="4294967295"/>
          </p:nvPr>
        </p:nvSpPr>
        <p:spPr>
          <a:xfrm>
            <a:off x="2446338" y="22225"/>
            <a:ext cx="6697662" cy="477838"/>
          </a:xfrm>
        </p:spPr>
        <p:txBody>
          <a:bodyPr>
            <a:noAutofit/>
          </a:bodyPr>
          <a:lstStyle/>
          <a:p>
            <a:pPr algn="ctr"/>
            <a:br>
              <a:rPr lang="en-US" sz="2025" dirty="0"/>
            </a:br>
            <a:br>
              <a:rPr lang="en-US" sz="2025" dirty="0"/>
            </a:br>
            <a:br>
              <a:rPr lang="en-US" sz="2025" dirty="0"/>
            </a:br>
            <a:br>
              <a:rPr lang="en-US" sz="2025" dirty="0"/>
            </a:br>
            <a:r>
              <a:rPr lang="en-US" dirty="0"/>
              <a:t>Current Diabetic Medications</a:t>
            </a:r>
          </a:p>
        </p:txBody>
      </p:sp>
      <p:sp>
        <p:nvSpPr>
          <p:cNvPr id="3" name="Content Placeholder 2">
            <a:extLst>
              <a:ext uri="{FF2B5EF4-FFF2-40B4-BE49-F238E27FC236}">
                <a16:creationId xmlns:a16="http://schemas.microsoft.com/office/drawing/2014/main" id="{EE914D19-F440-4FE0-9289-F5EF23271154}"/>
              </a:ext>
            </a:extLst>
          </p:cNvPr>
          <p:cNvSpPr>
            <a:spLocks noGrp="1"/>
          </p:cNvSpPr>
          <p:nvPr>
            <p:ph idx="4294967295"/>
          </p:nvPr>
        </p:nvSpPr>
        <p:spPr>
          <a:xfrm>
            <a:off x="0" y="449263"/>
            <a:ext cx="9144000" cy="4244975"/>
          </a:xfrm>
        </p:spPr>
        <p:txBody>
          <a:bodyPr>
            <a:normAutofit/>
          </a:bodyPr>
          <a:lstStyle/>
          <a:p>
            <a:pPr marL="0" indent="0">
              <a:buNone/>
            </a:pPr>
            <a:r>
              <a:rPr lang="en-US" sz="1275" b="1" u="sng" dirty="0">
                <a:solidFill>
                  <a:srgbClr val="008000"/>
                </a:solidFill>
              </a:rPr>
              <a:t>4 days </a:t>
            </a:r>
            <a:r>
              <a:rPr lang="en-US" sz="1275" u="sng" dirty="0">
                <a:solidFill>
                  <a:srgbClr val="008000"/>
                </a:solidFill>
              </a:rPr>
              <a:t>before surgery</a:t>
            </a:r>
          </a:p>
          <a:p>
            <a:pPr lvl="1">
              <a:buFont typeface="Wingdings" panose="05000000000000000000" pitchFamily="2" charset="2"/>
              <a:buChar char="Ø"/>
            </a:pPr>
            <a:r>
              <a:rPr lang="en-US" sz="1200" b="1" dirty="0">
                <a:solidFill>
                  <a:srgbClr val="FF0000"/>
                </a:solidFill>
                <a:latin typeface="Arial"/>
              </a:rPr>
              <a:t>Stop</a:t>
            </a:r>
            <a:r>
              <a:rPr lang="en-US" sz="1200" dirty="0">
                <a:solidFill>
                  <a:prstClr val="black"/>
                </a:solidFill>
                <a:latin typeface="Arial"/>
              </a:rPr>
              <a:t> SGLT-2 Inhibitor medications: </a:t>
            </a:r>
            <a:r>
              <a:rPr lang="en-US" sz="1200" dirty="0" err="1">
                <a:solidFill>
                  <a:prstClr val="black"/>
                </a:solidFill>
                <a:latin typeface="Arial"/>
              </a:rPr>
              <a:t>Steglatro</a:t>
            </a:r>
            <a:r>
              <a:rPr lang="en-US" sz="1200" dirty="0">
                <a:solidFill>
                  <a:prstClr val="black"/>
                </a:solidFill>
                <a:latin typeface="Arial"/>
              </a:rPr>
              <a:t> </a:t>
            </a:r>
          </a:p>
          <a:p>
            <a:pPr marL="17145" indent="0">
              <a:lnSpc>
                <a:spcPct val="90000"/>
              </a:lnSpc>
              <a:spcBef>
                <a:spcPts val="1125"/>
              </a:spcBef>
              <a:buClr>
                <a:srgbClr val="283138"/>
              </a:buClr>
              <a:buNone/>
              <a:defRPr/>
            </a:pPr>
            <a:r>
              <a:rPr lang="en-US" sz="1275" b="1" u="sng" dirty="0">
                <a:solidFill>
                  <a:srgbClr val="008000"/>
                </a:solidFill>
              </a:rPr>
              <a:t>3 days </a:t>
            </a:r>
            <a:r>
              <a:rPr lang="en-US" sz="1275" u="sng" dirty="0">
                <a:solidFill>
                  <a:srgbClr val="008000"/>
                </a:solidFill>
              </a:rPr>
              <a:t>before surgery</a:t>
            </a:r>
          </a:p>
          <a:p>
            <a:pPr lvl="1" indent="-154305">
              <a:lnSpc>
                <a:spcPct val="90000"/>
              </a:lnSpc>
              <a:spcBef>
                <a:spcPts val="1125"/>
              </a:spcBef>
              <a:buClr>
                <a:srgbClr val="283138"/>
              </a:buClr>
              <a:buFont typeface="Wingdings" panose="05000000000000000000" pitchFamily="2" charset="2"/>
              <a:buChar char="Ø"/>
              <a:defRPr/>
            </a:pPr>
            <a:r>
              <a:rPr lang="en-US" sz="1200" b="1" dirty="0">
                <a:solidFill>
                  <a:srgbClr val="FF0000"/>
                </a:solidFill>
                <a:latin typeface="Arial"/>
              </a:rPr>
              <a:t>Stop</a:t>
            </a:r>
            <a:r>
              <a:rPr lang="en-US" sz="1200" dirty="0">
                <a:solidFill>
                  <a:prstClr val="black"/>
                </a:solidFill>
                <a:latin typeface="Arial"/>
              </a:rPr>
              <a:t> SGLT-2 Inhibitor medications: Jardiance, Invokana, </a:t>
            </a:r>
            <a:r>
              <a:rPr lang="en-US" sz="1200" dirty="0" err="1">
                <a:solidFill>
                  <a:prstClr val="black"/>
                </a:solidFill>
                <a:latin typeface="Arial"/>
              </a:rPr>
              <a:t>Farxiga</a:t>
            </a:r>
            <a:r>
              <a:rPr lang="en-US" sz="1200" dirty="0">
                <a:solidFill>
                  <a:prstClr val="black"/>
                </a:solidFill>
                <a:latin typeface="Arial"/>
              </a:rPr>
              <a:t>, </a:t>
            </a:r>
            <a:r>
              <a:rPr lang="en-US" sz="1200" dirty="0" err="1">
                <a:solidFill>
                  <a:prstClr val="black"/>
                </a:solidFill>
                <a:latin typeface="Arial"/>
              </a:rPr>
              <a:t>etc</a:t>
            </a:r>
            <a:endParaRPr lang="en-US" sz="1200" dirty="0">
              <a:solidFill>
                <a:prstClr val="black"/>
              </a:solidFill>
              <a:latin typeface="Arial"/>
            </a:endParaRPr>
          </a:p>
          <a:p>
            <a:pPr marL="0" indent="0">
              <a:lnSpc>
                <a:spcPct val="170000"/>
              </a:lnSpc>
              <a:buNone/>
            </a:pPr>
            <a:r>
              <a:rPr lang="en-US" sz="1200" b="1" u="sng" dirty="0">
                <a:solidFill>
                  <a:srgbClr val="008000"/>
                </a:solidFill>
              </a:rPr>
              <a:t>24</a:t>
            </a:r>
            <a:r>
              <a:rPr lang="en-US" sz="1200" u="sng" dirty="0">
                <a:solidFill>
                  <a:srgbClr val="008000"/>
                </a:solidFill>
              </a:rPr>
              <a:t> </a:t>
            </a:r>
            <a:r>
              <a:rPr lang="en-US" sz="1200" b="1" u="sng" dirty="0">
                <a:solidFill>
                  <a:srgbClr val="008000"/>
                </a:solidFill>
              </a:rPr>
              <a:t>Hours</a:t>
            </a:r>
            <a:r>
              <a:rPr lang="en-US" sz="1200" u="sng" dirty="0">
                <a:solidFill>
                  <a:srgbClr val="008000"/>
                </a:solidFill>
              </a:rPr>
              <a:t> before surgery</a:t>
            </a:r>
          </a:p>
          <a:p>
            <a:pPr indent="-154305">
              <a:lnSpc>
                <a:spcPct val="170000"/>
              </a:lnSpc>
              <a:buFont typeface="Wingdings" panose="05000000000000000000" pitchFamily="2" charset="2"/>
              <a:buChar char="Ø"/>
            </a:pPr>
            <a:r>
              <a:rPr lang="en-US" sz="1200" b="1" dirty="0">
                <a:solidFill>
                  <a:srgbClr val="FF0000"/>
                </a:solidFill>
              </a:rPr>
              <a:t>Stop</a:t>
            </a:r>
            <a:r>
              <a:rPr lang="en-US" sz="1200" b="1" dirty="0"/>
              <a:t> </a:t>
            </a:r>
            <a:r>
              <a:rPr lang="en-US" sz="1200" dirty="0"/>
              <a:t>oral hypoglycemic containing </a:t>
            </a:r>
            <a:r>
              <a:rPr lang="en-US" sz="1200" b="1" dirty="0">
                <a:solidFill>
                  <a:srgbClr val="FF0000"/>
                </a:solidFill>
              </a:rPr>
              <a:t>Metformin</a:t>
            </a:r>
          </a:p>
          <a:p>
            <a:pPr lvl="1" indent="-154305">
              <a:lnSpc>
                <a:spcPct val="120000"/>
              </a:lnSpc>
              <a:buFont typeface="Wingdings" panose="05000000000000000000" pitchFamily="2" charset="2"/>
              <a:buChar char="Ø"/>
            </a:pPr>
            <a:r>
              <a:rPr lang="en-US" sz="1200" dirty="0"/>
              <a:t>Examples: </a:t>
            </a:r>
            <a:r>
              <a:rPr lang="en-US" sz="1200" dirty="0">
                <a:solidFill>
                  <a:srgbClr val="FF0000"/>
                </a:solidFill>
              </a:rPr>
              <a:t>Glucophage</a:t>
            </a:r>
            <a:r>
              <a:rPr lang="en-US" sz="1200" dirty="0"/>
              <a:t>, </a:t>
            </a:r>
            <a:r>
              <a:rPr lang="en-US" sz="1200" dirty="0">
                <a:solidFill>
                  <a:srgbClr val="FF0000"/>
                </a:solidFill>
              </a:rPr>
              <a:t>Riomet</a:t>
            </a:r>
            <a:r>
              <a:rPr lang="en-US" sz="1200" dirty="0"/>
              <a:t>, </a:t>
            </a:r>
            <a:r>
              <a:rPr lang="en-US" sz="1200" dirty="0">
                <a:solidFill>
                  <a:srgbClr val="FF0000"/>
                </a:solidFill>
              </a:rPr>
              <a:t>Glumetza</a:t>
            </a:r>
            <a:r>
              <a:rPr lang="en-US" sz="1200" dirty="0"/>
              <a:t>, </a:t>
            </a:r>
            <a:r>
              <a:rPr lang="en-US" sz="1200" dirty="0">
                <a:solidFill>
                  <a:srgbClr val="FF0000"/>
                </a:solidFill>
              </a:rPr>
              <a:t>Glucophage XR</a:t>
            </a:r>
            <a:r>
              <a:rPr lang="en-US" sz="1200" dirty="0"/>
              <a:t>, </a:t>
            </a:r>
            <a:r>
              <a:rPr lang="en-US" sz="1200" dirty="0">
                <a:solidFill>
                  <a:srgbClr val="FF0000"/>
                </a:solidFill>
              </a:rPr>
              <a:t>Fortamet</a:t>
            </a:r>
            <a:r>
              <a:rPr lang="en-US" sz="1200" dirty="0"/>
              <a:t>, </a:t>
            </a:r>
            <a:r>
              <a:rPr lang="en-US" sz="1200" dirty="0">
                <a:solidFill>
                  <a:srgbClr val="FF0000"/>
                </a:solidFill>
              </a:rPr>
              <a:t>Avandamet</a:t>
            </a:r>
            <a:r>
              <a:rPr lang="en-US" sz="1200" dirty="0"/>
              <a:t>, </a:t>
            </a:r>
            <a:r>
              <a:rPr lang="en-US" sz="1200" dirty="0">
                <a:solidFill>
                  <a:srgbClr val="FF0000"/>
                </a:solidFill>
              </a:rPr>
              <a:t>Actoplus</a:t>
            </a:r>
            <a:r>
              <a:rPr lang="en-US" sz="1200" dirty="0"/>
              <a:t>, </a:t>
            </a:r>
            <a:r>
              <a:rPr lang="en-US" sz="1200" dirty="0">
                <a:solidFill>
                  <a:srgbClr val="FF0000"/>
                </a:solidFill>
              </a:rPr>
              <a:t>Glucovance</a:t>
            </a:r>
            <a:r>
              <a:rPr lang="en-US" sz="1200" dirty="0"/>
              <a:t>, </a:t>
            </a:r>
            <a:r>
              <a:rPr lang="en-US" sz="1200" dirty="0">
                <a:solidFill>
                  <a:srgbClr val="FF0000"/>
                </a:solidFill>
              </a:rPr>
              <a:t>Actoplus</a:t>
            </a:r>
            <a:r>
              <a:rPr lang="en-US" sz="1200" dirty="0"/>
              <a:t>, </a:t>
            </a:r>
            <a:r>
              <a:rPr lang="en-US" sz="1200" dirty="0">
                <a:solidFill>
                  <a:srgbClr val="FF0000"/>
                </a:solidFill>
              </a:rPr>
              <a:t>Glyburide</a:t>
            </a:r>
            <a:r>
              <a:rPr lang="en-US" sz="1200" dirty="0"/>
              <a:t>, </a:t>
            </a:r>
            <a:r>
              <a:rPr lang="en-US" sz="1200" dirty="0">
                <a:solidFill>
                  <a:srgbClr val="FF0000"/>
                </a:solidFill>
              </a:rPr>
              <a:t>Glipizide</a:t>
            </a:r>
            <a:r>
              <a:rPr lang="en-US" sz="1200" dirty="0"/>
              <a:t>, </a:t>
            </a:r>
            <a:r>
              <a:rPr lang="en-US" sz="1200" dirty="0">
                <a:solidFill>
                  <a:srgbClr val="FF0000"/>
                </a:solidFill>
              </a:rPr>
              <a:t>Invokamet</a:t>
            </a:r>
            <a:r>
              <a:rPr lang="en-US" sz="1200" dirty="0"/>
              <a:t>, </a:t>
            </a:r>
            <a:r>
              <a:rPr lang="en-US" sz="1200" dirty="0">
                <a:solidFill>
                  <a:srgbClr val="FF0000"/>
                </a:solidFill>
              </a:rPr>
              <a:t>Jentadueto</a:t>
            </a:r>
            <a:r>
              <a:rPr lang="en-US" sz="1200" dirty="0"/>
              <a:t>, </a:t>
            </a:r>
            <a:r>
              <a:rPr lang="en-US" sz="1200" dirty="0">
                <a:solidFill>
                  <a:srgbClr val="FF0000"/>
                </a:solidFill>
              </a:rPr>
              <a:t>Janumet</a:t>
            </a:r>
            <a:r>
              <a:rPr lang="en-US" sz="1200" dirty="0"/>
              <a:t>, </a:t>
            </a:r>
            <a:r>
              <a:rPr lang="en-US" sz="1200" dirty="0">
                <a:solidFill>
                  <a:srgbClr val="FF0000"/>
                </a:solidFill>
              </a:rPr>
              <a:t>Kombiglyze XR</a:t>
            </a:r>
            <a:r>
              <a:rPr lang="en-US" sz="1200" dirty="0"/>
              <a:t>, </a:t>
            </a:r>
            <a:r>
              <a:rPr lang="en-US" sz="1200" dirty="0">
                <a:solidFill>
                  <a:srgbClr val="FF0000"/>
                </a:solidFill>
              </a:rPr>
              <a:t>Metaglip</a:t>
            </a:r>
            <a:r>
              <a:rPr lang="en-US" sz="1200" dirty="0"/>
              <a:t>, </a:t>
            </a:r>
            <a:r>
              <a:rPr lang="en-US" sz="1200" dirty="0">
                <a:solidFill>
                  <a:srgbClr val="FF0000"/>
                </a:solidFill>
              </a:rPr>
              <a:t>PrandiMet</a:t>
            </a:r>
            <a:r>
              <a:rPr lang="en-US" sz="1200" dirty="0"/>
              <a:t>, </a:t>
            </a:r>
            <a:r>
              <a:rPr lang="en-US" sz="1200" dirty="0">
                <a:solidFill>
                  <a:srgbClr val="FF0000"/>
                </a:solidFill>
              </a:rPr>
              <a:t>Xigduo</a:t>
            </a:r>
            <a:r>
              <a:rPr lang="en-US" sz="1200" dirty="0"/>
              <a:t>, </a:t>
            </a:r>
            <a:r>
              <a:rPr lang="en-US" sz="1200" dirty="0">
                <a:solidFill>
                  <a:srgbClr val="FF0000"/>
                </a:solidFill>
              </a:rPr>
              <a:t>Kazano</a:t>
            </a:r>
            <a:r>
              <a:rPr lang="en-US" sz="1200" dirty="0"/>
              <a:t>, </a:t>
            </a:r>
            <a:r>
              <a:rPr lang="en-US" sz="1200" dirty="0">
                <a:solidFill>
                  <a:srgbClr val="FF0000"/>
                </a:solidFill>
              </a:rPr>
              <a:t>Synjardy</a:t>
            </a:r>
            <a:r>
              <a:rPr lang="en-US" sz="1200" dirty="0"/>
              <a:t>, </a:t>
            </a:r>
            <a:r>
              <a:rPr lang="en-US" sz="1200" dirty="0" err="1">
                <a:solidFill>
                  <a:srgbClr val="FF0000"/>
                </a:solidFill>
              </a:rPr>
              <a:t>Segluromet</a:t>
            </a:r>
            <a:endParaRPr lang="en-US" sz="1200" dirty="0">
              <a:solidFill>
                <a:srgbClr val="FF0000"/>
              </a:solidFill>
            </a:endParaRPr>
          </a:p>
          <a:p>
            <a:pPr lvl="1" indent="-154305">
              <a:lnSpc>
                <a:spcPct val="90000"/>
              </a:lnSpc>
              <a:spcBef>
                <a:spcPts val="1125"/>
              </a:spcBef>
              <a:buFont typeface="Wingdings" panose="05000000000000000000" pitchFamily="2" charset="2"/>
              <a:buChar char="Ø"/>
            </a:pPr>
            <a:r>
              <a:rPr lang="en-US" sz="1200" dirty="0"/>
              <a:t>All other </a:t>
            </a:r>
            <a:r>
              <a:rPr lang="en-US" sz="1200" b="1" i="1" dirty="0">
                <a:solidFill>
                  <a:srgbClr val="FF0000"/>
                </a:solidFill>
              </a:rPr>
              <a:t>oral hypoglycemic agents </a:t>
            </a:r>
            <a:r>
              <a:rPr lang="en-US" sz="1200" i="1" dirty="0"/>
              <a:t>should </a:t>
            </a:r>
            <a:r>
              <a:rPr lang="en-US" sz="1200" b="1" i="1" dirty="0">
                <a:solidFill>
                  <a:srgbClr val="FF0000"/>
                </a:solidFill>
              </a:rPr>
              <a:t>be held </a:t>
            </a:r>
            <a:r>
              <a:rPr lang="en-US" sz="1200" i="1" dirty="0"/>
              <a:t>the </a:t>
            </a:r>
            <a:r>
              <a:rPr lang="en-US" sz="1200" i="1" dirty="0">
                <a:solidFill>
                  <a:srgbClr val="FF0000"/>
                </a:solidFill>
              </a:rPr>
              <a:t>morning of surgery</a:t>
            </a:r>
          </a:p>
          <a:p>
            <a:pPr lvl="1" indent="-154305">
              <a:spcBef>
                <a:spcPts val="1125"/>
              </a:spcBef>
              <a:buFont typeface="Wingdings" panose="05000000000000000000" pitchFamily="2" charset="2"/>
              <a:buChar char="Ø"/>
            </a:pPr>
            <a:r>
              <a:rPr lang="en-US" sz="1200" dirty="0"/>
              <a:t>Wearable continuous blood glucose monitoring systems: please notify your surgeon and/ or anesthesiologist as soon as possible. GBMC nursing staff will monitor your blood glucose per hospital policy.</a:t>
            </a:r>
          </a:p>
          <a:p>
            <a:pPr lvl="1" indent="-154305">
              <a:spcBef>
                <a:spcPts val="1125"/>
              </a:spcBef>
              <a:buFont typeface="Wingdings" panose="05000000000000000000" pitchFamily="2" charset="2"/>
              <a:buChar char="Ø"/>
            </a:pPr>
            <a:r>
              <a:rPr lang="en-US" sz="1200" dirty="0"/>
              <a:t>If you have a wearable insulin pump system, please notify your surgeon and/or anesthesiologist as soon as possible.</a:t>
            </a:r>
          </a:p>
          <a:p>
            <a:pPr lvl="1" indent="-154305">
              <a:spcBef>
                <a:spcPts val="1125"/>
              </a:spcBef>
              <a:buFont typeface="Wingdings" panose="05000000000000000000" pitchFamily="2" charset="2"/>
              <a:buChar char="Ø"/>
            </a:pPr>
            <a:r>
              <a:rPr lang="en-US" sz="1200" dirty="0"/>
              <a:t>If you are Diabetic notify your endocrinologist of your upcoming surgery</a:t>
            </a:r>
          </a:p>
          <a:p>
            <a:pPr lvl="2" indent="-154305">
              <a:buFont typeface="Wingdings" panose="05000000000000000000" pitchFamily="2" charset="2"/>
              <a:buChar char="Ø"/>
            </a:pPr>
            <a:r>
              <a:rPr lang="en-US" b="1" dirty="0"/>
              <a:t>Insulin:</a:t>
            </a:r>
            <a:r>
              <a:rPr lang="en-US" dirty="0"/>
              <a:t> your Endocrinologist will advise you on how many units they want you to take and when to take give your last dose before surgery. </a:t>
            </a:r>
          </a:p>
          <a:p>
            <a:pPr lvl="2" indent="-154305">
              <a:buFont typeface="Wingdings" panose="05000000000000000000" pitchFamily="2" charset="2"/>
              <a:buChar char="Ø"/>
            </a:pPr>
            <a:endParaRPr lang="en-US" dirty="0"/>
          </a:p>
          <a:p>
            <a:pPr lvl="1"/>
            <a:endParaRPr lang="en-US" dirty="0"/>
          </a:p>
          <a:p>
            <a:pPr lvl="1"/>
            <a:endParaRPr lang="en-US" dirty="0"/>
          </a:p>
        </p:txBody>
      </p:sp>
    </p:spTree>
    <p:extLst>
      <p:ext uri="{BB962C8B-B14F-4D97-AF65-F5344CB8AC3E}">
        <p14:creationId xmlns:p14="http://schemas.microsoft.com/office/powerpoint/2010/main" val="930682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ED89-B694-390F-501B-D4DD577A954B}"/>
              </a:ext>
            </a:extLst>
          </p:cNvPr>
          <p:cNvSpPr>
            <a:spLocks noGrp="1"/>
          </p:cNvSpPr>
          <p:nvPr>
            <p:ph type="title" idx="4294967295"/>
          </p:nvPr>
        </p:nvSpPr>
        <p:spPr>
          <a:xfrm>
            <a:off x="118382" y="-28071"/>
            <a:ext cx="9025618" cy="431800"/>
          </a:xfrm>
        </p:spPr>
        <p:txBody>
          <a:bodyPr>
            <a:normAutofit fontScale="90000"/>
          </a:bodyPr>
          <a:lstStyle/>
          <a:p>
            <a:pPr algn="ctr"/>
            <a:r>
              <a:rPr lang="en-US" sz="2700" dirty="0"/>
              <a:t>Diabetes Medications</a:t>
            </a:r>
            <a:r>
              <a:rPr lang="en-US" sz="2400" dirty="0"/>
              <a:t>…continued</a:t>
            </a:r>
          </a:p>
        </p:txBody>
      </p:sp>
      <p:sp>
        <p:nvSpPr>
          <p:cNvPr id="3" name="Content Placeholder 2">
            <a:extLst>
              <a:ext uri="{FF2B5EF4-FFF2-40B4-BE49-F238E27FC236}">
                <a16:creationId xmlns:a16="http://schemas.microsoft.com/office/drawing/2014/main" id="{6DB02F7A-A02D-8704-9FAE-EC6388355279}"/>
              </a:ext>
            </a:extLst>
          </p:cNvPr>
          <p:cNvSpPr>
            <a:spLocks noGrp="1"/>
          </p:cNvSpPr>
          <p:nvPr>
            <p:ph idx="4294967295"/>
          </p:nvPr>
        </p:nvSpPr>
        <p:spPr>
          <a:xfrm>
            <a:off x="118382" y="361447"/>
            <a:ext cx="8907236" cy="4594224"/>
          </a:xfrm>
        </p:spPr>
        <p:txBody>
          <a:bodyPr>
            <a:noAutofit/>
          </a:bodyPr>
          <a:lstStyle/>
          <a:p>
            <a:r>
              <a:rPr lang="en-US" b="1" i="0" u="sng" strike="noStrike" baseline="0" dirty="0">
                <a:solidFill>
                  <a:srgbClr val="0D0D0D"/>
                </a:solidFill>
                <a:latin typeface="Calibri" panose="020F0502020204030204" pitchFamily="34" charset="0"/>
              </a:rPr>
              <a:t>GLP-1 Agonist</a:t>
            </a:r>
            <a:r>
              <a:rPr lang="en-US" b="1" i="0" u="none" strike="noStrike" baseline="0" dirty="0">
                <a:solidFill>
                  <a:srgbClr val="0D0D0D"/>
                </a:solidFill>
                <a:latin typeface="Calibri" panose="020F0502020204030204" pitchFamily="34" charset="0"/>
              </a:rPr>
              <a:t>: </a:t>
            </a:r>
          </a:p>
          <a:p>
            <a:pPr lvl="1"/>
            <a:r>
              <a:rPr lang="en-US" sz="1500" b="0" i="0" u="none" strike="noStrike" baseline="0" dirty="0" err="1">
                <a:solidFill>
                  <a:srgbClr val="0D0D0D"/>
                </a:solidFill>
                <a:latin typeface="Calibri" panose="020F0502020204030204" pitchFamily="34" charset="0"/>
              </a:rPr>
              <a:t>semaglutide</a:t>
            </a:r>
            <a:r>
              <a:rPr lang="en-US" sz="1500" b="0" i="0" u="none" strike="noStrike" baseline="0" dirty="0">
                <a:solidFill>
                  <a:srgbClr val="0D0D0D"/>
                </a:solidFill>
                <a:latin typeface="Calibri" panose="020F0502020204030204" pitchFamily="34" charset="0"/>
              </a:rPr>
              <a:t> (</a:t>
            </a:r>
            <a:r>
              <a:rPr lang="en-US" sz="1500" b="1" i="1" u="none" strike="noStrike" baseline="0" dirty="0">
                <a:solidFill>
                  <a:srgbClr val="0D0D0D"/>
                </a:solidFill>
                <a:latin typeface="Calibri" panose="020F0502020204030204" pitchFamily="34" charset="0"/>
              </a:rPr>
              <a:t>Ozempic</a:t>
            </a:r>
            <a:r>
              <a:rPr lang="en-US" sz="1500" i="0" u="none" strike="noStrike" baseline="0" dirty="0">
                <a:solidFill>
                  <a:srgbClr val="0D0D0D"/>
                </a:solidFill>
                <a:latin typeface="Calibri" panose="020F0502020204030204" pitchFamily="34" charset="0"/>
              </a:rPr>
              <a:t>, </a:t>
            </a:r>
            <a:r>
              <a:rPr lang="en-US" sz="1500" i="1" u="none" strike="noStrike" baseline="0" dirty="0" err="1">
                <a:solidFill>
                  <a:srgbClr val="0D0D0D"/>
                </a:solidFill>
                <a:latin typeface="Calibri" panose="020F0502020204030204" pitchFamily="34" charset="0"/>
              </a:rPr>
              <a:t>Rybelsus</a:t>
            </a:r>
            <a:r>
              <a:rPr lang="en-US" sz="1500" b="0" i="0" u="none" strike="noStrike" baseline="0" dirty="0">
                <a:solidFill>
                  <a:srgbClr val="0D0D0D"/>
                </a:solidFill>
                <a:latin typeface="Calibri" panose="020F0502020204030204" pitchFamily="34" charset="0"/>
              </a:rPr>
              <a:t>), dulaglutide (</a:t>
            </a:r>
            <a:r>
              <a:rPr lang="en-US" sz="1500" b="1" i="1" u="none" strike="noStrike" baseline="0" dirty="0">
                <a:solidFill>
                  <a:srgbClr val="0D0D0D"/>
                </a:solidFill>
                <a:latin typeface="Calibri" panose="020F0502020204030204" pitchFamily="34" charset="0"/>
              </a:rPr>
              <a:t>Trulicity</a:t>
            </a:r>
            <a:r>
              <a:rPr lang="en-US" sz="1500" b="0" i="0" u="none" strike="noStrike" baseline="0" dirty="0">
                <a:solidFill>
                  <a:srgbClr val="0D0D0D"/>
                </a:solidFill>
                <a:latin typeface="Calibri" panose="020F0502020204030204" pitchFamily="34" charset="0"/>
              </a:rPr>
              <a:t>), exenatide (</a:t>
            </a:r>
            <a:r>
              <a:rPr lang="en-US" sz="1500" b="1" i="1" u="none" strike="noStrike" baseline="0" dirty="0" err="1">
                <a:solidFill>
                  <a:srgbClr val="0D0D0D"/>
                </a:solidFill>
                <a:latin typeface="Calibri" panose="020F0502020204030204" pitchFamily="34" charset="0"/>
              </a:rPr>
              <a:t>Bydureon</a:t>
            </a:r>
            <a:r>
              <a:rPr lang="en-US" sz="1500" b="1" i="1" u="none" strike="noStrike" baseline="0" dirty="0">
                <a:solidFill>
                  <a:srgbClr val="0D0D0D"/>
                </a:solidFill>
                <a:latin typeface="Calibri" panose="020F0502020204030204" pitchFamily="34" charset="0"/>
              </a:rPr>
              <a:t> </a:t>
            </a:r>
            <a:r>
              <a:rPr lang="en-US" sz="1500" b="1" i="1" u="none" strike="noStrike" baseline="0" dirty="0" err="1">
                <a:solidFill>
                  <a:srgbClr val="0D0D0D"/>
                </a:solidFill>
                <a:latin typeface="Calibri" panose="020F0502020204030204" pitchFamily="34" charset="0"/>
              </a:rPr>
              <a:t>BCise</a:t>
            </a:r>
            <a:r>
              <a:rPr lang="en-US" sz="1500" b="0" i="0" u="none" strike="noStrike" baseline="0" dirty="0">
                <a:solidFill>
                  <a:srgbClr val="0D0D0D"/>
                </a:solidFill>
                <a:latin typeface="Calibri" panose="020F0502020204030204" pitchFamily="34" charset="0"/>
              </a:rPr>
              <a:t>, </a:t>
            </a:r>
            <a:r>
              <a:rPr lang="en-US" sz="1500" i="1" u="none" strike="noStrike" baseline="0" dirty="0" err="1">
                <a:solidFill>
                  <a:srgbClr val="0D0D0D"/>
                </a:solidFill>
                <a:latin typeface="Calibri" panose="020F0502020204030204" pitchFamily="34" charset="0"/>
              </a:rPr>
              <a:t>Byetta</a:t>
            </a:r>
            <a:r>
              <a:rPr lang="en-US" sz="1500" b="0" i="0" u="none" strike="noStrike" baseline="0" dirty="0">
                <a:solidFill>
                  <a:srgbClr val="0D0D0D"/>
                </a:solidFill>
                <a:latin typeface="Calibri" panose="020F0502020204030204" pitchFamily="34" charset="0"/>
              </a:rPr>
              <a:t>), liraglutide (</a:t>
            </a:r>
            <a:r>
              <a:rPr lang="en-US" sz="1500" b="1" i="1" u="none" strike="noStrike" baseline="0" dirty="0">
                <a:solidFill>
                  <a:srgbClr val="0D0D0D"/>
                </a:solidFill>
                <a:latin typeface="Calibri" panose="020F0502020204030204" pitchFamily="34" charset="0"/>
              </a:rPr>
              <a:t>Victoza</a:t>
            </a:r>
            <a:r>
              <a:rPr lang="en-US" sz="1500" i="0" u="none" strike="noStrike" baseline="0" dirty="0">
                <a:solidFill>
                  <a:srgbClr val="0D0D0D"/>
                </a:solidFill>
                <a:latin typeface="Calibri" panose="020F0502020204030204" pitchFamily="34" charset="0"/>
              </a:rPr>
              <a:t>, </a:t>
            </a:r>
            <a:r>
              <a:rPr lang="en-US" sz="1500" i="1" u="none" strike="noStrike" baseline="0" dirty="0" err="1">
                <a:solidFill>
                  <a:srgbClr val="0D0D0D"/>
                </a:solidFill>
                <a:latin typeface="Calibri" panose="020F0502020204030204" pitchFamily="34" charset="0"/>
              </a:rPr>
              <a:t>Saxenda</a:t>
            </a:r>
            <a:r>
              <a:rPr lang="en-US" sz="1500" b="0" i="0" u="none" strike="noStrike" baseline="0" dirty="0">
                <a:solidFill>
                  <a:srgbClr val="0D0D0D"/>
                </a:solidFill>
                <a:latin typeface="Calibri" panose="020F0502020204030204" pitchFamily="34" charset="0"/>
              </a:rPr>
              <a:t>), </a:t>
            </a:r>
            <a:r>
              <a:rPr lang="en-US" sz="1500" b="0" i="0" u="none" strike="noStrike" baseline="0" dirty="0" err="1">
                <a:solidFill>
                  <a:srgbClr val="0D0D0D"/>
                </a:solidFill>
                <a:latin typeface="Calibri" panose="020F0502020204030204" pitchFamily="34" charset="0"/>
              </a:rPr>
              <a:t>lixisenatide</a:t>
            </a:r>
            <a:r>
              <a:rPr lang="en-US" sz="1500" b="0" i="0" u="none" strike="noStrike" baseline="0" dirty="0">
                <a:solidFill>
                  <a:srgbClr val="0D0D0D"/>
                </a:solidFill>
                <a:latin typeface="Calibri" panose="020F0502020204030204" pitchFamily="34" charset="0"/>
              </a:rPr>
              <a:t> </a:t>
            </a:r>
            <a:r>
              <a:rPr lang="en-US" sz="1500" b="1" i="1" u="none" strike="noStrike" baseline="0" dirty="0">
                <a:solidFill>
                  <a:srgbClr val="0D0D0D"/>
                </a:solidFill>
                <a:latin typeface="Calibri" panose="020F0502020204030204" pitchFamily="34" charset="0"/>
              </a:rPr>
              <a:t>(</a:t>
            </a:r>
            <a:r>
              <a:rPr lang="en-US" sz="1500" b="1" i="1" u="none" strike="noStrike" baseline="0" dirty="0" err="1">
                <a:solidFill>
                  <a:srgbClr val="0D0D0D"/>
                </a:solidFill>
                <a:latin typeface="Calibri" panose="020F0502020204030204" pitchFamily="34" charset="0"/>
              </a:rPr>
              <a:t>Adlyxin</a:t>
            </a:r>
            <a:r>
              <a:rPr lang="en-US" sz="1500" b="0" i="0" u="none" strike="noStrike" baseline="0" dirty="0">
                <a:solidFill>
                  <a:srgbClr val="0D0D0D"/>
                </a:solidFill>
                <a:latin typeface="Calibri" panose="020F0502020204030204" pitchFamily="34" charset="0"/>
              </a:rPr>
              <a:t>), etc.</a:t>
            </a:r>
            <a:r>
              <a:rPr lang="en-US" sz="1600" dirty="0">
                <a:solidFill>
                  <a:srgbClr val="008902"/>
                </a:solidFill>
              </a:rPr>
              <a:t> </a:t>
            </a:r>
          </a:p>
          <a:p>
            <a:pPr lvl="1"/>
            <a:r>
              <a:rPr lang="en-US" sz="1500" dirty="0">
                <a:solidFill>
                  <a:srgbClr val="008902"/>
                </a:solidFill>
              </a:rPr>
              <a:t>**off label use for weight loss</a:t>
            </a:r>
          </a:p>
          <a:p>
            <a:pPr lvl="1"/>
            <a:endParaRPr lang="en-US" sz="1200" b="0" i="0" u="none" strike="noStrike" baseline="0" dirty="0">
              <a:solidFill>
                <a:srgbClr val="0D0D0D"/>
              </a:solidFill>
              <a:latin typeface="Calibri" panose="020F0502020204030204" pitchFamily="34" charset="0"/>
            </a:endParaRPr>
          </a:p>
          <a:p>
            <a:pPr lvl="1">
              <a:lnSpc>
                <a:spcPct val="120000"/>
              </a:lnSpc>
              <a:buFont typeface="Wingdings" panose="05000000000000000000" pitchFamily="2" charset="2"/>
              <a:buChar char="Ø"/>
            </a:pPr>
            <a:r>
              <a:rPr lang="en-US" b="1" i="0" u="none" strike="noStrike" baseline="0" dirty="0">
                <a:latin typeface="Calibri" panose="020F0502020204030204" pitchFamily="34" charset="0"/>
              </a:rPr>
              <a:t> If taken </a:t>
            </a:r>
            <a:r>
              <a:rPr lang="en-US" b="1" i="0" u="none" strike="noStrike" baseline="0" dirty="0">
                <a:solidFill>
                  <a:srgbClr val="FF0000"/>
                </a:solidFill>
                <a:highlight>
                  <a:srgbClr val="FFFF00"/>
                </a:highlight>
                <a:latin typeface="Calibri" panose="020F0502020204030204" pitchFamily="34" charset="0"/>
              </a:rPr>
              <a:t>daily</a:t>
            </a:r>
            <a:r>
              <a:rPr lang="en-US" b="1" i="0" u="none" strike="noStrike" baseline="0" dirty="0">
                <a:solidFill>
                  <a:srgbClr val="FF0000"/>
                </a:solidFill>
                <a:latin typeface="Calibri" panose="020F0502020204030204" pitchFamily="34" charset="0"/>
              </a:rPr>
              <a:t>:</a:t>
            </a:r>
            <a:r>
              <a:rPr lang="en-US" b="1" i="0" u="none" strike="noStrike" baseline="0" dirty="0">
                <a:latin typeface="Calibri" panose="020F0502020204030204" pitchFamily="34" charset="0"/>
              </a:rPr>
              <a:t> Hold GLP-1 agonists </a:t>
            </a:r>
            <a:r>
              <a:rPr lang="en-US" b="1" i="0" u="sng" strike="noStrike" baseline="0" dirty="0">
                <a:solidFill>
                  <a:srgbClr val="FF0000"/>
                </a:solidFill>
                <a:highlight>
                  <a:srgbClr val="FFFF00"/>
                </a:highlight>
                <a:latin typeface="Calibri" panose="020F0502020204030204" pitchFamily="34" charset="0"/>
              </a:rPr>
              <a:t>on the day of</a:t>
            </a:r>
            <a:r>
              <a:rPr lang="en-US" b="1" i="0" u="none" strike="noStrike" baseline="0" dirty="0">
                <a:highlight>
                  <a:srgbClr val="FFFF00"/>
                </a:highlight>
                <a:latin typeface="Calibri" panose="020F0502020204030204" pitchFamily="34" charset="0"/>
              </a:rPr>
              <a:t> </a:t>
            </a:r>
            <a:r>
              <a:rPr lang="en-US" b="1" i="0" u="none" strike="noStrike" baseline="0" dirty="0">
                <a:latin typeface="Calibri" panose="020F0502020204030204" pitchFamily="34" charset="0"/>
              </a:rPr>
              <a:t>the procedure/surgery. </a:t>
            </a:r>
            <a:endParaRPr lang="en-US" b="0" i="0" u="none" strike="noStrike" baseline="0" dirty="0">
              <a:latin typeface="Calibri" panose="020F0502020204030204" pitchFamily="34" charset="0"/>
            </a:endParaRPr>
          </a:p>
          <a:p>
            <a:pPr lvl="1">
              <a:lnSpc>
                <a:spcPct val="120000"/>
              </a:lnSpc>
              <a:buFont typeface="Wingdings" panose="05000000000000000000" pitchFamily="2" charset="2"/>
              <a:buChar char="Ø"/>
            </a:pPr>
            <a:r>
              <a:rPr lang="en-US" b="1" i="0" u="none" strike="noStrike" baseline="0" dirty="0">
                <a:latin typeface="Calibri" panose="020F0502020204030204" pitchFamily="34" charset="0"/>
              </a:rPr>
              <a:t> If taken </a:t>
            </a:r>
            <a:r>
              <a:rPr lang="en-US" b="1" i="0" u="none" strike="noStrike" baseline="0" dirty="0">
                <a:solidFill>
                  <a:srgbClr val="0070C0"/>
                </a:solidFill>
                <a:highlight>
                  <a:srgbClr val="FFFF00"/>
                </a:highlight>
                <a:latin typeface="Calibri" panose="020F0502020204030204" pitchFamily="34" charset="0"/>
              </a:rPr>
              <a:t>weekly</a:t>
            </a:r>
            <a:r>
              <a:rPr lang="en-US" b="1" i="0" u="none" strike="noStrike" baseline="0" dirty="0">
                <a:highlight>
                  <a:srgbClr val="FFFF00"/>
                </a:highlight>
                <a:latin typeface="Calibri" panose="020F0502020204030204" pitchFamily="34" charset="0"/>
              </a:rPr>
              <a:t>:</a:t>
            </a:r>
            <a:r>
              <a:rPr lang="en-US" b="1" i="0" u="none" strike="noStrike" baseline="0" dirty="0">
                <a:latin typeface="Calibri" panose="020F0502020204030204" pitchFamily="34" charset="0"/>
              </a:rPr>
              <a:t> Hold GLP-1 agonists </a:t>
            </a:r>
            <a:r>
              <a:rPr lang="en-US" b="1" i="0" u="sng" strike="noStrike" baseline="0" dirty="0">
                <a:solidFill>
                  <a:srgbClr val="0070C0"/>
                </a:solidFill>
                <a:highlight>
                  <a:srgbClr val="FFFF00"/>
                </a:highlight>
                <a:latin typeface="Calibri" panose="020F0502020204030204" pitchFamily="34" charset="0"/>
              </a:rPr>
              <a:t>a week prior </a:t>
            </a:r>
            <a:r>
              <a:rPr lang="en-US" b="1" i="0" u="none" strike="noStrike" baseline="0" dirty="0">
                <a:latin typeface="Calibri" panose="020F0502020204030204" pitchFamily="34" charset="0"/>
              </a:rPr>
              <a:t>to the procedure/surgery. </a:t>
            </a:r>
            <a:endParaRPr lang="en-US" b="0" i="0" u="none" strike="noStrike" baseline="0" dirty="0">
              <a:latin typeface="Calibri" panose="020F0502020204030204" pitchFamily="34" charset="0"/>
            </a:endParaRPr>
          </a:p>
          <a:p>
            <a:endParaRPr lang="en-US" sz="1350" dirty="0">
              <a:solidFill>
                <a:srgbClr val="FF0000"/>
              </a:solidFill>
              <a:latin typeface="Calibri" panose="020F0502020204030204" pitchFamily="34" charset="0"/>
            </a:endParaRPr>
          </a:p>
          <a:p>
            <a:r>
              <a:rPr lang="en-US" sz="1350" b="1" u="sng" dirty="0">
                <a:solidFill>
                  <a:srgbClr val="FF0000"/>
                </a:solidFill>
                <a:latin typeface="Calibri" panose="020F0502020204030204" pitchFamily="34" charset="0"/>
              </a:rPr>
              <a:t>CLEAR LIQUID ONLY DIET </a:t>
            </a:r>
            <a:r>
              <a:rPr lang="en-US" sz="1350" b="1" dirty="0">
                <a:latin typeface="Calibri" panose="020F0502020204030204" pitchFamily="34" charset="0"/>
              </a:rPr>
              <a:t>starting </a:t>
            </a:r>
            <a:r>
              <a:rPr lang="en-US" sz="1350" b="1" i="1" dirty="0">
                <a:solidFill>
                  <a:srgbClr val="FF0000"/>
                </a:solidFill>
                <a:latin typeface="Calibri" panose="020F0502020204030204" pitchFamily="34" charset="0"/>
              </a:rPr>
              <a:t>12 hours before the usual NPO time </a:t>
            </a:r>
            <a:r>
              <a:rPr lang="en-US" sz="1350" dirty="0">
                <a:solidFill>
                  <a:srgbClr val="000000"/>
                </a:solidFill>
                <a:latin typeface="Calibri" panose="020F0502020204030204" pitchFamily="34" charset="0"/>
              </a:rPr>
              <a:t>(noon the day before surgery if NPO).</a:t>
            </a:r>
          </a:p>
          <a:p>
            <a:pPr marL="34290" indent="0">
              <a:buNone/>
            </a:pPr>
            <a:r>
              <a:rPr lang="en-US" sz="1350" dirty="0">
                <a:solidFill>
                  <a:srgbClr val="000000"/>
                </a:solidFill>
                <a:latin typeface="Calibri" panose="020F0502020204030204" pitchFamily="34" charset="0"/>
              </a:rPr>
              <a:t>         </a:t>
            </a:r>
            <a:r>
              <a:rPr lang="en-US" sz="1350" b="1" dirty="0">
                <a:solidFill>
                  <a:srgbClr val="008000"/>
                </a:solidFill>
              </a:rPr>
              <a:t>Clear Liquids </a:t>
            </a:r>
            <a:r>
              <a:rPr lang="en-US" sz="1350" dirty="0">
                <a:solidFill>
                  <a:srgbClr val="008000"/>
                </a:solidFill>
              </a:rPr>
              <a:t>for 24h before surgery</a:t>
            </a:r>
          </a:p>
          <a:p>
            <a:pPr lvl="4"/>
            <a:r>
              <a:rPr lang="en-US" sz="1350" dirty="0"/>
              <a:t>Coffee and tea without milk or non-dairy creamer (sweetener is ok)</a:t>
            </a:r>
          </a:p>
          <a:p>
            <a:pPr lvl="4"/>
            <a:r>
              <a:rPr lang="en-US" sz="1350" dirty="0"/>
              <a:t>Clear, nonfat broths</a:t>
            </a:r>
          </a:p>
          <a:p>
            <a:pPr lvl="4"/>
            <a:r>
              <a:rPr lang="en-US" sz="1350" dirty="0"/>
              <a:t>Fruit &amp; vegetable juices that are strained &amp; pulp free</a:t>
            </a:r>
          </a:p>
          <a:p>
            <a:pPr lvl="4"/>
            <a:r>
              <a:rPr lang="en-US" sz="1350" dirty="0"/>
              <a:t>Sodas &amp; Sports drinks</a:t>
            </a:r>
          </a:p>
          <a:p>
            <a:pPr lvl="4"/>
            <a:r>
              <a:rPr lang="en-US" sz="1350" dirty="0"/>
              <a:t>Pulp-free popsicles</a:t>
            </a:r>
          </a:p>
          <a:p>
            <a:pPr lvl="4"/>
            <a:r>
              <a:rPr lang="en-US" sz="1350" dirty="0"/>
              <a:t>Jell-O</a:t>
            </a:r>
          </a:p>
          <a:p>
            <a:pPr lvl="4"/>
            <a:endParaRPr lang="en-US" sz="1350" dirty="0"/>
          </a:p>
          <a:p>
            <a:pPr lvl="1"/>
            <a:r>
              <a:rPr lang="en-US" b="1" dirty="0">
                <a:solidFill>
                  <a:srgbClr val="FF0000"/>
                </a:solidFill>
              </a:rPr>
              <a:t>Nothing to eat/drink after 12-midnight </a:t>
            </a:r>
          </a:p>
        </p:txBody>
      </p:sp>
    </p:spTree>
    <p:extLst>
      <p:ext uri="{BB962C8B-B14F-4D97-AF65-F5344CB8AC3E}">
        <p14:creationId xmlns:p14="http://schemas.microsoft.com/office/powerpoint/2010/main" val="2155706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E85B-E72C-4347-B130-151703BCE3B0}"/>
              </a:ext>
            </a:extLst>
          </p:cNvPr>
          <p:cNvSpPr>
            <a:spLocks noGrp="1"/>
          </p:cNvSpPr>
          <p:nvPr>
            <p:ph type="title" idx="4294967295"/>
          </p:nvPr>
        </p:nvSpPr>
        <p:spPr>
          <a:xfrm>
            <a:off x="1768840" y="-70656"/>
            <a:ext cx="5486400" cy="644525"/>
          </a:xfrm>
        </p:spPr>
        <p:txBody>
          <a:bodyPr>
            <a:normAutofit/>
          </a:bodyPr>
          <a:lstStyle/>
          <a:p>
            <a:pPr algn="ctr"/>
            <a:r>
              <a:rPr lang="en-US" dirty="0"/>
              <a:t>The Night Before Surgery</a:t>
            </a:r>
          </a:p>
        </p:txBody>
      </p:sp>
      <p:sp>
        <p:nvSpPr>
          <p:cNvPr id="3" name="Content Placeholder 2">
            <a:extLst>
              <a:ext uri="{FF2B5EF4-FFF2-40B4-BE49-F238E27FC236}">
                <a16:creationId xmlns:a16="http://schemas.microsoft.com/office/drawing/2014/main" id="{8E60EC69-0266-448F-A7B9-9DADE3820842}"/>
              </a:ext>
            </a:extLst>
          </p:cNvPr>
          <p:cNvSpPr>
            <a:spLocks noGrp="1"/>
          </p:cNvSpPr>
          <p:nvPr>
            <p:ph idx="4294967295"/>
          </p:nvPr>
        </p:nvSpPr>
        <p:spPr>
          <a:xfrm>
            <a:off x="0" y="658813"/>
            <a:ext cx="8778875" cy="3856037"/>
          </a:xfrm>
        </p:spPr>
        <p:txBody>
          <a:bodyPr>
            <a:normAutofit fontScale="85000" lnSpcReduction="20000"/>
          </a:bodyPr>
          <a:lstStyle/>
          <a:p>
            <a:pPr indent="-212598">
              <a:buFont typeface="Wingdings" panose="05000000000000000000" pitchFamily="2" charset="2"/>
              <a:buChar char="Ø"/>
            </a:pPr>
            <a:r>
              <a:rPr lang="en-US" sz="1950" dirty="0">
                <a:solidFill>
                  <a:srgbClr val="FF0000"/>
                </a:solidFill>
              </a:rPr>
              <a:t>NO</a:t>
            </a:r>
            <a:r>
              <a:rPr lang="en-US" sz="1950" dirty="0">
                <a:solidFill>
                  <a:schemeClr val="tx2"/>
                </a:solidFill>
              </a:rPr>
              <a:t> heavy meals past 8 pm</a:t>
            </a:r>
          </a:p>
          <a:p>
            <a:pPr lvl="1" indent="-212598">
              <a:buFont typeface="Wingdings" panose="05000000000000000000" pitchFamily="2" charset="2"/>
              <a:buChar char="Ø"/>
            </a:pPr>
            <a:r>
              <a:rPr lang="en-US" sz="1950" dirty="0">
                <a:solidFill>
                  <a:schemeClr val="tx2"/>
                </a:solidFill>
              </a:rPr>
              <a:t>You can snack up until midnight  </a:t>
            </a:r>
          </a:p>
          <a:p>
            <a:pPr indent="-212598">
              <a:buFont typeface="Wingdings" panose="05000000000000000000" pitchFamily="2" charset="2"/>
              <a:buChar char="Ø"/>
            </a:pPr>
            <a:endParaRPr lang="en-US" sz="1950" dirty="0">
              <a:solidFill>
                <a:schemeClr val="tx2"/>
              </a:solidFill>
            </a:endParaRPr>
          </a:p>
          <a:p>
            <a:pPr indent="-212598">
              <a:buFont typeface="Wingdings" panose="05000000000000000000" pitchFamily="2" charset="2"/>
              <a:buChar char="Ø"/>
            </a:pPr>
            <a:r>
              <a:rPr lang="en-US" sz="1950" dirty="0">
                <a:solidFill>
                  <a:srgbClr val="FF0000"/>
                </a:solidFill>
              </a:rPr>
              <a:t>NO</a:t>
            </a:r>
            <a:r>
              <a:rPr lang="en-US" sz="1950" dirty="0">
                <a:solidFill>
                  <a:schemeClr val="tx2"/>
                </a:solidFill>
              </a:rPr>
              <a:t> eating past midnight</a:t>
            </a:r>
            <a:r>
              <a:rPr lang="en-US" sz="1950" dirty="0"/>
              <a:t>  </a:t>
            </a:r>
          </a:p>
          <a:p>
            <a:pPr lvl="1" indent="-212598">
              <a:buFont typeface="Wingdings" panose="05000000000000000000" pitchFamily="2" charset="2"/>
              <a:buChar char="Ø"/>
            </a:pPr>
            <a:r>
              <a:rPr lang="en-US" sz="1950" dirty="0"/>
              <a:t>Including any mints, hard candies, and gum</a:t>
            </a:r>
          </a:p>
          <a:p>
            <a:pPr lvl="1" indent="-212598">
              <a:buFont typeface="Wingdings" panose="05000000000000000000" pitchFamily="2" charset="2"/>
              <a:buChar char="Ø"/>
            </a:pPr>
            <a:endParaRPr lang="en-US" sz="1950" dirty="0"/>
          </a:p>
          <a:p>
            <a:pPr indent="-212598">
              <a:buFont typeface="Wingdings" panose="05000000000000000000" pitchFamily="2" charset="2"/>
              <a:buChar char="Ø"/>
            </a:pPr>
            <a:r>
              <a:rPr lang="en-US" sz="1950" dirty="0"/>
              <a:t>Patients who have the following must </a:t>
            </a:r>
            <a:r>
              <a:rPr lang="en-US" sz="1950" dirty="0">
                <a:solidFill>
                  <a:srgbClr val="FF0000"/>
                </a:solidFill>
              </a:rPr>
              <a:t>STOP</a:t>
            </a:r>
            <a:r>
              <a:rPr lang="en-US" sz="1950" dirty="0"/>
              <a:t> liquids </a:t>
            </a:r>
            <a:r>
              <a:rPr lang="en-US" sz="1950" dirty="0">
                <a:solidFill>
                  <a:srgbClr val="FF0000"/>
                </a:solidFill>
              </a:rPr>
              <a:t>6 hours before surgery</a:t>
            </a:r>
            <a:r>
              <a:rPr lang="en-US" sz="1950" dirty="0"/>
              <a:t>: </a:t>
            </a:r>
          </a:p>
          <a:p>
            <a:pPr lvl="2" indent="-212598">
              <a:buFont typeface="Wingdings" panose="05000000000000000000" pitchFamily="2" charset="2"/>
              <a:buChar char="Ø"/>
            </a:pPr>
            <a:r>
              <a:rPr lang="en-US" sz="1950" dirty="0">
                <a:solidFill>
                  <a:srgbClr val="FF0000"/>
                </a:solidFill>
              </a:rPr>
              <a:t>Diabetes</a:t>
            </a:r>
            <a:r>
              <a:rPr lang="en-US" sz="1950" dirty="0"/>
              <a:t> </a:t>
            </a:r>
          </a:p>
          <a:p>
            <a:pPr lvl="2" indent="-212598">
              <a:buFont typeface="Wingdings" panose="05000000000000000000" pitchFamily="2" charset="2"/>
              <a:buChar char="Ø"/>
            </a:pPr>
            <a:r>
              <a:rPr lang="en-US" sz="1950" dirty="0">
                <a:solidFill>
                  <a:srgbClr val="FF0000"/>
                </a:solidFill>
              </a:rPr>
              <a:t>Gastroesophageal Reflux Disease </a:t>
            </a:r>
            <a:r>
              <a:rPr lang="en-US" sz="1950" dirty="0"/>
              <a:t>(</a:t>
            </a:r>
            <a:r>
              <a:rPr lang="en-US" sz="1950" dirty="0">
                <a:solidFill>
                  <a:srgbClr val="FF0000"/>
                </a:solidFill>
              </a:rPr>
              <a:t>GERD</a:t>
            </a:r>
            <a:r>
              <a:rPr lang="en-US" sz="1950" dirty="0"/>
              <a:t>) </a:t>
            </a:r>
          </a:p>
          <a:p>
            <a:pPr lvl="2" indent="-212598">
              <a:buFont typeface="Wingdings" panose="05000000000000000000" pitchFamily="2" charset="2"/>
              <a:buChar char="Ø"/>
            </a:pPr>
            <a:r>
              <a:rPr lang="en-US" sz="1950" dirty="0">
                <a:solidFill>
                  <a:srgbClr val="FF0000"/>
                </a:solidFill>
              </a:rPr>
              <a:t>BMI &gt;39 (morbidly obese)</a:t>
            </a:r>
          </a:p>
          <a:p>
            <a:pPr lvl="2" indent="-212598">
              <a:buFont typeface="Wingdings" panose="05000000000000000000" pitchFamily="2" charset="2"/>
              <a:buChar char="Ø"/>
            </a:pPr>
            <a:r>
              <a:rPr lang="en-US" sz="1950" dirty="0">
                <a:solidFill>
                  <a:srgbClr val="FF0000"/>
                </a:solidFill>
              </a:rPr>
              <a:t>Gastroparesis </a:t>
            </a:r>
            <a:r>
              <a:rPr lang="en-US" sz="1950" dirty="0"/>
              <a:t>(slow moving gut) </a:t>
            </a:r>
          </a:p>
          <a:p>
            <a:pPr lvl="2" indent="-212598">
              <a:buFont typeface="Wingdings" panose="05000000000000000000" pitchFamily="2" charset="2"/>
              <a:buChar char="Ø"/>
            </a:pPr>
            <a:endParaRPr lang="en-US" sz="1950" dirty="0"/>
          </a:p>
          <a:p>
            <a:pPr indent="-212598">
              <a:buFont typeface="Wingdings" panose="05000000000000000000" pitchFamily="2" charset="2"/>
              <a:buChar char="Ø"/>
            </a:pPr>
            <a:r>
              <a:rPr lang="en-US" sz="1950" dirty="0"/>
              <a:t>If you do not have diabetes, GERD, obesity, or gastroparesis: </a:t>
            </a:r>
          </a:p>
          <a:p>
            <a:pPr lvl="1" indent="-212598">
              <a:buFont typeface="Wingdings" panose="05000000000000000000" pitchFamily="2" charset="2"/>
              <a:buChar char="Ø"/>
            </a:pPr>
            <a:r>
              <a:rPr lang="en-US" sz="1800" dirty="0"/>
              <a:t>You </a:t>
            </a:r>
            <a:r>
              <a:rPr lang="en-US" sz="1800" dirty="0">
                <a:solidFill>
                  <a:srgbClr val="008000"/>
                </a:solidFill>
              </a:rPr>
              <a:t>CAN</a:t>
            </a:r>
            <a:r>
              <a:rPr lang="en-US" sz="1800" dirty="0"/>
              <a:t> drink clear liquids (a max total of 16 ounces) up to </a:t>
            </a:r>
            <a:r>
              <a:rPr lang="en-US" sz="1800" dirty="0">
                <a:solidFill>
                  <a:srgbClr val="008000"/>
                </a:solidFill>
              </a:rPr>
              <a:t>2 hours </a:t>
            </a:r>
            <a:r>
              <a:rPr lang="en-US" sz="1800" dirty="0"/>
              <a:t>before your surgery </a:t>
            </a:r>
          </a:p>
          <a:p>
            <a:pPr lvl="2" indent="-212598">
              <a:buFont typeface="Wingdings" panose="05000000000000000000" pitchFamily="2" charset="2"/>
              <a:buChar char="Ø"/>
            </a:pPr>
            <a:endParaRPr lang="en-US" sz="1650" dirty="0"/>
          </a:p>
          <a:p>
            <a:pPr marL="205740" lvl="2" indent="-205740">
              <a:buFont typeface="Wingdings" panose="05000000000000000000" pitchFamily="2" charset="2"/>
              <a:buChar char="Ø"/>
            </a:pPr>
            <a:endParaRPr lang="en-US" sz="1800" dirty="0"/>
          </a:p>
          <a:p>
            <a:pPr marL="301752" lvl="2" indent="0">
              <a:buNone/>
            </a:pPr>
            <a:endParaRPr lang="en-US" sz="1650" dirty="0"/>
          </a:p>
        </p:txBody>
      </p:sp>
    </p:spTree>
    <p:extLst>
      <p:ext uri="{BB962C8B-B14F-4D97-AF65-F5344CB8AC3E}">
        <p14:creationId xmlns:p14="http://schemas.microsoft.com/office/powerpoint/2010/main" val="1683402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E17C-132E-460B-AB0D-495C078F2DDD}"/>
              </a:ext>
            </a:extLst>
          </p:cNvPr>
          <p:cNvSpPr>
            <a:spLocks noGrp="1"/>
          </p:cNvSpPr>
          <p:nvPr>
            <p:ph type="title"/>
          </p:nvPr>
        </p:nvSpPr>
        <p:spPr>
          <a:xfrm>
            <a:off x="-161365" y="0"/>
            <a:ext cx="8498541" cy="457200"/>
          </a:xfrm>
        </p:spPr>
        <p:txBody>
          <a:bodyPr>
            <a:noAutofit/>
          </a:bodyPr>
          <a:lstStyle/>
          <a:p>
            <a:pPr algn="ctr"/>
            <a:r>
              <a:rPr lang="en-US" sz="2400" dirty="0"/>
              <a:t>Current Medications: Morning of Surgery</a:t>
            </a:r>
          </a:p>
        </p:txBody>
      </p:sp>
      <p:sp>
        <p:nvSpPr>
          <p:cNvPr id="3" name="Content Placeholder 2">
            <a:extLst>
              <a:ext uri="{FF2B5EF4-FFF2-40B4-BE49-F238E27FC236}">
                <a16:creationId xmlns:a16="http://schemas.microsoft.com/office/drawing/2014/main" id="{050ED4F1-3D6D-4A8B-B1CF-30E2E196A345}"/>
              </a:ext>
            </a:extLst>
          </p:cNvPr>
          <p:cNvSpPr>
            <a:spLocks noGrp="1"/>
          </p:cNvSpPr>
          <p:nvPr>
            <p:ph idx="1"/>
          </p:nvPr>
        </p:nvSpPr>
        <p:spPr>
          <a:xfrm>
            <a:off x="0" y="523403"/>
            <a:ext cx="8962931" cy="4096693"/>
          </a:xfrm>
        </p:spPr>
        <p:txBody>
          <a:bodyPr>
            <a:normAutofit fontScale="70000" lnSpcReduction="20000"/>
          </a:bodyPr>
          <a:lstStyle/>
          <a:p>
            <a:pPr marL="0" indent="0">
              <a:buNone/>
            </a:pPr>
            <a:r>
              <a:rPr lang="en-US" sz="2200" b="1" u="sng" dirty="0">
                <a:solidFill>
                  <a:srgbClr val="008000"/>
                </a:solidFill>
              </a:rPr>
              <a:t>Blood pressure/cardiac medication </a:t>
            </a:r>
          </a:p>
          <a:p>
            <a:pPr marL="262319" lvl="2" indent="-159449">
              <a:buFont typeface="Wingdings" panose="05000000000000000000" pitchFamily="2" charset="2"/>
              <a:buChar char="Ø"/>
            </a:pPr>
            <a:r>
              <a:rPr lang="en-US" sz="2200" dirty="0"/>
              <a:t>Take your Beta blocker and/or Calcium Chanel blocker heart medication and talk to your primary care or cardiologist to discuss which medications you should take the with a sip of water the morning of your surgery. </a:t>
            </a:r>
          </a:p>
          <a:p>
            <a:pPr marL="262319" lvl="2" indent="-159449">
              <a:buFont typeface="Wingdings" panose="05000000000000000000" pitchFamily="2" charset="2"/>
              <a:buChar char="Ø"/>
            </a:pPr>
            <a:r>
              <a:rPr lang="en-US" sz="2200" dirty="0"/>
              <a:t>Discuss with your primary care or cardiologist if they want you to take your diuretics the morning of your surgery</a:t>
            </a:r>
          </a:p>
          <a:p>
            <a:pPr marL="905243" lvl="6" indent="-159449">
              <a:buFont typeface="Wingdings" panose="05000000000000000000" pitchFamily="2" charset="2"/>
              <a:buChar char="Ø"/>
            </a:pPr>
            <a:r>
              <a:rPr lang="en-US" sz="2200" dirty="0"/>
              <a:t>Examples: HCTZ, Lasix</a:t>
            </a:r>
            <a:endParaRPr lang="en-US" sz="2200" u="sng" dirty="0"/>
          </a:p>
          <a:p>
            <a:pPr marL="0" indent="0">
              <a:lnSpc>
                <a:spcPct val="170000"/>
              </a:lnSpc>
              <a:buNone/>
            </a:pPr>
            <a:r>
              <a:rPr lang="en-US" sz="2200" b="1" u="sng" dirty="0">
                <a:solidFill>
                  <a:srgbClr val="008000"/>
                </a:solidFill>
              </a:rPr>
              <a:t>Heartburn or ulcer medicine</a:t>
            </a:r>
          </a:p>
          <a:p>
            <a:pPr marL="262319" lvl="2" indent="-159449">
              <a:buFont typeface="Wingdings" panose="05000000000000000000" pitchFamily="2" charset="2"/>
              <a:buChar char="Ø"/>
            </a:pPr>
            <a:r>
              <a:rPr lang="en-US" sz="2200" dirty="0"/>
              <a:t>Acid blockers should be taken on the morning of the surgery to reduce the risk of aspiration pneumonia</a:t>
            </a:r>
            <a:r>
              <a:rPr lang="en-US" sz="2200" b="1" dirty="0"/>
              <a:t>. </a:t>
            </a:r>
          </a:p>
          <a:p>
            <a:pPr marL="905243" lvl="6" indent="-159449">
              <a:buFont typeface="Wingdings" panose="05000000000000000000" pitchFamily="2" charset="2"/>
              <a:buChar char="Ø"/>
            </a:pPr>
            <a:r>
              <a:rPr lang="en-US" sz="2200" dirty="0"/>
              <a:t>Examples: </a:t>
            </a:r>
            <a:r>
              <a:rPr lang="en-US" sz="2200" dirty="0">
                <a:solidFill>
                  <a:srgbClr val="008000"/>
                </a:solidFill>
              </a:rPr>
              <a:t>Zantac</a:t>
            </a:r>
            <a:r>
              <a:rPr lang="en-US" sz="2200" dirty="0"/>
              <a:t>, </a:t>
            </a:r>
            <a:r>
              <a:rPr lang="en-US" sz="2200" dirty="0">
                <a:solidFill>
                  <a:srgbClr val="008000"/>
                </a:solidFill>
              </a:rPr>
              <a:t>Pepcid</a:t>
            </a:r>
            <a:r>
              <a:rPr lang="en-US" sz="2200" dirty="0"/>
              <a:t>, </a:t>
            </a:r>
            <a:r>
              <a:rPr lang="en-US" sz="2200" dirty="0" err="1">
                <a:solidFill>
                  <a:srgbClr val="008000"/>
                </a:solidFill>
              </a:rPr>
              <a:t>Axid</a:t>
            </a:r>
            <a:r>
              <a:rPr lang="en-US" sz="2200" dirty="0"/>
              <a:t>, </a:t>
            </a:r>
            <a:r>
              <a:rPr lang="en-US" sz="2200" dirty="0">
                <a:solidFill>
                  <a:srgbClr val="008000"/>
                </a:solidFill>
              </a:rPr>
              <a:t>Prilosec</a:t>
            </a:r>
            <a:r>
              <a:rPr lang="en-US" sz="2200" dirty="0"/>
              <a:t>, </a:t>
            </a:r>
            <a:r>
              <a:rPr lang="en-US" sz="2200" dirty="0">
                <a:solidFill>
                  <a:srgbClr val="008000"/>
                </a:solidFill>
              </a:rPr>
              <a:t>Pantoprazole</a:t>
            </a:r>
            <a:r>
              <a:rPr lang="en-US" sz="2200" dirty="0"/>
              <a:t>, </a:t>
            </a:r>
            <a:r>
              <a:rPr lang="en-US" sz="2200" dirty="0">
                <a:solidFill>
                  <a:srgbClr val="008000"/>
                </a:solidFill>
              </a:rPr>
              <a:t>Reglan</a:t>
            </a:r>
          </a:p>
          <a:p>
            <a:pPr marL="262319" lvl="2" indent="-159449">
              <a:buFont typeface="Wingdings" panose="05000000000000000000" pitchFamily="2" charset="2"/>
              <a:buChar char="Ø"/>
            </a:pPr>
            <a:r>
              <a:rPr lang="en-US" sz="2200" dirty="0"/>
              <a:t>Antacids should </a:t>
            </a:r>
            <a:r>
              <a:rPr lang="en-US" sz="2200" b="1" dirty="0">
                <a:solidFill>
                  <a:srgbClr val="FF0000"/>
                </a:solidFill>
              </a:rPr>
              <a:t>NOT </a:t>
            </a:r>
            <a:r>
              <a:rPr lang="en-US" sz="2200" dirty="0"/>
              <a:t>be taken they contain particulate material that may damage the lungs if aspirated </a:t>
            </a:r>
          </a:p>
          <a:p>
            <a:pPr marL="930962" lvl="7" indent="-159449">
              <a:buFont typeface="Wingdings" panose="05000000000000000000" pitchFamily="2" charset="2"/>
              <a:buChar char="Ø"/>
            </a:pPr>
            <a:r>
              <a:rPr lang="en-US" sz="2200" dirty="0"/>
              <a:t>Examples: </a:t>
            </a:r>
            <a:r>
              <a:rPr lang="en-US" sz="2200" dirty="0">
                <a:solidFill>
                  <a:srgbClr val="FF0000"/>
                </a:solidFill>
              </a:rPr>
              <a:t>Maalox</a:t>
            </a:r>
            <a:r>
              <a:rPr lang="en-US" sz="2200" dirty="0"/>
              <a:t>, </a:t>
            </a:r>
            <a:r>
              <a:rPr lang="en-US" sz="2200" dirty="0">
                <a:solidFill>
                  <a:srgbClr val="FF0000"/>
                </a:solidFill>
              </a:rPr>
              <a:t>Tums</a:t>
            </a:r>
            <a:r>
              <a:rPr lang="en-US" sz="2200" dirty="0"/>
              <a:t>, </a:t>
            </a:r>
            <a:r>
              <a:rPr lang="en-US" sz="2200" dirty="0">
                <a:solidFill>
                  <a:srgbClr val="FF0000"/>
                </a:solidFill>
              </a:rPr>
              <a:t>Carafate</a:t>
            </a:r>
            <a:r>
              <a:rPr lang="en-US" sz="2200" dirty="0"/>
              <a:t> </a:t>
            </a:r>
          </a:p>
          <a:p>
            <a:pPr marL="0" indent="0">
              <a:buNone/>
            </a:pPr>
            <a:endParaRPr lang="en-US" sz="2200" dirty="0">
              <a:solidFill>
                <a:srgbClr val="008000"/>
              </a:solidFill>
            </a:endParaRPr>
          </a:p>
          <a:p>
            <a:pPr marL="0" indent="0">
              <a:buNone/>
            </a:pPr>
            <a:r>
              <a:rPr lang="en-US" sz="2200" b="1" u="sng" dirty="0">
                <a:solidFill>
                  <a:srgbClr val="FF0000"/>
                </a:solidFill>
              </a:rPr>
              <a:t>No CBD/THC products </a:t>
            </a:r>
            <a:r>
              <a:rPr lang="en-US" sz="2200" dirty="0"/>
              <a:t>on the day of your surgery.</a:t>
            </a:r>
          </a:p>
          <a:p>
            <a:pPr marL="930962" lvl="7" indent="-159449">
              <a:buFont typeface="Wingdings" panose="05000000000000000000" pitchFamily="2" charset="2"/>
              <a:buChar char="Ø"/>
            </a:pPr>
            <a:endParaRPr lang="en-US" sz="2200" dirty="0"/>
          </a:p>
          <a:p>
            <a:endParaRPr lang="en-US" dirty="0"/>
          </a:p>
        </p:txBody>
      </p:sp>
    </p:spTree>
    <p:extLst>
      <p:ext uri="{BB962C8B-B14F-4D97-AF65-F5344CB8AC3E}">
        <p14:creationId xmlns:p14="http://schemas.microsoft.com/office/powerpoint/2010/main" val="745188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FB6616-CDD6-4B22-BC2E-88144FA13166}"/>
              </a:ext>
            </a:extLst>
          </p:cNvPr>
          <p:cNvSpPr>
            <a:spLocks noGrp="1"/>
          </p:cNvSpPr>
          <p:nvPr>
            <p:ph type="body" idx="4294967295"/>
          </p:nvPr>
        </p:nvSpPr>
        <p:spPr>
          <a:xfrm>
            <a:off x="5298540" y="764543"/>
            <a:ext cx="3313197" cy="466725"/>
          </a:xfrm>
        </p:spPr>
        <p:txBody>
          <a:bodyPr/>
          <a:lstStyle/>
          <a:p>
            <a:pPr algn="ctr">
              <a:buFont typeface="Wingdings" panose="05000000000000000000" pitchFamily="2" charset="2"/>
              <a:buChar char="Ø"/>
            </a:pPr>
            <a:r>
              <a:rPr lang="en-US" dirty="0"/>
              <a:t> </a:t>
            </a:r>
            <a:r>
              <a:rPr lang="en-US" u="sng" dirty="0"/>
              <a:t>Incentive Spirometer</a:t>
            </a:r>
          </a:p>
        </p:txBody>
      </p:sp>
      <p:sp>
        <p:nvSpPr>
          <p:cNvPr id="8" name="Text Placeholder 7">
            <a:extLst>
              <a:ext uri="{FF2B5EF4-FFF2-40B4-BE49-F238E27FC236}">
                <a16:creationId xmlns:a16="http://schemas.microsoft.com/office/drawing/2014/main" id="{F0C93D4D-CEE6-49BD-A6E2-E65FB51E84A0}"/>
              </a:ext>
            </a:extLst>
          </p:cNvPr>
          <p:cNvSpPr>
            <a:spLocks noGrp="1"/>
          </p:cNvSpPr>
          <p:nvPr>
            <p:ph type="body" sz="quarter" idx="4294967295"/>
          </p:nvPr>
        </p:nvSpPr>
        <p:spPr>
          <a:xfrm>
            <a:off x="129020" y="2571750"/>
            <a:ext cx="3772428" cy="465137"/>
          </a:xfrm>
        </p:spPr>
        <p:txBody>
          <a:bodyPr/>
          <a:lstStyle/>
          <a:p>
            <a:pPr algn="ctr">
              <a:buFont typeface="Wingdings" panose="05000000000000000000" pitchFamily="2" charset="2"/>
              <a:buChar char="Ø"/>
            </a:pPr>
            <a:r>
              <a:rPr lang="en-US" dirty="0"/>
              <a:t> </a:t>
            </a:r>
            <a:r>
              <a:rPr lang="en-US" u="sng" dirty="0"/>
              <a:t>Deep Breathing &amp; Coughing</a:t>
            </a:r>
          </a:p>
        </p:txBody>
      </p:sp>
      <p:sp>
        <p:nvSpPr>
          <p:cNvPr id="2" name="Title 1">
            <a:extLst>
              <a:ext uri="{FF2B5EF4-FFF2-40B4-BE49-F238E27FC236}">
                <a16:creationId xmlns:a16="http://schemas.microsoft.com/office/drawing/2014/main" id="{9836328B-95E1-488E-827C-49C227E5079A}"/>
              </a:ext>
            </a:extLst>
          </p:cNvPr>
          <p:cNvSpPr>
            <a:spLocks noGrp="1"/>
          </p:cNvSpPr>
          <p:nvPr>
            <p:ph type="title" idx="4294967295"/>
          </p:nvPr>
        </p:nvSpPr>
        <p:spPr>
          <a:xfrm>
            <a:off x="0" y="-180657"/>
            <a:ext cx="9014980" cy="844550"/>
          </a:xfrm>
        </p:spPr>
        <p:txBody>
          <a:bodyPr>
            <a:normAutofit/>
          </a:bodyPr>
          <a:lstStyle/>
          <a:p>
            <a:pPr algn="ctr"/>
            <a:r>
              <a:rPr lang="en-US" dirty="0"/>
              <a:t>Lung Exercises: Before Surgery &amp; After Surgery</a:t>
            </a:r>
          </a:p>
        </p:txBody>
      </p:sp>
      <p:sp>
        <p:nvSpPr>
          <p:cNvPr id="3" name="Content Placeholder 2">
            <a:extLst>
              <a:ext uri="{FF2B5EF4-FFF2-40B4-BE49-F238E27FC236}">
                <a16:creationId xmlns:a16="http://schemas.microsoft.com/office/drawing/2014/main" id="{EC2FB4C8-11DB-4EEA-AAC1-9AC79956AFD2}"/>
              </a:ext>
            </a:extLst>
          </p:cNvPr>
          <p:cNvSpPr>
            <a:spLocks noGrp="1"/>
          </p:cNvSpPr>
          <p:nvPr>
            <p:ph sz="quarter" idx="4294967295"/>
          </p:nvPr>
        </p:nvSpPr>
        <p:spPr>
          <a:xfrm>
            <a:off x="5377218" y="1134304"/>
            <a:ext cx="2798922" cy="1454150"/>
          </a:xfrm>
        </p:spPr>
        <p:txBody>
          <a:bodyPr>
            <a:normAutofit/>
          </a:bodyPr>
          <a:lstStyle/>
          <a:p>
            <a:pPr indent="-171450">
              <a:buFont typeface="+mj-lt"/>
              <a:buAutoNum type="arabicPeriod"/>
            </a:pPr>
            <a:r>
              <a:rPr lang="en-US" sz="1125" dirty="0">
                <a:solidFill>
                  <a:schemeClr val="tx2"/>
                </a:solidFill>
              </a:rPr>
              <a:t>Exhale.</a:t>
            </a:r>
          </a:p>
          <a:p>
            <a:pPr indent="-171450">
              <a:buFont typeface="+mj-lt"/>
              <a:buAutoNum type="arabicPeriod"/>
            </a:pPr>
            <a:r>
              <a:rPr lang="en-US" sz="1125" dirty="0">
                <a:solidFill>
                  <a:schemeClr val="tx2"/>
                </a:solidFill>
              </a:rPr>
              <a:t>Place mouth on mouthpiece.</a:t>
            </a:r>
          </a:p>
          <a:p>
            <a:pPr indent="-171450">
              <a:lnSpc>
                <a:spcPct val="110000"/>
              </a:lnSpc>
              <a:buFont typeface="+mj-lt"/>
              <a:buAutoNum type="arabicPeriod"/>
            </a:pPr>
            <a:r>
              <a:rPr lang="en-US" sz="1125" u="sng" dirty="0">
                <a:solidFill>
                  <a:schemeClr val="tx2"/>
                </a:solidFill>
              </a:rPr>
              <a:t>Take a slow, </a:t>
            </a:r>
            <a:r>
              <a:rPr lang="en-US" sz="1125" b="1" u="sng" dirty="0">
                <a:solidFill>
                  <a:schemeClr val="tx2"/>
                </a:solidFill>
              </a:rPr>
              <a:t>deep breath in </a:t>
            </a:r>
            <a:r>
              <a:rPr lang="en-US" sz="1125" dirty="0">
                <a:solidFill>
                  <a:schemeClr val="tx2"/>
                </a:solidFill>
              </a:rPr>
              <a:t>and hold for 5-10  seconds.</a:t>
            </a:r>
          </a:p>
          <a:p>
            <a:pPr indent="-171450">
              <a:buFont typeface="+mj-lt"/>
              <a:buAutoNum type="arabicPeriod"/>
            </a:pPr>
            <a:r>
              <a:rPr lang="en-US" sz="1125" dirty="0">
                <a:solidFill>
                  <a:schemeClr val="tx2"/>
                </a:solidFill>
              </a:rPr>
              <a:t>Exhale.</a:t>
            </a:r>
          </a:p>
          <a:p>
            <a:pPr marL="0" indent="0">
              <a:buNone/>
            </a:pPr>
            <a:endParaRPr lang="en-US" sz="1125" dirty="0">
              <a:solidFill>
                <a:schemeClr val="tx2"/>
              </a:solidFill>
            </a:endParaRPr>
          </a:p>
          <a:p>
            <a:pPr marL="0" indent="0">
              <a:buNone/>
            </a:pPr>
            <a:endParaRPr lang="en-US" sz="1125" dirty="0"/>
          </a:p>
        </p:txBody>
      </p:sp>
      <p:pic>
        <p:nvPicPr>
          <p:cNvPr id="6" name="Content Placeholder 5">
            <a:extLst>
              <a:ext uri="{FF2B5EF4-FFF2-40B4-BE49-F238E27FC236}">
                <a16:creationId xmlns:a16="http://schemas.microsoft.com/office/drawing/2014/main" id="{08D18CA6-14D4-4CC1-8C75-A40B095C3D48}"/>
              </a:ext>
            </a:extLst>
          </p:cNvPr>
          <p:cNvPicPr>
            <a:picLocks noGrp="1" noChangeAspect="1"/>
          </p:cNvPicPr>
          <p:nvPr>
            <p:ph sz="quarter" idx="4294967295"/>
          </p:nvPr>
        </p:nvPicPr>
        <p:blipFill>
          <a:blip r:embed="rId4"/>
          <a:stretch>
            <a:fillRect/>
          </a:stretch>
        </p:blipFill>
        <p:spPr>
          <a:xfrm>
            <a:off x="8106730" y="1076373"/>
            <a:ext cx="780526" cy="930235"/>
          </a:xfrm>
        </p:spPr>
      </p:pic>
      <p:sp>
        <p:nvSpPr>
          <p:cNvPr id="5" name="TextBox 4">
            <a:extLst>
              <a:ext uri="{FF2B5EF4-FFF2-40B4-BE49-F238E27FC236}">
                <a16:creationId xmlns:a16="http://schemas.microsoft.com/office/drawing/2014/main" id="{43D92F28-0D2C-4390-82BA-37CFFB722F68}"/>
              </a:ext>
            </a:extLst>
          </p:cNvPr>
          <p:cNvSpPr txBox="1"/>
          <p:nvPr/>
        </p:nvSpPr>
        <p:spPr>
          <a:xfrm>
            <a:off x="189875" y="2843238"/>
            <a:ext cx="3829050" cy="2117887"/>
          </a:xfrm>
          <a:prstGeom prst="rect">
            <a:avLst/>
          </a:prstGeom>
          <a:noFill/>
        </p:spPr>
        <p:txBody>
          <a:bodyPr wrap="square" rtlCol="0">
            <a:spAutoFit/>
          </a:bodyPr>
          <a:lstStyle/>
          <a:p>
            <a:pPr marL="171450" indent="-171450">
              <a:lnSpc>
                <a:spcPct val="150000"/>
              </a:lnSpc>
              <a:buFont typeface="+mj-lt"/>
              <a:buAutoNum type="arabicPeriod"/>
            </a:pPr>
            <a:r>
              <a:rPr lang="en-US" sz="1125" dirty="0"/>
              <a:t>Sit upright.</a:t>
            </a:r>
          </a:p>
          <a:p>
            <a:pPr marL="171450" indent="-171450">
              <a:lnSpc>
                <a:spcPct val="150000"/>
              </a:lnSpc>
              <a:buFont typeface="+mj-lt"/>
              <a:buAutoNum type="arabicPeriod"/>
            </a:pPr>
            <a:r>
              <a:rPr lang="en-US" sz="1125" dirty="0"/>
              <a:t>Take a few slow breaths, then take a slow, deep breath in through your nose.</a:t>
            </a:r>
          </a:p>
          <a:p>
            <a:pPr marL="171450" indent="-171450">
              <a:lnSpc>
                <a:spcPct val="150000"/>
              </a:lnSpc>
              <a:buFont typeface="+mj-lt"/>
              <a:buAutoNum type="arabicPeriod"/>
            </a:pPr>
            <a:r>
              <a:rPr lang="en-US" sz="1125" dirty="0"/>
              <a:t>Hold your breath for 2-5 seconds.</a:t>
            </a:r>
          </a:p>
          <a:p>
            <a:pPr marL="171450" indent="-171450">
              <a:lnSpc>
                <a:spcPct val="150000"/>
              </a:lnSpc>
              <a:buFont typeface="+mj-lt"/>
              <a:buAutoNum type="arabicPeriod"/>
            </a:pPr>
            <a:r>
              <a:rPr lang="en-US" sz="1125" dirty="0"/>
              <a:t>Gently and Slowly breathe out through your                   mouth making an “O” shape.</a:t>
            </a:r>
          </a:p>
          <a:p>
            <a:pPr marL="171450" indent="-171450">
              <a:lnSpc>
                <a:spcPct val="150000"/>
              </a:lnSpc>
              <a:buFont typeface="+mj-lt"/>
              <a:buAutoNum type="arabicPeriod"/>
            </a:pPr>
            <a:r>
              <a:rPr lang="en-US" sz="1125" dirty="0"/>
              <a:t>Repeat 10-15 times.</a:t>
            </a:r>
          </a:p>
          <a:p>
            <a:pPr algn="ctr"/>
            <a:endParaRPr lang="en-US" sz="1350" dirty="0"/>
          </a:p>
        </p:txBody>
      </p:sp>
      <p:sp>
        <p:nvSpPr>
          <p:cNvPr id="9" name="TextBox 8">
            <a:extLst>
              <a:ext uri="{FF2B5EF4-FFF2-40B4-BE49-F238E27FC236}">
                <a16:creationId xmlns:a16="http://schemas.microsoft.com/office/drawing/2014/main" id="{815A8856-257E-4E73-B71A-912375A07475}"/>
              </a:ext>
            </a:extLst>
          </p:cNvPr>
          <p:cNvSpPr txBox="1"/>
          <p:nvPr/>
        </p:nvSpPr>
        <p:spPr>
          <a:xfrm>
            <a:off x="129020" y="684436"/>
            <a:ext cx="5056909" cy="1615827"/>
          </a:xfrm>
          <a:prstGeom prst="rect">
            <a:avLst/>
          </a:prstGeom>
          <a:noFill/>
        </p:spPr>
        <p:txBody>
          <a:bodyPr wrap="square" rtlCol="0">
            <a:spAutoFit/>
          </a:bodyPr>
          <a:lstStyle/>
          <a:p>
            <a:pPr algn="ctr"/>
            <a:r>
              <a:rPr lang="en-US" sz="1500" b="1" u="sng" dirty="0">
                <a:solidFill>
                  <a:srgbClr val="008000"/>
                </a:solidFill>
              </a:rPr>
              <a:t>Purpose</a:t>
            </a:r>
            <a:r>
              <a:rPr lang="en-US" sz="1350" dirty="0">
                <a:solidFill>
                  <a:schemeClr val="tx2"/>
                </a:solidFill>
              </a:rPr>
              <a:t>: </a:t>
            </a:r>
          </a:p>
          <a:p>
            <a:r>
              <a:rPr lang="en-US" sz="1200" i="1" dirty="0">
                <a:solidFill>
                  <a:schemeClr val="tx2"/>
                </a:solidFill>
              </a:rPr>
              <a:t>Exercise your lungs to help with oxygen and carbon dioxide exchange before, during, and after surgery. Will help prevent complications such as pneumonia and/or collapse of lungs. </a:t>
            </a:r>
          </a:p>
          <a:p>
            <a:endParaRPr lang="en-US" sz="1200" i="1" dirty="0">
              <a:solidFill>
                <a:schemeClr val="tx2"/>
              </a:solidFill>
            </a:endParaRPr>
          </a:p>
          <a:p>
            <a:pPr marL="205740" indent="-205740">
              <a:buFont typeface="Wingdings" panose="05000000000000000000" pitchFamily="2" charset="2"/>
              <a:buChar char="Ø"/>
            </a:pPr>
            <a:r>
              <a:rPr lang="en-US" sz="1200" b="1" u="sng" dirty="0">
                <a:solidFill>
                  <a:schemeClr val="tx2"/>
                </a:solidFill>
              </a:rPr>
              <a:t>Before surgery</a:t>
            </a:r>
            <a:r>
              <a:rPr lang="en-US" sz="1200" dirty="0">
                <a:solidFill>
                  <a:schemeClr val="tx2"/>
                </a:solidFill>
              </a:rPr>
              <a:t>: At least 30 times throughout the day, starting in the morning.</a:t>
            </a:r>
          </a:p>
          <a:p>
            <a:pPr marL="205740" indent="-205740">
              <a:buFont typeface="Wingdings" panose="05000000000000000000" pitchFamily="2" charset="2"/>
              <a:buChar char="Ø"/>
            </a:pPr>
            <a:r>
              <a:rPr lang="en-US" sz="1200" b="1" u="sng" dirty="0">
                <a:solidFill>
                  <a:schemeClr val="tx2"/>
                </a:solidFill>
              </a:rPr>
              <a:t>After surgery</a:t>
            </a:r>
            <a:r>
              <a:rPr lang="en-US" sz="1200" dirty="0">
                <a:solidFill>
                  <a:schemeClr val="tx2"/>
                </a:solidFill>
              </a:rPr>
              <a:t>: 10 times an hour when awake.</a:t>
            </a:r>
          </a:p>
        </p:txBody>
      </p:sp>
      <p:sp>
        <p:nvSpPr>
          <p:cNvPr id="11" name="Rectangle 10">
            <a:extLst>
              <a:ext uri="{FF2B5EF4-FFF2-40B4-BE49-F238E27FC236}">
                <a16:creationId xmlns:a16="http://schemas.microsoft.com/office/drawing/2014/main" id="{D69E01F6-5470-39B9-E208-25B3A13F901D}"/>
              </a:ext>
            </a:extLst>
          </p:cNvPr>
          <p:cNvSpPr/>
          <p:nvPr/>
        </p:nvSpPr>
        <p:spPr>
          <a:xfrm>
            <a:off x="189875" y="732092"/>
            <a:ext cx="4914388" cy="17793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3BD511-8482-D151-BFD8-D9F4F9529C52}"/>
              </a:ext>
            </a:extLst>
          </p:cNvPr>
          <p:cNvSpPr/>
          <p:nvPr/>
        </p:nvSpPr>
        <p:spPr>
          <a:xfrm>
            <a:off x="5295552" y="721824"/>
            <a:ext cx="3719428" cy="344074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54DFF1-C23B-FEB7-9418-4239A3170686}"/>
              </a:ext>
            </a:extLst>
          </p:cNvPr>
          <p:cNvSpPr/>
          <p:nvPr/>
        </p:nvSpPr>
        <p:spPr>
          <a:xfrm>
            <a:off x="189875" y="2577721"/>
            <a:ext cx="4606493" cy="249533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6213816-2A96-4875-B112-315C1AC0CBBF}"/>
              </a:ext>
            </a:extLst>
          </p:cNvPr>
          <p:cNvPicPr>
            <a:picLocks noChangeAspect="1"/>
          </p:cNvPicPr>
          <p:nvPr/>
        </p:nvPicPr>
        <p:blipFill>
          <a:blip r:embed="rId5"/>
          <a:stretch>
            <a:fillRect/>
          </a:stretch>
        </p:blipFill>
        <p:spPr>
          <a:xfrm>
            <a:off x="3478168" y="3902691"/>
            <a:ext cx="1687032" cy="1124688"/>
          </a:xfrm>
          <a:prstGeom prst="rect">
            <a:avLst/>
          </a:prstGeom>
        </p:spPr>
      </p:pic>
      <p:pic>
        <p:nvPicPr>
          <p:cNvPr id="15" name="Online Media 14" title="How to Properly Use an Incentive Spirometer">
            <a:hlinkClick r:id="" action="ppaction://media"/>
            <a:extLst>
              <a:ext uri="{FF2B5EF4-FFF2-40B4-BE49-F238E27FC236}">
                <a16:creationId xmlns:a16="http://schemas.microsoft.com/office/drawing/2014/main" id="{98E0A5A0-8C04-9548-46DC-E2C27B76A16E}"/>
              </a:ext>
            </a:extLst>
          </p:cNvPr>
          <p:cNvPicPr>
            <a:picLocks noRot="1" noChangeAspect="1"/>
          </p:cNvPicPr>
          <p:nvPr>
            <a:videoFile r:link="rId1"/>
          </p:nvPr>
        </p:nvPicPr>
        <p:blipFill>
          <a:blip r:embed="rId6"/>
          <a:stretch>
            <a:fillRect/>
          </a:stretch>
        </p:blipFill>
        <p:spPr>
          <a:xfrm>
            <a:off x="5621029" y="2253111"/>
            <a:ext cx="3137424" cy="1767563"/>
          </a:xfrm>
          <a:prstGeom prst="rect">
            <a:avLst/>
          </a:prstGeom>
        </p:spPr>
      </p:pic>
    </p:spTree>
    <p:extLst>
      <p:ext uri="{BB962C8B-B14F-4D97-AF65-F5344CB8AC3E}">
        <p14:creationId xmlns:p14="http://schemas.microsoft.com/office/powerpoint/2010/main" val="30905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D09F-A3FF-4063-BC91-E7B2887A1AEA}"/>
              </a:ext>
            </a:extLst>
          </p:cNvPr>
          <p:cNvSpPr>
            <a:spLocks noGrp="1"/>
          </p:cNvSpPr>
          <p:nvPr>
            <p:ph type="title" idx="4294967295"/>
          </p:nvPr>
        </p:nvSpPr>
        <p:spPr>
          <a:xfrm>
            <a:off x="0" y="-107950"/>
            <a:ext cx="9144000" cy="538163"/>
          </a:xfrm>
        </p:spPr>
        <p:txBody>
          <a:bodyPr>
            <a:noAutofit/>
          </a:bodyPr>
          <a:lstStyle/>
          <a:p>
            <a:pPr algn="ctr"/>
            <a:br>
              <a:rPr lang="en-US" sz="2400" dirty="0"/>
            </a:br>
            <a:r>
              <a:rPr lang="en-US" sz="2400" b="1" u="sng" dirty="0"/>
              <a:t>Same-Day Discharge Pre-op Check List</a:t>
            </a:r>
          </a:p>
        </p:txBody>
      </p:sp>
      <p:sp>
        <p:nvSpPr>
          <p:cNvPr id="5" name="Content Placeholder 4">
            <a:extLst>
              <a:ext uri="{FF2B5EF4-FFF2-40B4-BE49-F238E27FC236}">
                <a16:creationId xmlns:a16="http://schemas.microsoft.com/office/drawing/2014/main" id="{1F2D9417-00FF-474F-BD73-C5896EC97528}"/>
              </a:ext>
            </a:extLst>
          </p:cNvPr>
          <p:cNvSpPr>
            <a:spLocks noGrp="1"/>
          </p:cNvSpPr>
          <p:nvPr>
            <p:ph idx="4294967295"/>
          </p:nvPr>
        </p:nvSpPr>
        <p:spPr>
          <a:xfrm>
            <a:off x="0" y="359462"/>
            <a:ext cx="7512627" cy="4254893"/>
          </a:xfrm>
        </p:spPr>
        <p:txBody>
          <a:bodyPr>
            <a:noAutofit/>
          </a:bodyPr>
          <a:lstStyle/>
          <a:p>
            <a:pPr marL="0" indent="0">
              <a:lnSpc>
                <a:spcPct val="90000"/>
              </a:lnSpc>
              <a:buNone/>
            </a:pPr>
            <a:r>
              <a:rPr lang="en-US" sz="1800" dirty="0">
                <a:solidFill>
                  <a:srgbClr val="008000"/>
                </a:solidFill>
              </a:rPr>
              <a:t>Before Your Surgery: </a:t>
            </a:r>
            <a:r>
              <a:rPr lang="en-US" sz="1400" dirty="0">
                <a:solidFill>
                  <a:srgbClr val="008000"/>
                </a:solidFill>
              </a:rPr>
              <a:t>(please refer to your GBMC Same-Day Discharge Joint Replacement Checklists)</a:t>
            </a:r>
          </a:p>
          <a:p>
            <a:pPr marL="428625" lvl="1" indent="-257175">
              <a:buClrTx/>
              <a:buFont typeface="Wingdings" panose="05000000000000000000" pitchFamily="2" charset="2"/>
              <a:buChar char="q"/>
            </a:pPr>
            <a:r>
              <a:rPr lang="en-US" b="1" u="sng" dirty="0">
                <a:solidFill>
                  <a:schemeClr val="bg2"/>
                </a:solidFill>
              </a:rPr>
              <a:t>Designate your coach/family member </a:t>
            </a:r>
            <a:r>
              <a:rPr lang="en-US" dirty="0"/>
              <a:t>who will be coming with you to the hospital, be with you during the </a:t>
            </a:r>
            <a:r>
              <a:rPr lang="en-US" b="1" i="1" dirty="0">
                <a:solidFill>
                  <a:schemeClr val="bg2"/>
                </a:solidFill>
              </a:rPr>
              <a:t>pre-op education phase</a:t>
            </a:r>
            <a:r>
              <a:rPr lang="en-US" dirty="0"/>
              <a:t>, </a:t>
            </a:r>
            <a:r>
              <a:rPr lang="en-US" b="1" i="1" dirty="0">
                <a:solidFill>
                  <a:schemeClr val="bg2"/>
                </a:solidFill>
              </a:rPr>
              <a:t>discharge phase </a:t>
            </a:r>
            <a:r>
              <a:rPr lang="en-US" dirty="0"/>
              <a:t>for the </a:t>
            </a:r>
            <a:r>
              <a:rPr lang="en-US" b="1" i="1" dirty="0">
                <a:solidFill>
                  <a:schemeClr val="bg2"/>
                </a:solidFill>
              </a:rPr>
              <a:t>nurse education </a:t>
            </a:r>
            <a:r>
              <a:rPr lang="en-US" dirty="0"/>
              <a:t>and </a:t>
            </a:r>
            <a:r>
              <a:rPr lang="en-US" b="1" i="1" dirty="0">
                <a:solidFill>
                  <a:schemeClr val="bg2"/>
                </a:solidFill>
              </a:rPr>
              <a:t>training with the physical therapy</a:t>
            </a:r>
            <a:r>
              <a:rPr lang="en-US" dirty="0"/>
              <a:t>, and to </a:t>
            </a:r>
            <a:r>
              <a:rPr lang="en-US" b="1" i="1" dirty="0">
                <a:solidFill>
                  <a:schemeClr val="bg2"/>
                </a:solidFill>
              </a:rPr>
              <a:t>drive you home from the hospital</a:t>
            </a:r>
            <a:r>
              <a:rPr lang="en-US" dirty="0"/>
              <a:t>. This person will need to present at the hospital on the day of your surgery.</a:t>
            </a:r>
          </a:p>
          <a:p>
            <a:pPr marL="428625" lvl="1" indent="-257175">
              <a:buClrTx/>
              <a:buFont typeface="Wingdings" panose="05000000000000000000" pitchFamily="2" charset="2"/>
              <a:buChar char="q"/>
            </a:pPr>
            <a:r>
              <a:rPr lang="en-US" dirty="0"/>
              <a:t>Complete your pre-op surgical scrub as instructed</a:t>
            </a:r>
          </a:p>
          <a:p>
            <a:pPr marL="565785" lvl="2" indent="-257175">
              <a:lnSpc>
                <a:spcPct val="90000"/>
              </a:lnSpc>
              <a:buClrTx/>
              <a:buFont typeface="Wingdings" panose="05000000000000000000" pitchFamily="2" charset="2"/>
              <a:buChar char="Ø"/>
            </a:pPr>
            <a:r>
              <a:rPr lang="en-US" b="1" i="1" dirty="0"/>
              <a:t>Four (4) CHG showers</a:t>
            </a:r>
          </a:p>
          <a:p>
            <a:pPr marL="428625" lvl="1" indent="-257175">
              <a:lnSpc>
                <a:spcPct val="90000"/>
              </a:lnSpc>
              <a:buClrTx/>
              <a:buFont typeface="Wingdings" panose="05000000000000000000" pitchFamily="2" charset="2"/>
              <a:buChar char="q"/>
            </a:pPr>
            <a:r>
              <a:rPr lang="en-US" dirty="0"/>
              <a:t>MSSA/MRSA nasal swab collected at GBMC’s Diagnostic Center, results available</a:t>
            </a:r>
          </a:p>
          <a:p>
            <a:pPr marL="428625" lvl="1" indent="-257175">
              <a:lnSpc>
                <a:spcPct val="90000"/>
              </a:lnSpc>
              <a:buClrTx/>
              <a:buFont typeface="Wingdings" panose="05000000000000000000" pitchFamily="2" charset="2"/>
              <a:buChar char="q"/>
            </a:pPr>
            <a:r>
              <a:rPr lang="en-US" dirty="0"/>
              <a:t>Prescriptions filled</a:t>
            </a:r>
          </a:p>
          <a:p>
            <a:pPr marL="428625" lvl="1" indent="-257175">
              <a:lnSpc>
                <a:spcPct val="90000"/>
              </a:lnSpc>
              <a:buClrTx/>
              <a:buFont typeface="Wingdings" panose="05000000000000000000" pitchFamily="2" charset="2"/>
              <a:buChar char="q"/>
            </a:pPr>
            <a:r>
              <a:rPr lang="en-US" sz="1350" dirty="0"/>
              <a:t>All Pre-op Requirements Met</a:t>
            </a:r>
          </a:p>
          <a:p>
            <a:pPr marL="171450" lvl="1" indent="0">
              <a:lnSpc>
                <a:spcPct val="90000"/>
              </a:lnSpc>
              <a:buClrTx/>
              <a:buNone/>
            </a:pPr>
            <a:r>
              <a:rPr lang="en-US" sz="1800" b="1" u="sng" dirty="0">
                <a:solidFill>
                  <a:srgbClr val="00B050"/>
                </a:solidFill>
              </a:rPr>
              <a:t>GBMA Ortho group</a:t>
            </a:r>
          </a:p>
          <a:p>
            <a:pPr marL="428625" lvl="1" indent="-257175">
              <a:lnSpc>
                <a:spcPct val="90000"/>
              </a:lnSpc>
              <a:buClrTx/>
              <a:buFont typeface="Wingdings" panose="05000000000000000000" pitchFamily="2" charset="2"/>
              <a:buChar char="q"/>
            </a:pPr>
            <a:r>
              <a:rPr lang="en-US" b="1" dirty="0">
                <a:solidFill>
                  <a:srgbClr val="FF0000"/>
                </a:solidFill>
              </a:rPr>
              <a:t>Schedule your </a:t>
            </a:r>
            <a:r>
              <a:rPr lang="en-US" b="1" i="1" u="sng" dirty="0"/>
              <a:t>Post-op Rehab Appointments</a:t>
            </a:r>
            <a:r>
              <a:rPr lang="en-US" sz="1050" b="1" i="1" u="sng" dirty="0"/>
              <a:t> </a:t>
            </a:r>
            <a:r>
              <a:rPr lang="en-US" sz="1050" b="1" dirty="0"/>
              <a:t>(</a:t>
            </a:r>
            <a:r>
              <a:rPr lang="en-US" sz="1000" b="1" dirty="0"/>
              <a:t>SELF-Schedule)</a:t>
            </a:r>
          </a:p>
          <a:p>
            <a:pPr marL="600075" lvl="4" indent="-257175">
              <a:lnSpc>
                <a:spcPct val="90000"/>
              </a:lnSpc>
              <a:buClrTx/>
              <a:buFont typeface="Wingdings" panose="05000000000000000000" pitchFamily="2" charset="2"/>
              <a:buChar char="Ø"/>
            </a:pPr>
            <a:r>
              <a:rPr lang="en-US" sz="1350" b="1" dirty="0">
                <a:solidFill>
                  <a:srgbClr val="008902"/>
                </a:solidFill>
              </a:rPr>
              <a:t>ActiveLife: (410) 842-0115</a:t>
            </a:r>
          </a:p>
          <a:p>
            <a:pPr marL="600075" lvl="4" indent="-257175">
              <a:lnSpc>
                <a:spcPct val="90000"/>
              </a:lnSpc>
              <a:buClrTx/>
              <a:buFont typeface="Wingdings" panose="05000000000000000000" pitchFamily="2" charset="2"/>
              <a:buChar char="Ø"/>
            </a:pPr>
            <a:r>
              <a:rPr lang="en-US" sz="1350" dirty="0"/>
              <a:t>Start of Care Date </a:t>
            </a:r>
            <a:r>
              <a:rPr lang="en-US" dirty="0"/>
              <a:t>(24 to 48 after you leave hospital) </a:t>
            </a:r>
            <a:r>
              <a:rPr lang="en-US" sz="1200" dirty="0"/>
              <a:t>:</a:t>
            </a:r>
            <a:r>
              <a:rPr lang="en-US" sz="1200" u="sng" dirty="0"/>
              <a:t>       /       / </a:t>
            </a:r>
            <a:r>
              <a:rPr lang="en-US" u="sng" dirty="0"/>
              <a:t>____</a:t>
            </a:r>
          </a:p>
          <a:p>
            <a:pPr marL="0" indent="-342891">
              <a:buClr>
                <a:srgbClr val="008000"/>
              </a:buClr>
              <a:buNone/>
            </a:pPr>
            <a:r>
              <a:rPr lang="en-US" sz="2100" u="sng" dirty="0">
                <a:solidFill>
                  <a:srgbClr val="008000"/>
                </a:solidFill>
              </a:rPr>
              <a:t>Bring to the hospital</a:t>
            </a:r>
            <a:r>
              <a:rPr lang="en-US" sz="2100" dirty="0">
                <a:solidFill>
                  <a:srgbClr val="008000"/>
                </a:solidFill>
              </a:rPr>
              <a:t>:</a:t>
            </a:r>
            <a:endParaRPr lang="en-US" sz="2100" dirty="0"/>
          </a:p>
          <a:p>
            <a:pPr marL="1285854" lvl="8" indent="-257175">
              <a:lnSpc>
                <a:spcPct val="90000"/>
              </a:lnSpc>
              <a:buClrTx/>
              <a:buFont typeface="Wingdings" panose="05000000000000000000" pitchFamily="2" charset="2"/>
              <a:buChar char="q"/>
            </a:pPr>
            <a:r>
              <a:rPr lang="en-US" sz="1350" dirty="0"/>
              <a:t>State issued driver’s license</a:t>
            </a:r>
          </a:p>
          <a:p>
            <a:pPr marL="1285854" lvl="8" indent="-257175">
              <a:lnSpc>
                <a:spcPct val="90000"/>
              </a:lnSpc>
              <a:buClrTx/>
              <a:buFont typeface="Wingdings" panose="05000000000000000000" pitchFamily="2" charset="2"/>
              <a:buChar char="q"/>
            </a:pPr>
            <a:r>
              <a:rPr lang="en-US" sz="1350" dirty="0"/>
              <a:t>Insurance Card</a:t>
            </a:r>
          </a:p>
          <a:p>
            <a:pPr marL="1285854" lvl="8" indent="-257175">
              <a:lnSpc>
                <a:spcPct val="90000"/>
              </a:lnSpc>
              <a:buClrTx/>
              <a:buFont typeface="Wingdings" panose="05000000000000000000" pitchFamily="2" charset="2"/>
              <a:buChar char="q"/>
            </a:pPr>
            <a:r>
              <a:rPr lang="en-US" sz="1350" dirty="0"/>
              <a:t>Advance Directive</a:t>
            </a:r>
          </a:p>
          <a:p>
            <a:pPr marL="1285854" lvl="8" indent="-257175">
              <a:lnSpc>
                <a:spcPct val="90000"/>
              </a:lnSpc>
              <a:buClrTx/>
              <a:buFont typeface="Wingdings" panose="05000000000000000000" pitchFamily="2" charset="2"/>
              <a:buChar char="q"/>
            </a:pPr>
            <a:r>
              <a:rPr lang="en-US" sz="1350" dirty="0"/>
              <a:t>Walker and/or Crutches</a:t>
            </a:r>
            <a:endParaRPr lang="en-US" sz="900" dirty="0"/>
          </a:p>
        </p:txBody>
      </p:sp>
      <p:pic>
        <p:nvPicPr>
          <p:cNvPr id="3" name="Picture 2">
            <a:extLst>
              <a:ext uri="{FF2B5EF4-FFF2-40B4-BE49-F238E27FC236}">
                <a16:creationId xmlns:a16="http://schemas.microsoft.com/office/drawing/2014/main" id="{F6617894-EB0B-403C-9F6B-1103C00368AB}"/>
              </a:ext>
            </a:extLst>
          </p:cNvPr>
          <p:cNvPicPr>
            <a:picLocks noChangeAspect="1"/>
          </p:cNvPicPr>
          <p:nvPr/>
        </p:nvPicPr>
        <p:blipFill>
          <a:blip r:embed="rId3"/>
          <a:stretch>
            <a:fillRect/>
          </a:stretch>
        </p:blipFill>
        <p:spPr>
          <a:xfrm>
            <a:off x="7642569" y="897625"/>
            <a:ext cx="1040860" cy="1176434"/>
          </a:xfrm>
          <a:prstGeom prst="rect">
            <a:avLst/>
          </a:prstGeom>
        </p:spPr>
      </p:pic>
      <p:sp>
        <p:nvSpPr>
          <p:cNvPr id="4" name="TextBox 3">
            <a:extLst>
              <a:ext uri="{FF2B5EF4-FFF2-40B4-BE49-F238E27FC236}">
                <a16:creationId xmlns:a16="http://schemas.microsoft.com/office/drawing/2014/main" id="{6CFFD084-C465-59F3-2562-5B69331C32A8}"/>
              </a:ext>
            </a:extLst>
          </p:cNvPr>
          <p:cNvSpPr txBox="1"/>
          <p:nvPr/>
        </p:nvSpPr>
        <p:spPr>
          <a:xfrm>
            <a:off x="5455227" y="2687160"/>
            <a:ext cx="3574473" cy="1728935"/>
          </a:xfrm>
          <a:prstGeom prst="rect">
            <a:avLst/>
          </a:prstGeom>
          <a:solidFill>
            <a:srgbClr val="FFFF00"/>
          </a:solidFill>
          <a:ln w="28575">
            <a:solidFill>
              <a:srgbClr val="00B0F0"/>
            </a:solidFill>
          </a:ln>
        </p:spPr>
        <p:txBody>
          <a:bodyPr wrap="square" rtlCol="0">
            <a:spAutoFit/>
          </a:bodyPr>
          <a:lstStyle/>
          <a:p>
            <a:pPr marL="171450" lvl="1" algn="ctr">
              <a:lnSpc>
                <a:spcPct val="90000"/>
              </a:lnSpc>
              <a:buClrTx/>
            </a:pPr>
            <a:r>
              <a:rPr lang="en-US" b="1" u="sng" dirty="0">
                <a:solidFill>
                  <a:srgbClr val="00B0F0"/>
                </a:solidFill>
              </a:rPr>
              <a:t>OrthoMD/CAO group</a:t>
            </a:r>
          </a:p>
          <a:p>
            <a:pPr marL="171450" lvl="1" algn="ctr">
              <a:lnSpc>
                <a:spcPct val="90000"/>
              </a:lnSpc>
              <a:buClrTx/>
            </a:pPr>
            <a:endParaRPr lang="en-US" b="1" u="sng" dirty="0">
              <a:solidFill>
                <a:srgbClr val="00B0F0"/>
              </a:solidFill>
            </a:endParaRPr>
          </a:p>
          <a:p>
            <a:pPr marL="228600" lvl="1" indent="-228600">
              <a:lnSpc>
                <a:spcPct val="90000"/>
              </a:lnSpc>
              <a:buClrTx/>
              <a:buFont typeface="Wingdings" panose="05000000000000000000" pitchFamily="2" charset="2"/>
              <a:buChar char="q"/>
            </a:pPr>
            <a:r>
              <a:rPr lang="en-US" sz="1350" b="1" dirty="0">
                <a:solidFill>
                  <a:srgbClr val="FF0000"/>
                </a:solidFill>
              </a:rPr>
              <a:t>Schedule your</a:t>
            </a:r>
            <a:r>
              <a:rPr lang="en-US" sz="1350" dirty="0"/>
              <a:t> </a:t>
            </a:r>
            <a:r>
              <a:rPr lang="en-US" sz="1350" b="1" i="1" u="sng" dirty="0"/>
              <a:t>Post-op Rehab Appointments</a:t>
            </a:r>
            <a:r>
              <a:rPr lang="en-US" sz="1350" dirty="0"/>
              <a:t> </a:t>
            </a:r>
            <a:r>
              <a:rPr lang="en-US" sz="1050" b="1" dirty="0"/>
              <a:t>(SELF-Scheduled task)</a:t>
            </a:r>
          </a:p>
          <a:p>
            <a:pPr marL="404813" lvl="4" indent="-176213">
              <a:buClrTx/>
              <a:buFont typeface="Wingdings" panose="05000000000000000000" pitchFamily="2" charset="2"/>
              <a:buChar char="Ø"/>
            </a:pPr>
            <a:r>
              <a:rPr lang="en-US" sz="1350" b="1" dirty="0">
                <a:solidFill>
                  <a:srgbClr val="00B0F0"/>
                </a:solidFill>
              </a:rPr>
              <a:t>Surgical Scheduler</a:t>
            </a:r>
            <a:r>
              <a:rPr lang="en-US" sz="1350" dirty="0"/>
              <a:t>: (410) 377-8900</a:t>
            </a:r>
          </a:p>
          <a:p>
            <a:pPr marL="404813" lvl="4" indent="-176213">
              <a:buClrTx/>
              <a:buFont typeface="Wingdings" panose="05000000000000000000" pitchFamily="2" charset="2"/>
              <a:buChar char="Ø"/>
            </a:pPr>
            <a:r>
              <a:rPr lang="en-US" sz="1350" b="1" dirty="0">
                <a:solidFill>
                  <a:srgbClr val="00B0F0"/>
                </a:solidFill>
              </a:rPr>
              <a:t>Outpatient PT Start of Care Date:</a:t>
            </a:r>
            <a:r>
              <a:rPr lang="en-US" sz="1350" dirty="0"/>
              <a:t> </a:t>
            </a:r>
          </a:p>
          <a:p>
            <a:pPr marL="342900" lvl="4">
              <a:buClrTx/>
            </a:pPr>
            <a:r>
              <a:rPr lang="en-US" sz="1050" dirty="0"/>
              <a:t> (24 to 48 after you leave hospital): </a:t>
            </a:r>
            <a:r>
              <a:rPr lang="en-US" sz="1050" u="sng" dirty="0"/>
              <a:t>      /     /     .</a:t>
            </a:r>
          </a:p>
          <a:p>
            <a:pPr marL="342900" lvl="4">
              <a:lnSpc>
                <a:spcPct val="90000"/>
              </a:lnSpc>
              <a:buClrTx/>
            </a:pPr>
            <a:endParaRPr lang="en-US" sz="1350" u="sng" dirty="0"/>
          </a:p>
        </p:txBody>
      </p:sp>
      <p:sp>
        <p:nvSpPr>
          <p:cNvPr id="6" name="Rectangle 5">
            <a:extLst>
              <a:ext uri="{FF2B5EF4-FFF2-40B4-BE49-F238E27FC236}">
                <a16:creationId xmlns:a16="http://schemas.microsoft.com/office/drawing/2014/main" id="{B64C6EF5-BDB7-8E18-EDA4-A53ACE02D146}"/>
              </a:ext>
            </a:extLst>
          </p:cNvPr>
          <p:cNvSpPr/>
          <p:nvPr/>
        </p:nvSpPr>
        <p:spPr>
          <a:xfrm>
            <a:off x="114300" y="2863043"/>
            <a:ext cx="5133109" cy="1014021"/>
          </a:xfrm>
          <a:prstGeom prst="rect">
            <a:avLst/>
          </a:prstGeom>
          <a:solidFill>
            <a:srgbClr val="99FF33">
              <a:alpha val="32157"/>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1288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97D0-5EBB-4A69-BF7F-960E7C838EFE}"/>
              </a:ext>
            </a:extLst>
          </p:cNvPr>
          <p:cNvSpPr>
            <a:spLocks noGrp="1"/>
          </p:cNvSpPr>
          <p:nvPr>
            <p:ph type="title"/>
          </p:nvPr>
        </p:nvSpPr>
        <p:spPr>
          <a:xfrm>
            <a:off x="1828800" y="0"/>
            <a:ext cx="5486400" cy="573741"/>
          </a:xfrm>
        </p:spPr>
        <p:txBody>
          <a:bodyPr>
            <a:normAutofit/>
          </a:bodyPr>
          <a:lstStyle/>
          <a:p>
            <a:pPr algn="ctr"/>
            <a:r>
              <a:rPr lang="en-US" dirty="0"/>
              <a:t>What to Bring to the Hospital</a:t>
            </a:r>
          </a:p>
        </p:txBody>
      </p:sp>
      <p:sp>
        <p:nvSpPr>
          <p:cNvPr id="3" name="Content Placeholder 2">
            <a:extLst>
              <a:ext uri="{FF2B5EF4-FFF2-40B4-BE49-F238E27FC236}">
                <a16:creationId xmlns:a16="http://schemas.microsoft.com/office/drawing/2014/main" id="{B3076FB0-8FEE-4C97-8220-A20D183C990A}"/>
              </a:ext>
            </a:extLst>
          </p:cNvPr>
          <p:cNvSpPr>
            <a:spLocks noGrp="1"/>
          </p:cNvSpPr>
          <p:nvPr>
            <p:ph idx="1"/>
          </p:nvPr>
        </p:nvSpPr>
        <p:spPr>
          <a:xfrm>
            <a:off x="131620" y="573741"/>
            <a:ext cx="9163906" cy="3684814"/>
          </a:xfrm>
        </p:spPr>
        <p:txBody>
          <a:bodyPr>
            <a:noAutofit/>
          </a:bodyPr>
          <a:lstStyle/>
          <a:p>
            <a:pPr marL="216027" indent="-257175">
              <a:lnSpc>
                <a:spcPct val="90000"/>
              </a:lnSpc>
              <a:spcAft>
                <a:spcPts val="300"/>
              </a:spcAft>
              <a:buFont typeface="Wingdings" panose="05000000000000000000" pitchFamily="2" charset="2"/>
              <a:buChar char="q"/>
            </a:pPr>
            <a:r>
              <a:rPr lang="en-US" sz="1600" dirty="0"/>
              <a:t>Your ID card</a:t>
            </a:r>
          </a:p>
          <a:p>
            <a:pPr marL="216027" indent="-257175">
              <a:lnSpc>
                <a:spcPct val="90000"/>
              </a:lnSpc>
              <a:spcAft>
                <a:spcPts val="300"/>
              </a:spcAft>
              <a:buFont typeface="Wingdings" panose="05000000000000000000" pitchFamily="2" charset="2"/>
              <a:buChar char="q"/>
            </a:pPr>
            <a:r>
              <a:rPr lang="en-US" sz="1600" dirty="0"/>
              <a:t>Insurance card(s)</a:t>
            </a:r>
          </a:p>
          <a:p>
            <a:pPr marL="216027" indent="-257175">
              <a:lnSpc>
                <a:spcPct val="90000"/>
              </a:lnSpc>
              <a:spcAft>
                <a:spcPts val="300"/>
              </a:spcAft>
              <a:buFont typeface="Wingdings" panose="05000000000000000000" pitchFamily="2" charset="2"/>
              <a:buChar char="q"/>
            </a:pPr>
            <a:r>
              <a:rPr lang="en-US" sz="1600" dirty="0"/>
              <a:t>Advance directive (if you have one, bring a copy)</a:t>
            </a:r>
          </a:p>
          <a:p>
            <a:pPr marL="216027" indent="-257175">
              <a:lnSpc>
                <a:spcPct val="90000"/>
              </a:lnSpc>
              <a:spcAft>
                <a:spcPts val="300"/>
              </a:spcAft>
              <a:buFont typeface="Wingdings" panose="05000000000000000000" pitchFamily="2" charset="2"/>
              <a:buChar char="q"/>
            </a:pPr>
            <a:r>
              <a:rPr lang="en-US" sz="1600" b="1" dirty="0">
                <a:solidFill>
                  <a:srgbClr val="008902"/>
                </a:solidFill>
              </a:rPr>
              <a:t>Joint Replacement Guidebook</a:t>
            </a:r>
          </a:p>
          <a:p>
            <a:pPr marL="216027" indent="-257175">
              <a:lnSpc>
                <a:spcPct val="90000"/>
              </a:lnSpc>
              <a:spcAft>
                <a:spcPts val="300"/>
              </a:spcAft>
              <a:buFont typeface="Wingdings" panose="05000000000000000000" pitchFamily="2" charset="2"/>
              <a:buChar char="q"/>
            </a:pPr>
            <a:r>
              <a:rPr lang="en-US" sz="1600" dirty="0"/>
              <a:t>If you already have: </a:t>
            </a:r>
            <a:r>
              <a:rPr lang="en-US" sz="1600" b="1" dirty="0">
                <a:solidFill>
                  <a:srgbClr val="008902"/>
                </a:solidFill>
              </a:rPr>
              <a:t>Walker w/ 2-front wheels, cane, </a:t>
            </a:r>
            <a:r>
              <a:rPr lang="en-US" sz="1400" dirty="0"/>
              <a:t>or</a:t>
            </a:r>
            <a:r>
              <a:rPr lang="en-US" sz="1600" b="1" dirty="0"/>
              <a:t> </a:t>
            </a:r>
            <a:r>
              <a:rPr lang="en-US" sz="1600" b="1" dirty="0">
                <a:solidFill>
                  <a:srgbClr val="008902"/>
                </a:solidFill>
              </a:rPr>
              <a:t>crutches </a:t>
            </a:r>
            <a:r>
              <a:rPr lang="en-US" sz="1600" dirty="0">
                <a:solidFill>
                  <a:schemeClr val="tx2"/>
                </a:solidFill>
              </a:rPr>
              <a:t>from home (place your full name on the device)</a:t>
            </a:r>
          </a:p>
          <a:p>
            <a:pPr marL="216027" indent="-257175">
              <a:lnSpc>
                <a:spcPct val="90000"/>
              </a:lnSpc>
              <a:spcAft>
                <a:spcPts val="300"/>
              </a:spcAft>
              <a:buFont typeface="Wingdings" panose="05000000000000000000" pitchFamily="2" charset="2"/>
              <a:buChar char="q"/>
            </a:pPr>
            <a:r>
              <a:rPr lang="en-US" sz="1600" dirty="0">
                <a:solidFill>
                  <a:schemeClr val="tx2"/>
                </a:solidFill>
              </a:rPr>
              <a:t>Bring your </a:t>
            </a:r>
            <a:r>
              <a:rPr lang="en-US" sz="1600" b="1" dirty="0">
                <a:solidFill>
                  <a:srgbClr val="008902"/>
                </a:solidFill>
              </a:rPr>
              <a:t>eyeglasses</a:t>
            </a:r>
            <a:r>
              <a:rPr lang="en-US" sz="1600" dirty="0">
                <a:solidFill>
                  <a:schemeClr val="tx2"/>
                </a:solidFill>
              </a:rPr>
              <a:t>, </a:t>
            </a:r>
            <a:r>
              <a:rPr lang="en-US" sz="1600" b="1" dirty="0">
                <a:solidFill>
                  <a:srgbClr val="008902"/>
                </a:solidFill>
              </a:rPr>
              <a:t>contact lenses</a:t>
            </a:r>
            <a:r>
              <a:rPr lang="en-US" sz="1600" dirty="0">
                <a:solidFill>
                  <a:schemeClr val="tx2"/>
                </a:solidFill>
              </a:rPr>
              <a:t>, and </a:t>
            </a:r>
            <a:r>
              <a:rPr lang="en-US" sz="1600" b="1" dirty="0">
                <a:solidFill>
                  <a:srgbClr val="008902"/>
                </a:solidFill>
              </a:rPr>
              <a:t>hearing aids</a:t>
            </a:r>
          </a:p>
          <a:p>
            <a:pPr marL="216027" indent="-257175">
              <a:lnSpc>
                <a:spcPct val="90000"/>
              </a:lnSpc>
              <a:spcAft>
                <a:spcPts val="300"/>
              </a:spcAft>
              <a:buFont typeface="Wingdings" panose="05000000000000000000" pitchFamily="2" charset="2"/>
              <a:buChar char="q"/>
            </a:pPr>
            <a:r>
              <a:rPr lang="en-US" sz="1600" dirty="0">
                <a:solidFill>
                  <a:schemeClr val="tx2"/>
                </a:solidFill>
              </a:rPr>
              <a:t>Regular clothing</a:t>
            </a:r>
          </a:p>
          <a:p>
            <a:pPr lvl="1" indent="-212598">
              <a:lnSpc>
                <a:spcPct val="90000"/>
              </a:lnSpc>
              <a:spcAft>
                <a:spcPts val="300"/>
              </a:spcAft>
              <a:buFont typeface="Wingdings" panose="05000000000000000000" pitchFamily="2" charset="2"/>
              <a:buChar char="Ø"/>
            </a:pPr>
            <a:r>
              <a:rPr lang="en-US" sz="1600" dirty="0"/>
              <a:t>Loose fitting shorts or pants; elastic waist is easiest, under garments</a:t>
            </a:r>
          </a:p>
          <a:p>
            <a:pPr lvl="1" indent="-212598">
              <a:lnSpc>
                <a:spcPct val="90000"/>
              </a:lnSpc>
              <a:spcAft>
                <a:spcPts val="300"/>
              </a:spcAft>
              <a:buFont typeface="Wingdings" panose="05000000000000000000" pitchFamily="2" charset="2"/>
              <a:buChar char="Ø"/>
            </a:pPr>
            <a:r>
              <a:rPr lang="en-US" sz="1600" dirty="0"/>
              <a:t>Walking shoes with good ankle support (no open heel shoes). Do not buy new shoes: bring something comfortable</a:t>
            </a:r>
          </a:p>
          <a:p>
            <a:pPr marL="216027" indent="-257175">
              <a:lnSpc>
                <a:spcPct val="90000"/>
              </a:lnSpc>
              <a:spcAft>
                <a:spcPts val="300"/>
              </a:spcAft>
              <a:buFont typeface="Wingdings" panose="05000000000000000000" pitchFamily="2" charset="2"/>
              <a:buChar char="q"/>
            </a:pPr>
            <a:r>
              <a:rPr lang="en-US" sz="1600" dirty="0"/>
              <a:t>Any braces, shoe inserts or splints that you normally use </a:t>
            </a:r>
          </a:p>
          <a:p>
            <a:pPr marL="216027" indent="-257175">
              <a:spcAft>
                <a:spcPts val="300"/>
              </a:spcAft>
              <a:buFont typeface="Wingdings" panose="05000000000000000000" pitchFamily="2" charset="2"/>
              <a:buChar char="q"/>
            </a:pPr>
            <a:r>
              <a:rPr lang="en-US" sz="1600" dirty="0"/>
              <a:t>CPAP machine</a:t>
            </a:r>
            <a:r>
              <a:rPr lang="en-US" sz="1600" dirty="0">
                <a:solidFill>
                  <a:srgbClr val="FF0000"/>
                </a:solidFill>
              </a:rPr>
              <a:t>** </a:t>
            </a:r>
            <a:r>
              <a:rPr lang="en-US" sz="1600" dirty="0"/>
              <a:t>(Patients with sleep apnea, </a:t>
            </a:r>
            <a:r>
              <a:rPr lang="en-US" sz="1600" b="1" i="1" dirty="0"/>
              <a:t>overnight stay only</a:t>
            </a:r>
            <a:r>
              <a:rPr lang="en-US" sz="1600" dirty="0"/>
              <a:t>)</a:t>
            </a:r>
          </a:p>
        </p:txBody>
      </p:sp>
      <p:pic>
        <p:nvPicPr>
          <p:cNvPr id="4" name="Picture 3">
            <a:extLst>
              <a:ext uri="{FF2B5EF4-FFF2-40B4-BE49-F238E27FC236}">
                <a16:creationId xmlns:a16="http://schemas.microsoft.com/office/drawing/2014/main" id="{DC2C5FF3-17C1-F2CC-3D2E-9AF86BA9F84D}"/>
              </a:ext>
            </a:extLst>
          </p:cNvPr>
          <p:cNvPicPr>
            <a:picLocks noChangeAspect="1"/>
          </p:cNvPicPr>
          <p:nvPr/>
        </p:nvPicPr>
        <p:blipFill>
          <a:blip r:embed="rId3"/>
          <a:stretch>
            <a:fillRect/>
          </a:stretch>
        </p:blipFill>
        <p:spPr>
          <a:xfrm>
            <a:off x="7220644" y="78774"/>
            <a:ext cx="1560711" cy="1450974"/>
          </a:xfrm>
          <a:prstGeom prst="rect">
            <a:avLst/>
          </a:prstGeom>
        </p:spPr>
      </p:pic>
    </p:spTree>
    <p:extLst>
      <p:ext uri="{BB962C8B-B14F-4D97-AF65-F5344CB8AC3E}">
        <p14:creationId xmlns:p14="http://schemas.microsoft.com/office/powerpoint/2010/main" val="2045133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21EAC-7AA6-E78E-535E-152578D416D6}"/>
              </a:ext>
            </a:extLst>
          </p:cNvPr>
          <p:cNvPicPr>
            <a:picLocks noChangeAspect="1"/>
          </p:cNvPicPr>
          <p:nvPr/>
        </p:nvPicPr>
        <p:blipFill rotWithShape="1">
          <a:blip r:embed="rId3"/>
          <a:srcRect l="2500" t="1202"/>
          <a:stretch/>
        </p:blipFill>
        <p:spPr>
          <a:xfrm>
            <a:off x="0" y="-325920"/>
            <a:ext cx="9144000" cy="5469420"/>
          </a:xfrm>
          <a:prstGeom prst="rect">
            <a:avLst/>
          </a:prstGeom>
        </p:spPr>
      </p:pic>
    </p:spTree>
    <p:extLst>
      <p:ext uri="{BB962C8B-B14F-4D97-AF65-F5344CB8AC3E}">
        <p14:creationId xmlns:p14="http://schemas.microsoft.com/office/powerpoint/2010/main" val="2250260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8A8881-F048-4785-8BB4-8F528961BA4C}"/>
              </a:ext>
            </a:extLst>
          </p:cNvPr>
          <p:cNvPicPr>
            <a:picLocks noChangeAspect="1"/>
          </p:cNvPicPr>
          <p:nvPr/>
        </p:nvPicPr>
        <p:blipFill>
          <a:blip r:embed="rId3"/>
          <a:stretch>
            <a:fillRect/>
          </a:stretch>
        </p:blipFill>
        <p:spPr>
          <a:xfrm>
            <a:off x="69477" y="763892"/>
            <a:ext cx="5954805" cy="3615715"/>
          </a:xfrm>
          <a:prstGeom prst="rect">
            <a:avLst/>
          </a:prstGeom>
        </p:spPr>
      </p:pic>
      <p:sp>
        <p:nvSpPr>
          <p:cNvPr id="4" name="Title 3">
            <a:extLst>
              <a:ext uri="{FF2B5EF4-FFF2-40B4-BE49-F238E27FC236}">
                <a16:creationId xmlns:a16="http://schemas.microsoft.com/office/drawing/2014/main" id="{A6BC8637-C1B1-4F03-A473-E6DE4BE9D3E3}"/>
              </a:ext>
            </a:extLst>
          </p:cNvPr>
          <p:cNvSpPr>
            <a:spLocks noGrp="1"/>
          </p:cNvSpPr>
          <p:nvPr>
            <p:ph type="title"/>
          </p:nvPr>
        </p:nvSpPr>
        <p:spPr>
          <a:xfrm>
            <a:off x="0" y="129639"/>
            <a:ext cx="8561294" cy="571500"/>
          </a:xfrm>
        </p:spPr>
        <p:txBody>
          <a:bodyPr>
            <a:normAutofit/>
          </a:bodyPr>
          <a:lstStyle/>
          <a:p>
            <a:pPr algn="ctr"/>
            <a:r>
              <a:rPr lang="en-US" dirty="0"/>
              <a:t>Arriving to the Hospital on the Day of Surgery</a:t>
            </a:r>
          </a:p>
        </p:txBody>
      </p:sp>
      <p:sp>
        <p:nvSpPr>
          <p:cNvPr id="2" name="TextBox 1">
            <a:extLst>
              <a:ext uri="{FF2B5EF4-FFF2-40B4-BE49-F238E27FC236}">
                <a16:creationId xmlns:a16="http://schemas.microsoft.com/office/drawing/2014/main" id="{800B96F5-79A8-43FB-8E48-69FFA560913E}"/>
              </a:ext>
            </a:extLst>
          </p:cNvPr>
          <p:cNvSpPr txBox="1"/>
          <p:nvPr/>
        </p:nvSpPr>
        <p:spPr>
          <a:xfrm>
            <a:off x="6024283" y="763892"/>
            <a:ext cx="3050240" cy="3970318"/>
          </a:xfrm>
          <a:prstGeom prst="rect">
            <a:avLst/>
          </a:prstGeom>
          <a:noFill/>
        </p:spPr>
        <p:txBody>
          <a:bodyPr wrap="square" rtlCol="0">
            <a:spAutoFit/>
          </a:bodyPr>
          <a:lstStyle/>
          <a:p>
            <a:pPr marL="285750" indent="-285750">
              <a:buFont typeface="Wingdings" panose="05000000000000000000" pitchFamily="2" charset="2"/>
              <a:buChar char="Ø"/>
            </a:pPr>
            <a:r>
              <a:rPr lang="en-US" sz="1800" dirty="0"/>
              <a:t>Arrive at the hospital at least </a:t>
            </a:r>
            <a:r>
              <a:rPr lang="en-US" sz="1800" b="1" dirty="0"/>
              <a:t>2 hours </a:t>
            </a:r>
            <a:r>
              <a:rPr lang="en-US" sz="1800" dirty="0"/>
              <a:t>before your surgery time.</a:t>
            </a:r>
          </a:p>
          <a:p>
            <a:pPr marL="285750" indent="-285750">
              <a:buFont typeface="Wingdings" panose="05000000000000000000" pitchFamily="2" charset="2"/>
              <a:buChar char="Ø"/>
            </a:pPr>
            <a:endParaRPr lang="en-US" sz="1800" dirty="0"/>
          </a:p>
          <a:p>
            <a:pPr marL="285750" indent="-285750">
              <a:buFont typeface="Wingdings" panose="05000000000000000000" pitchFamily="2" charset="2"/>
              <a:buChar char="Ø"/>
            </a:pPr>
            <a:r>
              <a:rPr lang="en-US" sz="1800" dirty="0"/>
              <a:t>Park in </a:t>
            </a:r>
            <a:r>
              <a:rPr lang="en-US" sz="1800" b="1" dirty="0">
                <a:solidFill>
                  <a:schemeClr val="bg2"/>
                </a:solidFill>
              </a:rPr>
              <a:t>Lily Garage</a:t>
            </a:r>
            <a:r>
              <a:rPr lang="en-US" sz="1800" dirty="0"/>
              <a:t>.</a:t>
            </a:r>
          </a:p>
          <a:p>
            <a:pPr marL="285750" indent="-285750">
              <a:buFont typeface="Wingdings" panose="05000000000000000000" pitchFamily="2" charset="2"/>
              <a:buChar char="Ø"/>
            </a:pPr>
            <a:endParaRPr lang="en-US" sz="1800" dirty="0"/>
          </a:p>
          <a:p>
            <a:pPr marL="285750" indent="-285750">
              <a:buFont typeface="Wingdings" panose="05000000000000000000" pitchFamily="2" charset="2"/>
              <a:buChar char="Ø"/>
            </a:pPr>
            <a:r>
              <a:rPr lang="en-US" sz="1800" dirty="0"/>
              <a:t>Take elevator to the main floor to enter Lobby 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sz="1800" dirty="0"/>
              <a:t>Lobby E is on the 3</a:t>
            </a:r>
            <a:r>
              <a:rPr lang="en-US" sz="1800" baseline="30000" dirty="0"/>
              <a:t>rd</a:t>
            </a:r>
            <a:r>
              <a:rPr lang="en-US" sz="1800" dirty="0"/>
              <a:t> floor of main hospital.</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sz="1800" dirty="0"/>
          </a:p>
          <a:p>
            <a:endParaRPr lang="en-US" dirty="0"/>
          </a:p>
        </p:txBody>
      </p:sp>
    </p:spTree>
    <p:extLst>
      <p:ext uri="{BB962C8B-B14F-4D97-AF65-F5344CB8AC3E}">
        <p14:creationId xmlns:p14="http://schemas.microsoft.com/office/powerpoint/2010/main" val="247981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058"/>
            <a:ext cx="9144000" cy="584756"/>
          </a:xfrm>
        </p:spPr>
        <p:txBody>
          <a:bodyPr>
            <a:noAutofit/>
          </a:bodyPr>
          <a:lstStyle/>
          <a:p>
            <a:pPr algn="ctr"/>
            <a:r>
              <a:rPr lang="en-US" sz="2800" dirty="0">
                <a:ln w="0"/>
              </a:rPr>
              <a:t>Time Sensitive Tasks to Complete Before Your Surgery</a:t>
            </a:r>
            <a:endParaRPr lang="en-US" sz="2800" dirty="0"/>
          </a:p>
        </p:txBody>
      </p:sp>
      <p:sp>
        <p:nvSpPr>
          <p:cNvPr id="3" name="Content Placeholder 2"/>
          <p:cNvSpPr>
            <a:spLocks noGrp="1"/>
          </p:cNvSpPr>
          <p:nvPr>
            <p:ph idx="1"/>
          </p:nvPr>
        </p:nvSpPr>
        <p:spPr>
          <a:xfrm>
            <a:off x="70338" y="473360"/>
            <a:ext cx="8973177" cy="3830294"/>
          </a:xfrm>
        </p:spPr>
        <p:txBody>
          <a:bodyPr>
            <a:noAutofit/>
          </a:bodyPr>
          <a:lstStyle/>
          <a:p>
            <a:pPr indent="-212598">
              <a:buFont typeface="Wingdings" panose="05000000000000000000" pitchFamily="2" charset="2"/>
              <a:buChar char="Ø"/>
            </a:pPr>
            <a:r>
              <a:rPr lang="en-US" sz="2000" dirty="0">
                <a:solidFill>
                  <a:srgbClr val="008000"/>
                </a:solidFill>
              </a:rPr>
              <a:t>Nasal swab for </a:t>
            </a:r>
            <a:r>
              <a:rPr lang="en-US" sz="2000" u="sng" dirty="0">
                <a:solidFill>
                  <a:srgbClr val="008000"/>
                </a:solidFill>
              </a:rPr>
              <a:t>MRSA/MSSA</a:t>
            </a:r>
          </a:p>
          <a:p>
            <a:pPr lvl="1" indent="-212598">
              <a:buFont typeface="Wingdings" panose="05000000000000000000" pitchFamily="2" charset="2"/>
              <a:buChar char="Ø"/>
            </a:pPr>
            <a:r>
              <a:rPr lang="en-US" sz="1400" b="1" i="1" dirty="0">
                <a:solidFill>
                  <a:schemeClr val="bg2"/>
                </a:solidFill>
              </a:rPr>
              <a:t>Golden window</a:t>
            </a:r>
            <a:r>
              <a:rPr lang="en-US" sz="1400" dirty="0">
                <a:solidFill>
                  <a:schemeClr val="bg2"/>
                </a:solidFill>
              </a:rPr>
              <a:t> </a:t>
            </a:r>
            <a:r>
              <a:rPr lang="en-US" sz="1400" dirty="0">
                <a:solidFill>
                  <a:schemeClr val="tx2"/>
                </a:solidFill>
              </a:rPr>
              <a:t>for completion is within </a:t>
            </a:r>
            <a:r>
              <a:rPr lang="en-US" sz="1400" b="1" dirty="0">
                <a:solidFill>
                  <a:schemeClr val="tx2"/>
                </a:solidFill>
              </a:rPr>
              <a:t>10-30</a:t>
            </a:r>
            <a:r>
              <a:rPr lang="en-US" sz="1400" dirty="0">
                <a:solidFill>
                  <a:schemeClr val="tx2"/>
                </a:solidFill>
              </a:rPr>
              <a:t> </a:t>
            </a:r>
            <a:r>
              <a:rPr lang="en-US" sz="1400" b="1" dirty="0">
                <a:solidFill>
                  <a:schemeClr val="tx2"/>
                </a:solidFill>
              </a:rPr>
              <a:t>days</a:t>
            </a:r>
            <a:r>
              <a:rPr lang="en-US" sz="1400" dirty="0">
                <a:solidFill>
                  <a:schemeClr val="tx2"/>
                </a:solidFill>
              </a:rPr>
              <a:t> prior to surgery. Must be completed </a:t>
            </a:r>
            <a:r>
              <a:rPr lang="en-US" sz="1400" b="1" i="1" dirty="0">
                <a:solidFill>
                  <a:schemeClr val="tx2"/>
                </a:solidFill>
              </a:rPr>
              <a:t>no later than 10 days</a:t>
            </a:r>
            <a:r>
              <a:rPr lang="en-US" sz="1400" dirty="0">
                <a:solidFill>
                  <a:schemeClr val="tx2"/>
                </a:solidFill>
              </a:rPr>
              <a:t> prior to your surgery date. </a:t>
            </a:r>
            <a:endParaRPr lang="en-US" sz="1400" b="1" dirty="0">
              <a:solidFill>
                <a:schemeClr val="tx2"/>
              </a:solidFill>
            </a:endParaRPr>
          </a:p>
          <a:p>
            <a:pPr lvl="3" indent="-212598">
              <a:buFont typeface="Wingdings" panose="05000000000000000000" pitchFamily="2" charset="2"/>
              <a:buChar char="Ø"/>
            </a:pPr>
            <a:r>
              <a:rPr lang="en-US" sz="1400" dirty="0">
                <a:solidFill>
                  <a:schemeClr val="tx2"/>
                </a:solidFill>
              </a:rPr>
              <a:t>Non-Kaiser Permanente patients (GBMA Ortho, GBMA Neurosurgery, Ortho Maryland/CAO)</a:t>
            </a:r>
          </a:p>
          <a:p>
            <a:pPr lvl="5" indent="-212598">
              <a:buFont typeface="Wingdings" panose="05000000000000000000" pitchFamily="2" charset="2"/>
              <a:buChar char="Ø"/>
            </a:pPr>
            <a:r>
              <a:rPr lang="en-US" sz="1400" dirty="0">
                <a:solidFill>
                  <a:schemeClr val="tx2"/>
                </a:solidFill>
              </a:rPr>
              <a:t>Testing at GBMC Diagnostic Testing Center</a:t>
            </a:r>
          </a:p>
          <a:p>
            <a:pPr lvl="5" indent="-212598">
              <a:buFont typeface="Wingdings" panose="05000000000000000000" pitchFamily="2" charset="2"/>
              <a:buChar char="Ø"/>
            </a:pPr>
            <a:r>
              <a:rPr lang="en-US" sz="1400" b="1" dirty="0"/>
              <a:t>Monday-Friday 8:00 am - 4:00 pm, no holidays</a:t>
            </a:r>
          </a:p>
          <a:p>
            <a:pPr lvl="5" indent="-212598">
              <a:buFont typeface="Wingdings" panose="05000000000000000000" pitchFamily="2" charset="2"/>
              <a:buChar char="Ø"/>
            </a:pPr>
            <a:r>
              <a:rPr lang="en-US" sz="1400" dirty="0">
                <a:solidFill>
                  <a:schemeClr val="tx2"/>
                </a:solidFill>
              </a:rPr>
              <a:t>Results valid for 60-days</a:t>
            </a:r>
          </a:p>
          <a:p>
            <a:pPr lvl="5" indent="-212598">
              <a:buFont typeface="Wingdings" panose="05000000000000000000" pitchFamily="2" charset="2"/>
              <a:buChar char="Ø"/>
            </a:pPr>
            <a:endParaRPr lang="en-US" sz="1400" b="1" dirty="0">
              <a:solidFill>
                <a:schemeClr val="tx2"/>
              </a:solidFill>
            </a:endParaRPr>
          </a:p>
          <a:p>
            <a:pPr indent="-212598">
              <a:buFont typeface="Wingdings" panose="05000000000000000000" pitchFamily="2" charset="2"/>
              <a:buChar char="Ø"/>
            </a:pPr>
            <a:r>
              <a:rPr lang="en-US" sz="1700" u="sng" dirty="0">
                <a:solidFill>
                  <a:srgbClr val="008000"/>
                </a:solidFill>
              </a:rPr>
              <a:t>Preop CHG Wash Kit </a:t>
            </a:r>
            <a:r>
              <a:rPr lang="en-US" sz="1700" dirty="0">
                <a:solidFill>
                  <a:srgbClr val="008000"/>
                </a:solidFill>
              </a:rPr>
              <a:t>with directions </a:t>
            </a:r>
          </a:p>
          <a:p>
            <a:pPr lvl="2" indent="-212598">
              <a:buFont typeface="Wingdings" panose="05000000000000000000" pitchFamily="2" charset="2"/>
              <a:buChar char="Ø"/>
            </a:pPr>
            <a:r>
              <a:rPr lang="en-US" sz="1700" dirty="0">
                <a:solidFill>
                  <a:schemeClr val="tx2"/>
                </a:solidFill>
              </a:rPr>
              <a:t>Four (4) Showers, begin 3 nights before surgery </a:t>
            </a:r>
          </a:p>
          <a:p>
            <a:pPr indent="-212598">
              <a:buFont typeface="Wingdings" panose="05000000000000000000" pitchFamily="2" charset="2"/>
              <a:buChar char="Ø"/>
            </a:pPr>
            <a:r>
              <a:rPr lang="en-US" sz="1700" u="sng" dirty="0">
                <a:solidFill>
                  <a:srgbClr val="008902"/>
                </a:solidFill>
              </a:rPr>
              <a:t>Pre-op Questionnaires</a:t>
            </a:r>
            <a:r>
              <a:rPr lang="en-US" sz="1700" u="sng" dirty="0">
                <a:solidFill>
                  <a:schemeClr val="tx2"/>
                </a:solidFill>
              </a:rPr>
              <a:t> </a:t>
            </a:r>
          </a:p>
          <a:p>
            <a:pPr indent="-212598">
              <a:buFont typeface="Wingdings" panose="05000000000000000000" pitchFamily="2" charset="2"/>
              <a:buChar char="Ø"/>
            </a:pPr>
            <a:r>
              <a:rPr lang="en-US" sz="1700" u="sng" dirty="0">
                <a:solidFill>
                  <a:srgbClr val="008902"/>
                </a:solidFill>
              </a:rPr>
              <a:t>Fill your prescriptions </a:t>
            </a:r>
            <a:r>
              <a:rPr lang="en-US" sz="1700" dirty="0">
                <a:solidFill>
                  <a:schemeClr val="tx2"/>
                </a:solidFill>
              </a:rPr>
              <a:t>before your surgery date</a:t>
            </a:r>
          </a:p>
          <a:p>
            <a:pPr indent="-212598">
              <a:buFont typeface="Wingdings" panose="05000000000000000000" pitchFamily="2" charset="2"/>
              <a:buChar char="Ø"/>
            </a:pPr>
            <a:r>
              <a:rPr lang="en-US" sz="1700" dirty="0">
                <a:solidFill>
                  <a:schemeClr val="tx2"/>
                </a:solidFill>
              </a:rPr>
              <a:t>Pre-op Clearance from your Primary Care team(s), Diagnostic Tests, and blood work</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74E1-DC58-4CDE-A964-279D59896F72}"/>
              </a:ext>
            </a:extLst>
          </p:cNvPr>
          <p:cNvSpPr>
            <a:spLocks noGrp="1"/>
          </p:cNvSpPr>
          <p:nvPr>
            <p:ph type="title"/>
          </p:nvPr>
        </p:nvSpPr>
        <p:spPr>
          <a:xfrm>
            <a:off x="83019" y="1"/>
            <a:ext cx="9005910" cy="571500"/>
          </a:xfrm>
        </p:spPr>
        <p:txBody>
          <a:bodyPr>
            <a:normAutofit/>
          </a:bodyPr>
          <a:lstStyle/>
          <a:p>
            <a:pPr algn="ctr"/>
            <a:r>
              <a:rPr lang="en-US" dirty="0"/>
              <a:t>Directions to the General Operating Room (GOR)</a:t>
            </a:r>
          </a:p>
        </p:txBody>
      </p:sp>
      <p:sp>
        <p:nvSpPr>
          <p:cNvPr id="5" name="Content Placeholder 4">
            <a:extLst>
              <a:ext uri="{FF2B5EF4-FFF2-40B4-BE49-F238E27FC236}">
                <a16:creationId xmlns:a16="http://schemas.microsoft.com/office/drawing/2014/main" id="{506BB46F-83AD-4096-AF88-71A813E9FC68}"/>
              </a:ext>
            </a:extLst>
          </p:cNvPr>
          <p:cNvSpPr>
            <a:spLocks noGrp="1"/>
          </p:cNvSpPr>
          <p:nvPr>
            <p:ph idx="1"/>
          </p:nvPr>
        </p:nvSpPr>
        <p:spPr>
          <a:xfrm>
            <a:off x="55071" y="592931"/>
            <a:ext cx="2949387" cy="3693319"/>
          </a:xfrm>
        </p:spPr>
        <p:style>
          <a:lnRef idx="2">
            <a:schemeClr val="dk1"/>
          </a:lnRef>
          <a:fillRef idx="1">
            <a:schemeClr val="lt1"/>
          </a:fillRef>
          <a:effectRef idx="0">
            <a:schemeClr val="dk1"/>
          </a:effectRef>
          <a:fontRef idx="minor">
            <a:schemeClr val="dk1"/>
          </a:fontRef>
        </p:style>
        <p:txBody>
          <a:bodyPr>
            <a:normAutofit/>
          </a:bodyPr>
          <a:lstStyle/>
          <a:p>
            <a:pPr marL="53975" indent="-53975" algn="l">
              <a:buFont typeface="Wingdings" panose="05000000000000000000" pitchFamily="2" charset="2"/>
              <a:buChar char="Ø"/>
            </a:pPr>
            <a:r>
              <a:rPr lang="en-US" sz="1800" b="0" i="0" u="none" strike="noStrike" baseline="0" dirty="0">
                <a:latin typeface="Calibri" panose="020F0502020204030204" pitchFamily="34" charset="0"/>
              </a:rPr>
              <a:t>Once inside, </a:t>
            </a:r>
            <a:r>
              <a:rPr lang="en-US" sz="1800" b="1" i="0" u="none" strike="noStrike" baseline="0" dirty="0">
                <a:latin typeface="Calibri,Bold"/>
              </a:rPr>
              <a:t>Lobby E</a:t>
            </a:r>
            <a:r>
              <a:rPr lang="en-US" sz="1800" b="0" i="0" u="none" strike="noStrike" baseline="0" dirty="0">
                <a:latin typeface="Calibri" panose="020F0502020204030204" pitchFamily="34" charset="0"/>
              </a:rPr>
              <a:t>, walk down the corridor, you will pass a sitting area on the LEFT.</a:t>
            </a:r>
            <a:endParaRPr lang="en-US" sz="1800" dirty="0"/>
          </a:p>
        </p:txBody>
      </p:sp>
      <p:pic>
        <p:nvPicPr>
          <p:cNvPr id="6" name="Picture 5">
            <a:extLst>
              <a:ext uri="{FF2B5EF4-FFF2-40B4-BE49-F238E27FC236}">
                <a16:creationId xmlns:a16="http://schemas.microsoft.com/office/drawing/2014/main" id="{35A6DFDF-7704-4EE2-B24B-1A0615B0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9" y="1844498"/>
            <a:ext cx="2949388" cy="2460780"/>
          </a:xfrm>
          <a:prstGeom prst="rect">
            <a:avLst/>
          </a:prstGeom>
          <a:ln>
            <a:noFill/>
          </a:ln>
          <a:effectLst>
            <a:softEdge rad="112500"/>
          </a:effectLst>
        </p:spPr>
      </p:pic>
      <p:sp>
        <p:nvSpPr>
          <p:cNvPr id="8" name="TextBox 7">
            <a:extLst>
              <a:ext uri="{FF2B5EF4-FFF2-40B4-BE49-F238E27FC236}">
                <a16:creationId xmlns:a16="http://schemas.microsoft.com/office/drawing/2014/main" id="{29B4FA85-55A8-4C4B-903F-507D4B00576A}"/>
              </a:ext>
            </a:extLst>
          </p:cNvPr>
          <p:cNvSpPr txBox="1"/>
          <p:nvPr/>
        </p:nvSpPr>
        <p:spPr>
          <a:xfrm>
            <a:off x="3038235" y="592931"/>
            <a:ext cx="3013742" cy="36933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69863" indent="-169863" algn="l">
              <a:buFont typeface="Wingdings" panose="05000000000000000000" pitchFamily="2" charset="2"/>
              <a:buChar char="Ø"/>
            </a:pPr>
            <a:r>
              <a:rPr lang="en-US" sz="1800" b="0" i="0" u="none" strike="noStrike" baseline="0" dirty="0">
                <a:latin typeface="Calibri" panose="020F0502020204030204" pitchFamily="34" charset="0"/>
              </a:rPr>
              <a:t>Continue until you reach elevator E.</a:t>
            </a:r>
          </a:p>
          <a:p>
            <a:pPr algn="l"/>
            <a:r>
              <a:rPr lang="en-US" sz="1800" b="0" i="0" u="none" strike="noStrike" baseline="0" dirty="0">
                <a:latin typeface="Wingdings-Regular"/>
              </a:rPr>
              <a:t></a:t>
            </a:r>
            <a:r>
              <a:rPr lang="en-US" sz="1800" b="0" i="0" u="none" strike="noStrike" baseline="0" dirty="0">
                <a:latin typeface="Calibri" panose="020F0502020204030204" pitchFamily="34" charset="0"/>
              </a:rPr>
              <a:t>Take </a:t>
            </a:r>
            <a:r>
              <a:rPr lang="en-US" sz="1800" b="1" i="0" u="none" strike="noStrike" baseline="0" dirty="0">
                <a:latin typeface="Calibri,Bold"/>
              </a:rPr>
              <a:t>Elevator E </a:t>
            </a:r>
            <a:r>
              <a:rPr lang="en-US" sz="1800" b="0" i="0" u="none" strike="noStrike" baseline="0" dirty="0">
                <a:latin typeface="Calibri" panose="020F0502020204030204" pitchFamily="34" charset="0"/>
              </a:rPr>
              <a:t>on the left to the 4th floor</a:t>
            </a:r>
          </a:p>
          <a:p>
            <a:pPr algn="l"/>
            <a:endParaRPr lang="en-US" dirty="0">
              <a:latin typeface="Calibri" panose="020F0502020204030204" pitchFamily="34" charset="0"/>
            </a:endParaRPr>
          </a:p>
          <a:p>
            <a:pPr algn="l"/>
            <a:endParaRPr lang="en-US" sz="1800" b="0" i="0" u="none" strike="noStrike" baseline="0" dirty="0">
              <a:latin typeface="Calibri" panose="020F0502020204030204" pitchFamily="34" charset="0"/>
            </a:endParaRPr>
          </a:p>
          <a:p>
            <a:pPr algn="l"/>
            <a:endParaRPr lang="en-US" dirty="0">
              <a:latin typeface="Calibri" panose="020F0502020204030204" pitchFamily="34" charset="0"/>
            </a:endParaRPr>
          </a:p>
          <a:p>
            <a:pPr algn="l"/>
            <a:endParaRPr lang="en-US" sz="1800" b="0" i="0" u="none" strike="noStrike" baseline="0" dirty="0">
              <a:latin typeface="Calibri" panose="020F0502020204030204" pitchFamily="34" charset="0"/>
            </a:endParaRPr>
          </a:p>
          <a:p>
            <a:pPr algn="l"/>
            <a:endParaRPr lang="en-US" dirty="0">
              <a:latin typeface="Calibri" panose="020F0502020204030204" pitchFamily="34" charset="0"/>
            </a:endParaRPr>
          </a:p>
          <a:p>
            <a:pPr algn="l"/>
            <a:endParaRPr lang="en-US" sz="1800" b="0" i="0" u="none" strike="noStrike" baseline="0" dirty="0">
              <a:latin typeface="Calibri" panose="020F0502020204030204" pitchFamily="34" charset="0"/>
            </a:endParaRPr>
          </a:p>
          <a:p>
            <a:pPr algn="l"/>
            <a:endParaRPr lang="en-US" dirty="0">
              <a:latin typeface="Calibri" panose="020F0502020204030204" pitchFamily="34" charset="0"/>
            </a:endParaRPr>
          </a:p>
          <a:p>
            <a:pPr algn="l"/>
            <a:endParaRPr lang="en-US" sz="1800" b="0" i="0" u="none" strike="noStrike" baseline="0" dirty="0">
              <a:latin typeface="Calibri" panose="020F0502020204030204" pitchFamily="34" charset="0"/>
            </a:endParaRPr>
          </a:p>
          <a:p>
            <a:pPr algn="l"/>
            <a:endParaRPr lang="en-US" dirty="0"/>
          </a:p>
        </p:txBody>
      </p:sp>
      <p:pic>
        <p:nvPicPr>
          <p:cNvPr id="10" name="Picture 9">
            <a:extLst>
              <a:ext uri="{FF2B5EF4-FFF2-40B4-BE49-F238E27FC236}">
                <a16:creationId xmlns:a16="http://schemas.microsoft.com/office/drawing/2014/main" id="{445237B1-571A-4809-8213-C87396423E7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49400" y="1899620"/>
            <a:ext cx="2796986" cy="2310077"/>
          </a:xfrm>
          <a:prstGeom prst="rect">
            <a:avLst/>
          </a:prstGeom>
          <a:ln>
            <a:noFill/>
          </a:ln>
          <a:effectLst>
            <a:softEdge rad="112500"/>
          </a:effectLst>
        </p:spPr>
      </p:pic>
      <p:sp>
        <p:nvSpPr>
          <p:cNvPr id="11" name="TextBox 10">
            <a:extLst>
              <a:ext uri="{FF2B5EF4-FFF2-40B4-BE49-F238E27FC236}">
                <a16:creationId xmlns:a16="http://schemas.microsoft.com/office/drawing/2014/main" id="{DB662E2A-7EA0-4B0B-A6CD-07E72FDEB735}"/>
              </a:ext>
            </a:extLst>
          </p:cNvPr>
          <p:cNvSpPr txBox="1"/>
          <p:nvPr/>
        </p:nvSpPr>
        <p:spPr>
          <a:xfrm>
            <a:off x="6091328" y="592931"/>
            <a:ext cx="3013742" cy="36933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l">
              <a:buFont typeface="Wingdings" panose="05000000000000000000" pitchFamily="2" charset="2"/>
              <a:buChar char="Ø"/>
            </a:pPr>
            <a:r>
              <a:rPr lang="en-US" sz="1800" b="0" i="0" u="none" strike="noStrike" baseline="0" dirty="0">
                <a:latin typeface="Calibri" panose="020F0502020204030204" pitchFamily="34" charset="0"/>
              </a:rPr>
              <a:t>When you exit the elevator walk straight forward to the GOR registration desk.</a:t>
            </a: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a:p>
            <a:pPr marL="285750" indent="-285750" algn="l">
              <a:buFont typeface="Wingdings" panose="05000000000000000000" pitchFamily="2" charset="2"/>
              <a:buChar char="Ø"/>
            </a:pPr>
            <a:endParaRPr lang="en-US" dirty="0">
              <a:latin typeface="Calibri" panose="020F0502020204030204" pitchFamily="34" charset="0"/>
            </a:endParaRPr>
          </a:p>
        </p:txBody>
      </p:sp>
      <p:pic>
        <p:nvPicPr>
          <p:cNvPr id="12" name="Picture 11">
            <a:extLst>
              <a:ext uri="{FF2B5EF4-FFF2-40B4-BE49-F238E27FC236}">
                <a16:creationId xmlns:a16="http://schemas.microsoft.com/office/drawing/2014/main" id="{4968D763-53D1-40F0-BE1A-9810D1470FEC}"/>
              </a:ext>
            </a:extLst>
          </p:cNvPr>
          <p:cNvPicPr>
            <a:picLocks noChangeAspect="1"/>
          </p:cNvPicPr>
          <p:nvPr/>
        </p:nvPicPr>
        <p:blipFill>
          <a:blip r:embed="rId6"/>
          <a:stretch>
            <a:fillRect/>
          </a:stretch>
        </p:blipFill>
        <p:spPr>
          <a:xfrm>
            <a:off x="6147225" y="1844498"/>
            <a:ext cx="2901948" cy="2420322"/>
          </a:xfrm>
          <a:prstGeom prst="rect">
            <a:avLst/>
          </a:prstGeom>
        </p:spPr>
      </p:pic>
    </p:spTree>
    <p:extLst>
      <p:ext uri="{BB962C8B-B14F-4D97-AF65-F5344CB8AC3E}">
        <p14:creationId xmlns:p14="http://schemas.microsoft.com/office/powerpoint/2010/main" val="213661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33D673-6110-4614-9490-26128BB4E0F3}"/>
              </a:ext>
            </a:extLst>
          </p:cNvPr>
          <p:cNvSpPr>
            <a:spLocks noGrp="1"/>
          </p:cNvSpPr>
          <p:nvPr>
            <p:ph type="title"/>
          </p:nvPr>
        </p:nvSpPr>
        <p:spPr>
          <a:xfrm>
            <a:off x="1828800" y="62282"/>
            <a:ext cx="5862918" cy="532078"/>
          </a:xfrm>
        </p:spPr>
        <p:txBody>
          <a:bodyPr>
            <a:normAutofit fontScale="90000"/>
          </a:bodyPr>
          <a:lstStyle/>
          <a:p>
            <a:pPr algn="ctr"/>
            <a:r>
              <a:rPr lang="en-US" dirty="0"/>
              <a:t>The Pre-operative/Intra-op Areas	</a:t>
            </a:r>
          </a:p>
        </p:txBody>
      </p:sp>
      <p:sp>
        <p:nvSpPr>
          <p:cNvPr id="6" name="Content Placeholder 5">
            <a:extLst>
              <a:ext uri="{FF2B5EF4-FFF2-40B4-BE49-F238E27FC236}">
                <a16:creationId xmlns:a16="http://schemas.microsoft.com/office/drawing/2014/main" id="{ACE3830D-F1EA-47E1-B398-EB6B3D297261}"/>
              </a:ext>
            </a:extLst>
          </p:cNvPr>
          <p:cNvSpPr>
            <a:spLocks noGrp="1"/>
          </p:cNvSpPr>
          <p:nvPr>
            <p:ph idx="1"/>
          </p:nvPr>
        </p:nvSpPr>
        <p:spPr>
          <a:xfrm>
            <a:off x="0" y="594360"/>
            <a:ext cx="6060141" cy="3714750"/>
          </a:xfrm>
        </p:spPr>
        <p:txBody>
          <a:bodyPr>
            <a:normAutofit fontScale="92500" lnSpcReduction="20000"/>
          </a:bodyPr>
          <a:lstStyle/>
          <a:p>
            <a:pPr marL="34290" indent="0">
              <a:buNone/>
            </a:pPr>
            <a:r>
              <a:rPr lang="en-US" sz="2100" dirty="0">
                <a:solidFill>
                  <a:srgbClr val="008000"/>
                </a:solidFill>
              </a:rPr>
              <a:t>In Pre-Op</a:t>
            </a:r>
          </a:p>
          <a:p>
            <a:pPr marL="205740" indent="-212598">
              <a:buNone/>
            </a:pPr>
            <a:endParaRPr lang="en-US" sz="900" dirty="0"/>
          </a:p>
          <a:p>
            <a:pPr marL="205740" lvl="1" indent="-212598">
              <a:lnSpc>
                <a:spcPct val="150000"/>
              </a:lnSpc>
              <a:buFont typeface="Wingdings" panose="05000000000000000000" pitchFamily="2" charset="2"/>
              <a:buChar char="Ø"/>
            </a:pPr>
            <a:r>
              <a:rPr lang="en-US" sz="1500" dirty="0"/>
              <a:t>You will be given a hospital gown to change into</a:t>
            </a:r>
          </a:p>
          <a:p>
            <a:pPr marL="205740" lvl="1" indent="-212598">
              <a:lnSpc>
                <a:spcPct val="150000"/>
              </a:lnSpc>
              <a:buFont typeface="Wingdings" panose="05000000000000000000" pitchFamily="2" charset="2"/>
              <a:buChar char="Ø"/>
            </a:pPr>
            <a:r>
              <a:rPr lang="en-US" sz="1500" dirty="0"/>
              <a:t>You will be given in this pre-op area:</a:t>
            </a:r>
          </a:p>
          <a:p>
            <a:pPr marL="342900" lvl="2" indent="-212598">
              <a:lnSpc>
                <a:spcPct val="150000"/>
              </a:lnSpc>
              <a:buFont typeface="Wingdings" panose="05000000000000000000" pitchFamily="2" charset="2"/>
              <a:buChar char="Ø"/>
            </a:pPr>
            <a:r>
              <a:rPr lang="en-US" sz="1500" dirty="0"/>
              <a:t>CHG wipes to clean your skin a 5</a:t>
            </a:r>
            <a:r>
              <a:rPr lang="en-US" sz="1500" baseline="30000" dirty="0"/>
              <a:t>th</a:t>
            </a:r>
            <a:r>
              <a:rPr lang="en-US" sz="1500" dirty="0"/>
              <a:t> time</a:t>
            </a:r>
          </a:p>
          <a:p>
            <a:pPr marL="342900" lvl="2" indent="-212598">
              <a:lnSpc>
                <a:spcPct val="150000"/>
              </a:lnSpc>
              <a:buFont typeface="Wingdings" panose="05000000000000000000" pitchFamily="2" charset="2"/>
              <a:buChar char="Ø"/>
            </a:pPr>
            <a:r>
              <a:rPr lang="en-US" sz="1500" dirty="0"/>
              <a:t>Nozin Nasal Sanitizer to begin your antimicrobial intranasal coverage  </a:t>
            </a:r>
          </a:p>
          <a:p>
            <a:pPr marL="205740" indent="-212598">
              <a:buFont typeface="Wingdings" panose="05000000000000000000" pitchFamily="2" charset="2"/>
              <a:buChar char="Ø"/>
            </a:pPr>
            <a:endParaRPr lang="en-US" dirty="0"/>
          </a:p>
          <a:p>
            <a:pPr marL="205740" lvl="1" indent="-212598">
              <a:buFont typeface="Wingdings" panose="05000000000000000000" pitchFamily="2" charset="2"/>
              <a:buChar char="Ø"/>
            </a:pPr>
            <a:r>
              <a:rPr lang="en-US" sz="1500" dirty="0"/>
              <a:t>Meet your surgical team: surgeon, nurse, anesthesiologist, tech</a:t>
            </a:r>
          </a:p>
          <a:p>
            <a:pPr marL="205740" indent="-212598">
              <a:buFont typeface="Wingdings" panose="05000000000000000000" pitchFamily="2" charset="2"/>
              <a:buChar char="Ø"/>
            </a:pPr>
            <a:endParaRPr lang="en-US" dirty="0"/>
          </a:p>
          <a:p>
            <a:pPr marL="205740" lvl="1" indent="-212598">
              <a:buFont typeface="Wingdings" panose="05000000000000000000" pitchFamily="2" charset="2"/>
              <a:buChar char="Ø"/>
            </a:pPr>
            <a:r>
              <a:rPr lang="en-US" sz="1500" dirty="0"/>
              <a:t>Admission database will be completed</a:t>
            </a:r>
          </a:p>
          <a:p>
            <a:pPr marL="205740" indent="-212598">
              <a:buFont typeface="Wingdings" panose="05000000000000000000" pitchFamily="2" charset="2"/>
              <a:buChar char="Ø"/>
            </a:pPr>
            <a:endParaRPr lang="en-US" dirty="0"/>
          </a:p>
          <a:p>
            <a:pPr marL="205740" lvl="1" indent="-212598">
              <a:buFont typeface="Wingdings" panose="05000000000000000000" pitchFamily="2" charset="2"/>
              <a:buChar char="Ø"/>
            </a:pPr>
            <a:r>
              <a:rPr lang="en-US" sz="1500" dirty="0"/>
              <a:t>Vital signs, IV will be started; IV fluids and antibiotic(s)</a:t>
            </a:r>
          </a:p>
          <a:p>
            <a:pPr marL="205740" lvl="1" indent="-212598">
              <a:buFont typeface="Wingdings" panose="05000000000000000000" pitchFamily="2" charset="2"/>
              <a:buChar char="Ø"/>
            </a:pPr>
            <a:endParaRPr lang="en-US" sz="1500" dirty="0"/>
          </a:p>
          <a:p>
            <a:pPr marL="205740" lvl="1" indent="-212598">
              <a:buFont typeface="Wingdings" panose="05000000000000000000" pitchFamily="2" charset="2"/>
              <a:buChar char="Ø"/>
            </a:pPr>
            <a:r>
              <a:rPr lang="en-US" sz="1500" dirty="0"/>
              <a:t>Regional block</a:t>
            </a:r>
          </a:p>
          <a:p>
            <a:pPr lvl="1"/>
            <a:endParaRPr lang="en-US" dirty="0"/>
          </a:p>
        </p:txBody>
      </p:sp>
      <p:pic>
        <p:nvPicPr>
          <p:cNvPr id="3" name="Picture 2">
            <a:extLst>
              <a:ext uri="{FF2B5EF4-FFF2-40B4-BE49-F238E27FC236}">
                <a16:creationId xmlns:a16="http://schemas.microsoft.com/office/drawing/2014/main" id="{6708BEE9-E274-4580-8504-9A8B1AF9D25F}"/>
              </a:ext>
            </a:extLst>
          </p:cNvPr>
          <p:cNvPicPr>
            <a:picLocks noChangeAspect="1"/>
          </p:cNvPicPr>
          <p:nvPr/>
        </p:nvPicPr>
        <p:blipFill rotWithShape="1">
          <a:blip r:embed="rId3"/>
          <a:srcRect l="13780"/>
          <a:stretch/>
        </p:blipFill>
        <p:spPr>
          <a:xfrm>
            <a:off x="5932277" y="2725781"/>
            <a:ext cx="2391903" cy="1560469"/>
          </a:xfrm>
          <a:prstGeom prst="rect">
            <a:avLst/>
          </a:prstGeom>
          <a:ln>
            <a:noFill/>
          </a:ln>
          <a:effectLst>
            <a:softEdge rad="112500"/>
          </a:effectLst>
        </p:spPr>
      </p:pic>
      <p:pic>
        <p:nvPicPr>
          <p:cNvPr id="4" name="Picture 3">
            <a:extLst>
              <a:ext uri="{FF2B5EF4-FFF2-40B4-BE49-F238E27FC236}">
                <a16:creationId xmlns:a16="http://schemas.microsoft.com/office/drawing/2014/main" id="{2713F762-3637-49BD-A89F-965A0088C121}"/>
              </a:ext>
            </a:extLst>
          </p:cNvPr>
          <p:cNvPicPr>
            <a:picLocks noChangeAspect="1"/>
          </p:cNvPicPr>
          <p:nvPr/>
        </p:nvPicPr>
        <p:blipFill rotWithShape="1">
          <a:blip r:embed="rId4"/>
          <a:srcRect l="24375" t="8081" r="1875" b="640"/>
          <a:stretch/>
        </p:blipFill>
        <p:spPr>
          <a:xfrm>
            <a:off x="5871755" y="857250"/>
            <a:ext cx="2406812" cy="1564968"/>
          </a:xfrm>
          <a:prstGeom prst="rect">
            <a:avLst/>
          </a:prstGeom>
          <a:ln>
            <a:noFill/>
          </a:ln>
          <a:effectLst>
            <a:softEdge rad="112500"/>
          </a:effectLst>
        </p:spPr>
      </p:pic>
    </p:spTree>
    <p:extLst>
      <p:ext uri="{BB962C8B-B14F-4D97-AF65-F5344CB8AC3E}">
        <p14:creationId xmlns:p14="http://schemas.microsoft.com/office/powerpoint/2010/main" val="2018564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668426-301B-4671-B8A1-F036D08AB69A}"/>
              </a:ext>
            </a:extLst>
          </p:cNvPr>
          <p:cNvSpPr>
            <a:spLocks noGrp="1"/>
          </p:cNvSpPr>
          <p:nvPr>
            <p:ph type="title"/>
          </p:nvPr>
        </p:nvSpPr>
        <p:spPr>
          <a:xfrm>
            <a:off x="228995" y="154390"/>
            <a:ext cx="8663150" cy="514350"/>
          </a:xfrm>
        </p:spPr>
        <p:txBody>
          <a:bodyPr>
            <a:noAutofit/>
          </a:bodyPr>
          <a:lstStyle/>
          <a:p>
            <a:r>
              <a:rPr lang="en-US" dirty="0"/>
              <a:t>Pre-op Infection Prevention: </a:t>
            </a:r>
            <a:r>
              <a:rPr lang="en-US" sz="1800" dirty="0"/>
              <a:t>antimicrobial intranasal coverage </a:t>
            </a:r>
          </a:p>
        </p:txBody>
      </p:sp>
      <p:pic>
        <p:nvPicPr>
          <p:cNvPr id="11" name="Content Placeholder 10">
            <a:extLst>
              <a:ext uri="{FF2B5EF4-FFF2-40B4-BE49-F238E27FC236}">
                <a16:creationId xmlns:a16="http://schemas.microsoft.com/office/drawing/2014/main" id="{71F0EA58-75E0-43D4-83E7-C787D486BC02}"/>
              </a:ext>
            </a:extLst>
          </p:cNvPr>
          <p:cNvPicPr>
            <a:picLocks noGrp="1" noChangeAspect="1"/>
          </p:cNvPicPr>
          <p:nvPr>
            <p:ph sz="quarter" idx="13"/>
          </p:nvPr>
        </p:nvPicPr>
        <p:blipFill>
          <a:blip r:embed="rId3"/>
          <a:stretch>
            <a:fillRect/>
          </a:stretch>
        </p:blipFill>
        <p:spPr>
          <a:xfrm>
            <a:off x="176050" y="668740"/>
            <a:ext cx="2822985" cy="3640370"/>
          </a:xfrm>
        </p:spPr>
      </p:pic>
      <p:pic>
        <p:nvPicPr>
          <p:cNvPr id="13" name="Content Placeholder 12">
            <a:extLst>
              <a:ext uri="{FF2B5EF4-FFF2-40B4-BE49-F238E27FC236}">
                <a16:creationId xmlns:a16="http://schemas.microsoft.com/office/drawing/2014/main" id="{1E67ACC3-0D4C-4D3B-BBED-D4A1C00479E8}"/>
              </a:ext>
            </a:extLst>
          </p:cNvPr>
          <p:cNvPicPr>
            <a:picLocks noGrp="1" noChangeAspect="1"/>
          </p:cNvPicPr>
          <p:nvPr>
            <p:ph sz="quarter" idx="14"/>
          </p:nvPr>
        </p:nvPicPr>
        <p:blipFill>
          <a:blip r:embed="rId4"/>
          <a:stretch>
            <a:fillRect/>
          </a:stretch>
        </p:blipFill>
        <p:spPr>
          <a:xfrm>
            <a:off x="6027878" y="602975"/>
            <a:ext cx="2724802" cy="3771900"/>
          </a:xfrm>
        </p:spPr>
      </p:pic>
      <p:sp>
        <p:nvSpPr>
          <p:cNvPr id="14" name="TextBox 13">
            <a:extLst>
              <a:ext uri="{FF2B5EF4-FFF2-40B4-BE49-F238E27FC236}">
                <a16:creationId xmlns:a16="http://schemas.microsoft.com/office/drawing/2014/main" id="{E31A7945-C2F5-41CC-8D1B-7A1014CC1E6C}"/>
              </a:ext>
            </a:extLst>
          </p:cNvPr>
          <p:cNvSpPr txBox="1"/>
          <p:nvPr/>
        </p:nvSpPr>
        <p:spPr>
          <a:xfrm>
            <a:off x="3348990" y="1822995"/>
            <a:ext cx="2423160" cy="1708160"/>
          </a:xfrm>
          <a:prstGeom prst="rect">
            <a:avLst/>
          </a:prstGeom>
          <a:noFill/>
        </p:spPr>
        <p:txBody>
          <a:bodyPr wrap="square" rtlCol="0">
            <a:spAutoFit/>
          </a:bodyPr>
          <a:lstStyle/>
          <a:p>
            <a:r>
              <a:rPr lang="en-US" sz="1500" dirty="0"/>
              <a:t>Do you have an </a:t>
            </a:r>
            <a:r>
              <a:rPr lang="en-US" sz="1500" b="1" i="1" dirty="0">
                <a:solidFill>
                  <a:srgbClr val="FF0000"/>
                </a:solidFill>
              </a:rPr>
              <a:t>orange fruit oil allergy</a:t>
            </a:r>
            <a:r>
              <a:rPr lang="en-US" sz="1500" dirty="0"/>
              <a:t>?</a:t>
            </a:r>
          </a:p>
          <a:p>
            <a:endParaRPr lang="en-US" sz="1500" dirty="0"/>
          </a:p>
          <a:p>
            <a:r>
              <a:rPr lang="en-US" sz="1400" dirty="0"/>
              <a:t>**</a:t>
            </a:r>
            <a:r>
              <a:rPr lang="en-US" sz="1400" i="1" dirty="0"/>
              <a:t>This product will be given to you the morning of surgery in GBMC’s Pre-op Area</a:t>
            </a:r>
            <a:r>
              <a:rPr lang="en-US" sz="1400" dirty="0"/>
              <a:t>. </a:t>
            </a:r>
          </a:p>
        </p:txBody>
      </p:sp>
    </p:spTree>
    <p:extLst>
      <p:ext uri="{BB962C8B-B14F-4D97-AF65-F5344CB8AC3E}">
        <p14:creationId xmlns:p14="http://schemas.microsoft.com/office/powerpoint/2010/main" val="1309549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3872-58C5-4853-95D0-6CA201158D67}"/>
              </a:ext>
            </a:extLst>
          </p:cNvPr>
          <p:cNvSpPr>
            <a:spLocks noGrp="1"/>
          </p:cNvSpPr>
          <p:nvPr>
            <p:ph type="title" idx="4294967295"/>
          </p:nvPr>
        </p:nvSpPr>
        <p:spPr>
          <a:xfrm>
            <a:off x="0" y="-20638"/>
            <a:ext cx="9144000" cy="457200"/>
          </a:xfrm>
        </p:spPr>
        <p:txBody>
          <a:bodyPr>
            <a:normAutofit fontScale="90000"/>
          </a:bodyPr>
          <a:lstStyle/>
          <a:p>
            <a:pPr algn="ctr"/>
            <a:r>
              <a:rPr lang="en-US" sz="2200" dirty="0"/>
              <a:t>Types of Anesthesia, local blocks, multimodal pain management</a:t>
            </a:r>
            <a:r>
              <a:rPr lang="en-US" dirty="0"/>
              <a:t>	</a:t>
            </a:r>
          </a:p>
        </p:txBody>
      </p:sp>
      <p:sp>
        <p:nvSpPr>
          <p:cNvPr id="5" name="Content Placeholder 4">
            <a:extLst>
              <a:ext uri="{FF2B5EF4-FFF2-40B4-BE49-F238E27FC236}">
                <a16:creationId xmlns:a16="http://schemas.microsoft.com/office/drawing/2014/main" id="{EAF8EE18-3EDC-42AB-9710-8C72F6C9E2EB}"/>
              </a:ext>
            </a:extLst>
          </p:cNvPr>
          <p:cNvSpPr>
            <a:spLocks noGrp="1"/>
          </p:cNvSpPr>
          <p:nvPr>
            <p:ph idx="4294967295"/>
          </p:nvPr>
        </p:nvSpPr>
        <p:spPr>
          <a:xfrm>
            <a:off x="1" y="436562"/>
            <a:ext cx="8633012" cy="879475"/>
          </a:xfrm>
        </p:spPr>
        <p:txBody>
          <a:bodyPr>
            <a:noAutofit/>
          </a:bodyPr>
          <a:lstStyle/>
          <a:p>
            <a:pPr marL="0" indent="0">
              <a:buNone/>
            </a:pPr>
            <a:r>
              <a:rPr lang="en-US" sz="1200" dirty="0"/>
              <a:t>Your anesthesiologist will discuss the types of anesthesia</a:t>
            </a:r>
          </a:p>
          <a:p>
            <a:pPr marL="34290" indent="0">
              <a:buNone/>
            </a:pPr>
            <a:endParaRPr lang="en-US" sz="1200" dirty="0"/>
          </a:p>
          <a:p>
            <a:pPr>
              <a:buFont typeface="Wingdings" panose="05000000000000000000" pitchFamily="2" charset="2"/>
              <a:buChar char="Ø"/>
            </a:pPr>
            <a:r>
              <a:rPr lang="en-US" sz="1400" dirty="0">
                <a:solidFill>
                  <a:srgbClr val="008000"/>
                </a:solidFill>
              </a:rPr>
              <a:t>Spinal anesthesia</a:t>
            </a:r>
          </a:p>
          <a:p>
            <a:pPr marL="205740" lvl="1" indent="0">
              <a:buNone/>
            </a:pPr>
            <a:r>
              <a:rPr lang="en-US" sz="1200" dirty="0"/>
              <a:t>A form of regional anesthesia involving the injection of a local anesthetic into the fluid surrounding the spinal cord in the lower back: this will numb the legs and block all sensation in the lower half of the body for several hours. You will be sedated and not awake.</a:t>
            </a:r>
          </a:p>
          <a:p>
            <a:pPr marL="257175" indent="-257175">
              <a:buFont typeface="Wingdings" panose="05000000000000000000" pitchFamily="2" charset="2"/>
              <a:buChar char="Ø"/>
            </a:pPr>
            <a:endParaRPr lang="en-US" sz="1200" dirty="0"/>
          </a:p>
          <a:p>
            <a:pPr>
              <a:buFont typeface="Wingdings" panose="05000000000000000000" pitchFamily="2" charset="2"/>
              <a:buChar char="Ø"/>
            </a:pPr>
            <a:r>
              <a:rPr lang="en-US" sz="1400" dirty="0">
                <a:solidFill>
                  <a:srgbClr val="008000"/>
                </a:solidFill>
              </a:rPr>
              <a:t>General anesthesia</a:t>
            </a:r>
          </a:p>
          <a:p>
            <a:pPr marL="205740" lvl="1" indent="0">
              <a:buNone/>
            </a:pPr>
            <a:r>
              <a:rPr lang="en-US" sz="1200" dirty="0"/>
              <a:t>Anesthesia is inhaled though a breathing tube or mask: it affects the whole body and usually induces a loss of consciousness. </a:t>
            </a:r>
          </a:p>
          <a:p>
            <a:pPr marL="257175" indent="-257175">
              <a:buFont typeface="Wingdings" panose="05000000000000000000" pitchFamily="2" charset="2"/>
              <a:buChar char="Ø"/>
            </a:pPr>
            <a:endParaRPr lang="en-US" sz="1200" dirty="0"/>
          </a:p>
          <a:p>
            <a:pPr>
              <a:buFont typeface="Wingdings" panose="05000000000000000000" pitchFamily="2" charset="2"/>
              <a:buChar char="Ø"/>
            </a:pPr>
            <a:r>
              <a:rPr lang="en-US" sz="1400" dirty="0">
                <a:solidFill>
                  <a:srgbClr val="008000"/>
                </a:solidFill>
              </a:rPr>
              <a:t>Adductor Block</a:t>
            </a:r>
          </a:p>
          <a:p>
            <a:pPr marL="205740" lvl="1" indent="0">
              <a:buNone/>
            </a:pPr>
            <a:r>
              <a:rPr lang="en-US" sz="1200" dirty="0"/>
              <a:t>An injection performed in the inner thigh to block sensation of surgery pain in the knee: the block wears off by 72 hours post operatively, other means of pain relief may be necessary.</a:t>
            </a:r>
          </a:p>
          <a:p>
            <a:pPr marL="257175" indent="-257175">
              <a:buFont typeface="Wingdings" panose="05000000000000000000" pitchFamily="2" charset="2"/>
              <a:buChar char="Ø"/>
            </a:pPr>
            <a:endParaRPr lang="en-US" sz="1200" dirty="0"/>
          </a:p>
          <a:p>
            <a:pPr>
              <a:buFont typeface="Wingdings" panose="05000000000000000000" pitchFamily="2" charset="2"/>
              <a:buChar char="Ø"/>
            </a:pPr>
            <a:r>
              <a:rPr lang="en-US" sz="1400" dirty="0">
                <a:solidFill>
                  <a:srgbClr val="008000"/>
                </a:solidFill>
              </a:rPr>
              <a:t>PENG Block</a:t>
            </a:r>
          </a:p>
          <a:p>
            <a:pPr marL="240030" lvl="1" indent="0">
              <a:buNone/>
            </a:pPr>
            <a:r>
              <a:rPr lang="en-US" sz="1200" dirty="0"/>
              <a:t>An injection performed in pelvic region to block sensation of surgery pain in the hip: to help provide pain relief.</a:t>
            </a:r>
          </a:p>
          <a:p>
            <a:pPr lvl="1">
              <a:lnSpc>
                <a:spcPct val="50000"/>
              </a:lnSpc>
              <a:buFont typeface="Wingdings" panose="05000000000000000000" pitchFamily="2" charset="2"/>
              <a:buChar char="Ø"/>
            </a:pPr>
            <a:endParaRPr lang="en-US" sz="1200" dirty="0">
              <a:solidFill>
                <a:srgbClr val="008000"/>
              </a:solidFill>
            </a:endParaRPr>
          </a:p>
          <a:p>
            <a:pPr>
              <a:buFont typeface="Wingdings" panose="05000000000000000000" pitchFamily="2" charset="2"/>
              <a:buChar char="Ø"/>
            </a:pPr>
            <a:r>
              <a:rPr lang="en-US" sz="1400" dirty="0">
                <a:solidFill>
                  <a:srgbClr val="008000"/>
                </a:solidFill>
              </a:rPr>
              <a:t>Joint Cocktail</a:t>
            </a:r>
          </a:p>
          <a:p>
            <a:pPr marL="205740" lvl="1" indent="0">
              <a:buNone/>
            </a:pPr>
            <a:r>
              <a:rPr lang="en-US" sz="1200" dirty="0"/>
              <a:t>A mixture of pain medication, local anesthetic, and anti-inflammatory injected into the knee or hip.                                          To provide pain relief when the surgery is completed.</a:t>
            </a:r>
          </a:p>
          <a:p>
            <a:pPr marL="205740" lvl="1" indent="0">
              <a:buNone/>
            </a:pPr>
            <a:endParaRPr lang="en-US" sz="1200" dirty="0"/>
          </a:p>
          <a:p>
            <a:endParaRPr lang="en-US" sz="1200" dirty="0"/>
          </a:p>
        </p:txBody>
      </p:sp>
    </p:spTree>
    <p:extLst>
      <p:ext uri="{BB962C8B-B14F-4D97-AF65-F5344CB8AC3E}">
        <p14:creationId xmlns:p14="http://schemas.microsoft.com/office/powerpoint/2010/main" val="2174761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8A38B-3119-4DE5-A089-4AC63F75E692}"/>
              </a:ext>
            </a:extLst>
          </p:cNvPr>
          <p:cNvPicPr>
            <a:picLocks noChangeAspect="1"/>
          </p:cNvPicPr>
          <p:nvPr/>
        </p:nvPicPr>
        <p:blipFill rotWithShape="1">
          <a:blip r:embed="rId2"/>
          <a:srcRect l="18777" r="-7063"/>
          <a:stretch/>
        </p:blipFill>
        <p:spPr>
          <a:xfrm>
            <a:off x="6377941" y="1360900"/>
            <a:ext cx="2057400" cy="1868807"/>
          </a:xfrm>
          <a:prstGeom prst="rect">
            <a:avLst/>
          </a:prstGeom>
        </p:spPr>
      </p:pic>
      <p:sp>
        <p:nvSpPr>
          <p:cNvPr id="2" name="Title 1">
            <a:extLst>
              <a:ext uri="{FF2B5EF4-FFF2-40B4-BE49-F238E27FC236}">
                <a16:creationId xmlns:a16="http://schemas.microsoft.com/office/drawing/2014/main" id="{1A8B342A-E1C7-49AA-9E4A-978A5BF49828}"/>
              </a:ext>
            </a:extLst>
          </p:cNvPr>
          <p:cNvSpPr>
            <a:spLocks noGrp="1"/>
          </p:cNvSpPr>
          <p:nvPr>
            <p:ph type="title"/>
          </p:nvPr>
        </p:nvSpPr>
        <p:spPr>
          <a:xfrm>
            <a:off x="1828800" y="114302"/>
            <a:ext cx="5486400" cy="692464"/>
          </a:xfrm>
        </p:spPr>
        <p:txBody>
          <a:bodyPr/>
          <a:lstStyle/>
          <a:p>
            <a:pPr algn="ctr"/>
            <a:r>
              <a:rPr lang="en-US" dirty="0"/>
              <a:t>DO NOT…</a:t>
            </a:r>
          </a:p>
        </p:txBody>
      </p:sp>
      <p:sp>
        <p:nvSpPr>
          <p:cNvPr id="3" name="Content Placeholder 2">
            <a:extLst>
              <a:ext uri="{FF2B5EF4-FFF2-40B4-BE49-F238E27FC236}">
                <a16:creationId xmlns:a16="http://schemas.microsoft.com/office/drawing/2014/main" id="{6A532844-013D-444B-9990-A329F98DEC83}"/>
              </a:ext>
            </a:extLst>
          </p:cNvPr>
          <p:cNvSpPr>
            <a:spLocks noGrp="1"/>
          </p:cNvSpPr>
          <p:nvPr>
            <p:ph sz="quarter" idx="13"/>
          </p:nvPr>
        </p:nvSpPr>
        <p:spPr>
          <a:xfrm>
            <a:off x="262892" y="806766"/>
            <a:ext cx="5337809" cy="3600450"/>
          </a:xfrm>
        </p:spPr>
        <p:txBody>
          <a:bodyPr>
            <a:normAutofit fontScale="62500" lnSpcReduction="20000"/>
          </a:bodyPr>
          <a:lstStyle/>
          <a:p>
            <a:pPr>
              <a:lnSpc>
                <a:spcPct val="120000"/>
              </a:lnSpc>
              <a:buFont typeface="Wingdings" panose="05000000000000000000" pitchFamily="2" charset="2"/>
              <a:buChar char="Ø"/>
            </a:pPr>
            <a:r>
              <a:rPr lang="en-US" sz="2700" dirty="0"/>
              <a:t>Do </a:t>
            </a:r>
            <a:r>
              <a:rPr lang="en-US" sz="2700" b="1" dirty="0">
                <a:solidFill>
                  <a:srgbClr val="FF0000"/>
                </a:solidFill>
              </a:rPr>
              <a:t>NOT</a:t>
            </a:r>
            <a:r>
              <a:rPr lang="en-US" sz="2700" dirty="0"/>
              <a:t> write on extremities before coming to the hospital    </a:t>
            </a:r>
          </a:p>
          <a:p>
            <a:pPr lvl="1">
              <a:lnSpc>
                <a:spcPct val="120000"/>
              </a:lnSpc>
              <a:buFont typeface="Wingdings" panose="05000000000000000000" pitchFamily="2" charset="2"/>
              <a:buChar char="Ø"/>
            </a:pPr>
            <a:r>
              <a:rPr lang="en-US" sz="2550" dirty="0"/>
              <a:t>For example: </a:t>
            </a:r>
            <a:r>
              <a:rPr lang="en-US" sz="2550" i="1" dirty="0"/>
              <a:t>“Wrong leg!”  </a:t>
            </a:r>
            <a:r>
              <a:rPr lang="en-US" sz="2550" dirty="0"/>
              <a:t>You and your surgeon will verify which knee or hip will be operated on. </a:t>
            </a:r>
          </a:p>
          <a:p>
            <a:pPr marL="0" indent="0">
              <a:lnSpc>
                <a:spcPct val="120000"/>
              </a:lnSpc>
              <a:buNone/>
            </a:pPr>
            <a:r>
              <a:rPr lang="en-US" sz="3300" dirty="0">
                <a:solidFill>
                  <a:srgbClr val="008000"/>
                </a:solidFill>
              </a:rPr>
              <a:t>Your surgical team will</a:t>
            </a:r>
            <a:r>
              <a:rPr lang="en-US" sz="3300" dirty="0"/>
              <a:t>:</a:t>
            </a:r>
          </a:p>
          <a:p>
            <a:pPr>
              <a:lnSpc>
                <a:spcPct val="120000"/>
              </a:lnSpc>
              <a:buClr>
                <a:schemeClr val="tx2"/>
              </a:buClr>
              <a:buFont typeface="Wingdings" panose="05000000000000000000" pitchFamily="2" charset="2"/>
              <a:buChar char="Ø"/>
            </a:pPr>
            <a:r>
              <a:rPr lang="en-US" sz="2700" dirty="0"/>
              <a:t>Actively communicate in the operating room; this check is called a </a:t>
            </a:r>
            <a:r>
              <a:rPr lang="en-US" sz="2700" dirty="0">
                <a:solidFill>
                  <a:srgbClr val="008000"/>
                </a:solidFill>
              </a:rPr>
              <a:t>TIME-OUT</a:t>
            </a:r>
            <a:endParaRPr lang="en-US" sz="2700" dirty="0"/>
          </a:p>
          <a:p>
            <a:pPr>
              <a:lnSpc>
                <a:spcPct val="120000"/>
              </a:lnSpc>
              <a:buClr>
                <a:schemeClr val="tx2"/>
              </a:buClr>
              <a:buFont typeface="Wingdings" panose="05000000000000000000" pitchFamily="2" charset="2"/>
              <a:buChar char="Ø"/>
            </a:pPr>
            <a:r>
              <a:rPr lang="en-US" sz="2700" dirty="0"/>
              <a:t>During the time-out, the team members agree:</a:t>
            </a:r>
          </a:p>
          <a:p>
            <a:pPr lvl="1">
              <a:lnSpc>
                <a:spcPct val="120000"/>
              </a:lnSpc>
              <a:buClr>
                <a:schemeClr val="tx2"/>
              </a:buClr>
              <a:buFont typeface="Wingdings" panose="05000000000000000000" pitchFamily="2" charset="2"/>
              <a:buChar char="Ø"/>
            </a:pPr>
            <a:r>
              <a:rPr lang="en-US" sz="2625" dirty="0"/>
              <a:t>correct patient identity</a:t>
            </a:r>
          </a:p>
          <a:p>
            <a:pPr lvl="1">
              <a:lnSpc>
                <a:spcPct val="120000"/>
              </a:lnSpc>
              <a:buClr>
                <a:schemeClr val="tx2"/>
              </a:buClr>
              <a:buFont typeface="Wingdings" panose="05000000000000000000" pitchFamily="2" charset="2"/>
              <a:buChar char="Ø"/>
            </a:pPr>
            <a:r>
              <a:rPr lang="en-US" sz="2625" dirty="0"/>
              <a:t>correct site</a:t>
            </a:r>
          </a:p>
          <a:p>
            <a:pPr lvl="1">
              <a:lnSpc>
                <a:spcPct val="120000"/>
              </a:lnSpc>
              <a:buClr>
                <a:schemeClr val="tx2"/>
              </a:buClr>
              <a:buFont typeface="Wingdings" panose="05000000000000000000" pitchFamily="2" charset="2"/>
              <a:buChar char="Ø"/>
            </a:pPr>
            <a:r>
              <a:rPr lang="en-US" sz="2625" dirty="0"/>
              <a:t>procedure to be done</a:t>
            </a:r>
          </a:p>
          <a:p>
            <a:endParaRPr lang="en-US" dirty="0"/>
          </a:p>
        </p:txBody>
      </p:sp>
      <p:sp>
        <p:nvSpPr>
          <p:cNvPr id="7" name="&quot;Not Allowed&quot; Symbol 6">
            <a:extLst>
              <a:ext uri="{FF2B5EF4-FFF2-40B4-BE49-F238E27FC236}">
                <a16:creationId xmlns:a16="http://schemas.microsoft.com/office/drawing/2014/main" id="{1B7D0FAD-FA77-4B46-9970-B26D108044B3}"/>
              </a:ext>
            </a:extLst>
          </p:cNvPr>
          <p:cNvSpPr>
            <a:spLocks noChangeAspect="1"/>
          </p:cNvSpPr>
          <p:nvPr/>
        </p:nvSpPr>
        <p:spPr>
          <a:xfrm>
            <a:off x="6526530" y="1506633"/>
            <a:ext cx="1577340" cy="1577340"/>
          </a:xfrm>
          <a:prstGeom prst="noSmoking">
            <a:avLst>
              <a:gd name="adj" fmla="val 6733"/>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3780453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E5E3-D7D1-4F82-9A4C-5F7584650BDA}"/>
              </a:ext>
            </a:extLst>
          </p:cNvPr>
          <p:cNvSpPr>
            <a:spLocks noGrp="1"/>
          </p:cNvSpPr>
          <p:nvPr>
            <p:ph type="title"/>
          </p:nvPr>
        </p:nvSpPr>
        <p:spPr>
          <a:xfrm>
            <a:off x="1828800" y="114301"/>
            <a:ext cx="5486400" cy="582929"/>
          </a:xfrm>
        </p:spPr>
        <p:txBody>
          <a:bodyPr/>
          <a:lstStyle/>
          <a:p>
            <a:pPr algn="ctr"/>
            <a:r>
              <a:rPr lang="en-US" dirty="0"/>
              <a:t>In the Operating Room</a:t>
            </a:r>
          </a:p>
        </p:txBody>
      </p:sp>
      <p:sp>
        <p:nvSpPr>
          <p:cNvPr id="3" name="Content Placeholder 2">
            <a:extLst>
              <a:ext uri="{FF2B5EF4-FFF2-40B4-BE49-F238E27FC236}">
                <a16:creationId xmlns:a16="http://schemas.microsoft.com/office/drawing/2014/main" id="{CAA6A995-04A2-4E74-A3C6-7EAF2BD2D95F}"/>
              </a:ext>
            </a:extLst>
          </p:cNvPr>
          <p:cNvSpPr>
            <a:spLocks noGrp="1"/>
          </p:cNvSpPr>
          <p:nvPr>
            <p:ph sz="quarter" idx="13"/>
          </p:nvPr>
        </p:nvSpPr>
        <p:spPr>
          <a:xfrm>
            <a:off x="228600" y="1074420"/>
            <a:ext cx="4779169" cy="3284932"/>
          </a:xfrm>
        </p:spPr>
        <p:txBody>
          <a:bodyPr>
            <a:normAutofit/>
          </a:bodyPr>
          <a:lstStyle/>
          <a:p>
            <a:pPr marL="0" indent="0">
              <a:buNone/>
            </a:pPr>
            <a:r>
              <a:rPr lang="en-US" sz="1800" dirty="0"/>
              <a:t>Surgery times are determined by the type of surgery:</a:t>
            </a:r>
          </a:p>
          <a:p>
            <a:pPr marL="0" indent="0">
              <a:buNone/>
            </a:pPr>
            <a:endParaRPr lang="en-US" sz="1350" dirty="0"/>
          </a:p>
          <a:p>
            <a:pPr indent="-212598">
              <a:buFont typeface="Wingdings" panose="05000000000000000000" pitchFamily="2" charset="2"/>
              <a:buChar char="Ø"/>
            </a:pPr>
            <a:r>
              <a:rPr lang="en-US" dirty="0">
                <a:solidFill>
                  <a:srgbClr val="008000"/>
                </a:solidFill>
              </a:rPr>
              <a:t>Total knee or hip: </a:t>
            </a:r>
            <a:r>
              <a:rPr lang="en-US" dirty="0"/>
              <a:t>2 to 2.5 hours</a:t>
            </a:r>
          </a:p>
          <a:p>
            <a:pPr indent="-212598">
              <a:buFont typeface="Wingdings" panose="05000000000000000000" pitchFamily="2" charset="2"/>
              <a:buChar char="Ø"/>
            </a:pPr>
            <a:endParaRPr lang="en-US" sz="1350" dirty="0"/>
          </a:p>
          <a:p>
            <a:pPr indent="-212598">
              <a:buFont typeface="Wingdings" panose="05000000000000000000" pitchFamily="2" charset="2"/>
              <a:buChar char="Ø"/>
            </a:pPr>
            <a:r>
              <a:rPr lang="en-US" dirty="0">
                <a:solidFill>
                  <a:srgbClr val="008000"/>
                </a:solidFill>
              </a:rPr>
              <a:t>Partial Knee: </a:t>
            </a:r>
            <a:r>
              <a:rPr lang="en-US" dirty="0"/>
              <a:t>1.5 to 2 hours</a:t>
            </a:r>
          </a:p>
          <a:p>
            <a:pPr marL="0" indent="0">
              <a:buNone/>
            </a:pPr>
            <a:endParaRPr lang="en-US" dirty="0"/>
          </a:p>
          <a:p>
            <a:pPr indent="-212598">
              <a:buFont typeface="Wingdings" panose="05000000000000000000" pitchFamily="2" charset="2"/>
              <a:buChar char="Ø"/>
            </a:pPr>
            <a:r>
              <a:rPr lang="en-US" dirty="0">
                <a:solidFill>
                  <a:srgbClr val="008000"/>
                </a:solidFill>
              </a:rPr>
              <a:t>Bilateral knees: </a:t>
            </a:r>
            <a:r>
              <a:rPr lang="en-US" dirty="0"/>
              <a:t>4 to 5 hours</a:t>
            </a:r>
          </a:p>
          <a:p>
            <a:pPr indent="-212598">
              <a:buFont typeface="Wingdings" panose="05000000000000000000" pitchFamily="2" charset="2"/>
              <a:buChar char="Ø"/>
            </a:pPr>
            <a:endParaRPr lang="en-US" sz="1350" dirty="0"/>
          </a:p>
          <a:p>
            <a:pPr marL="205740" indent="-212598">
              <a:buFont typeface="Wingdings" panose="05000000000000000000" pitchFamily="2" charset="2"/>
              <a:buChar char="Ø"/>
            </a:pPr>
            <a:r>
              <a:rPr lang="en-US" dirty="0">
                <a:solidFill>
                  <a:srgbClr val="008000"/>
                </a:solidFill>
              </a:rPr>
              <a:t>Knee or hip revision: </a:t>
            </a:r>
            <a:r>
              <a:rPr lang="en-US" dirty="0"/>
              <a:t>2.5 to 5 hours</a:t>
            </a:r>
          </a:p>
          <a:p>
            <a:endParaRPr lang="en-US" dirty="0"/>
          </a:p>
        </p:txBody>
      </p:sp>
      <p:pic>
        <p:nvPicPr>
          <p:cNvPr id="6" name="Content Placeholder 5">
            <a:extLst>
              <a:ext uri="{FF2B5EF4-FFF2-40B4-BE49-F238E27FC236}">
                <a16:creationId xmlns:a16="http://schemas.microsoft.com/office/drawing/2014/main" id="{497B8E58-8D43-4359-8A92-DB2D3D7ED2E0}"/>
              </a:ext>
            </a:extLst>
          </p:cNvPr>
          <p:cNvPicPr>
            <a:picLocks noGrp="1" noChangeAspect="1"/>
          </p:cNvPicPr>
          <p:nvPr>
            <p:ph sz="quarter" idx="14"/>
          </p:nvPr>
        </p:nvPicPr>
        <p:blipFill rotWithShape="1">
          <a:blip r:embed="rId2"/>
          <a:stretch/>
        </p:blipFill>
        <p:spPr>
          <a:xfrm>
            <a:off x="5595511" y="1520190"/>
            <a:ext cx="3101767" cy="2325183"/>
          </a:xfrm>
        </p:spPr>
      </p:pic>
    </p:spTree>
    <p:extLst>
      <p:ext uri="{BB962C8B-B14F-4D97-AF65-F5344CB8AC3E}">
        <p14:creationId xmlns:p14="http://schemas.microsoft.com/office/powerpoint/2010/main" val="1223628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17B7-5154-42BA-9913-F8F70CB27241}"/>
              </a:ext>
            </a:extLst>
          </p:cNvPr>
          <p:cNvSpPr>
            <a:spLocks noGrp="1"/>
          </p:cNvSpPr>
          <p:nvPr>
            <p:ph type="title" idx="4294967295"/>
          </p:nvPr>
        </p:nvSpPr>
        <p:spPr>
          <a:xfrm>
            <a:off x="-80169" y="0"/>
            <a:ext cx="9144000" cy="452438"/>
          </a:xfrm>
        </p:spPr>
        <p:txBody>
          <a:bodyPr>
            <a:noAutofit/>
          </a:bodyPr>
          <a:lstStyle/>
          <a:p>
            <a:pPr algn="ctr"/>
            <a:r>
              <a:rPr lang="en-US" sz="2400" dirty="0"/>
              <a:t>After Surgery</a:t>
            </a:r>
          </a:p>
        </p:txBody>
      </p:sp>
      <p:sp>
        <p:nvSpPr>
          <p:cNvPr id="5" name="Content Placeholder 4">
            <a:extLst>
              <a:ext uri="{FF2B5EF4-FFF2-40B4-BE49-F238E27FC236}">
                <a16:creationId xmlns:a16="http://schemas.microsoft.com/office/drawing/2014/main" id="{C1E271FE-F9F6-42CE-901F-B60A6DE5DDDD}"/>
              </a:ext>
            </a:extLst>
          </p:cNvPr>
          <p:cNvSpPr>
            <a:spLocks noGrp="1"/>
          </p:cNvSpPr>
          <p:nvPr>
            <p:ph idx="4294967295"/>
          </p:nvPr>
        </p:nvSpPr>
        <p:spPr>
          <a:xfrm>
            <a:off x="0" y="339752"/>
            <a:ext cx="8983663" cy="4876826"/>
          </a:xfrm>
        </p:spPr>
        <p:txBody>
          <a:bodyPr>
            <a:normAutofit fontScale="55000" lnSpcReduction="20000"/>
          </a:bodyPr>
          <a:lstStyle/>
          <a:p>
            <a:pPr marL="0" indent="0">
              <a:buNone/>
            </a:pPr>
            <a:r>
              <a:rPr lang="en-US" sz="2500" b="1" u="sng" dirty="0">
                <a:solidFill>
                  <a:srgbClr val="008000"/>
                </a:solidFill>
              </a:rPr>
              <a:t>PACU I (</a:t>
            </a:r>
            <a:r>
              <a:rPr lang="en-US" sz="2500" b="1" i="0" u="sng" dirty="0">
                <a:solidFill>
                  <a:srgbClr val="008902"/>
                </a:solidFill>
                <a:effectLst/>
              </a:rPr>
              <a:t>postanesthesia care unit</a:t>
            </a:r>
            <a:r>
              <a:rPr lang="en-US" sz="2500" b="1" i="0" u="sng" dirty="0">
                <a:solidFill>
                  <a:srgbClr val="008000"/>
                </a:solidFill>
                <a:effectLst/>
              </a:rPr>
              <a:t>)</a:t>
            </a:r>
            <a:endParaRPr lang="en-US" sz="2500" b="1" u="sng" dirty="0">
              <a:solidFill>
                <a:srgbClr val="008000"/>
              </a:solidFill>
            </a:endParaRPr>
          </a:p>
          <a:p>
            <a:pPr lvl="1" indent="-212598">
              <a:lnSpc>
                <a:spcPct val="120000"/>
              </a:lnSpc>
              <a:buFont typeface="Wingdings" panose="05000000000000000000" pitchFamily="2" charset="2"/>
              <a:buChar char="Ø"/>
            </a:pPr>
            <a:r>
              <a:rPr lang="en-US" sz="2500" dirty="0"/>
              <a:t>You will wake up and probably feel sleepy</a:t>
            </a:r>
          </a:p>
          <a:p>
            <a:pPr lvl="1" indent="-212598">
              <a:lnSpc>
                <a:spcPct val="120000"/>
              </a:lnSpc>
              <a:buFont typeface="Wingdings" panose="05000000000000000000" pitchFamily="2" charset="2"/>
              <a:buChar char="Ø"/>
            </a:pPr>
            <a:r>
              <a:rPr lang="en-US" sz="2500" dirty="0"/>
              <a:t>Your vital signs will be assessed every 15 minutes</a:t>
            </a:r>
          </a:p>
          <a:p>
            <a:pPr lvl="1" indent="-212598">
              <a:lnSpc>
                <a:spcPct val="120000"/>
              </a:lnSpc>
              <a:buFont typeface="Wingdings" panose="05000000000000000000" pitchFamily="2" charset="2"/>
              <a:buChar char="Ø"/>
            </a:pPr>
            <a:r>
              <a:rPr lang="en-US" sz="2500" dirty="0"/>
              <a:t>Cardiac and oxygen monitors will be in place</a:t>
            </a:r>
          </a:p>
          <a:p>
            <a:pPr lvl="1" indent="-212598">
              <a:lnSpc>
                <a:spcPct val="120000"/>
              </a:lnSpc>
              <a:buFont typeface="Wingdings" panose="05000000000000000000" pitchFamily="2" charset="2"/>
              <a:buChar char="Ø"/>
            </a:pPr>
            <a:r>
              <a:rPr lang="en-US" sz="2500" dirty="0"/>
              <a:t>Pain should be well managed with the nerve block and cocktail, but additional pain relievers are available as needed</a:t>
            </a:r>
          </a:p>
          <a:p>
            <a:pPr lvl="1" indent="-212598">
              <a:lnSpc>
                <a:spcPct val="120000"/>
              </a:lnSpc>
              <a:buFont typeface="Wingdings" panose="05000000000000000000" pitchFamily="2" charset="2"/>
              <a:buChar char="Ø"/>
            </a:pPr>
            <a:r>
              <a:rPr lang="en-US" sz="2500" dirty="0"/>
              <a:t>Your anesthetist will evaluate your progress, once you have met the criteria for the next phase: vital signs are stable, pain is managed, you have sensation in operative leg, and the room you will be transferred to is clean:</a:t>
            </a:r>
          </a:p>
          <a:p>
            <a:pPr lvl="4" indent="-212598">
              <a:lnSpc>
                <a:spcPct val="120000"/>
              </a:lnSpc>
              <a:buFont typeface="Wingdings" panose="05000000000000000000" pitchFamily="2" charset="2"/>
              <a:buChar char="Ø"/>
            </a:pPr>
            <a:r>
              <a:rPr lang="en-US" sz="2500" dirty="0"/>
              <a:t>GBMC’s pre-approved </a:t>
            </a:r>
            <a:r>
              <a:rPr lang="en-US" sz="2500" b="1" i="1" dirty="0">
                <a:solidFill>
                  <a:schemeClr val="bg2"/>
                </a:solidFill>
              </a:rPr>
              <a:t>Same-Day patients </a:t>
            </a:r>
            <a:r>
              <a:rPr lang="en-US" sz="2500" dirty="0"/>
              <a:t>will be </a:t>
            </a:r>
            <a:r>
              <a:rPr lang="en-US" sz="2500" b="1" i="1" dirty="0">
                <a:solidFill>
                  <a:schemeClr val="bg2"/>
                </a:solidFill>
              </a:rPr>
              <a:t>begin the PACU II phase</a:t>
            </a:r>
          </a:p>
          <a:p>
            <a:pPr lvl="4" indent="-212598">
              <a:lnSpc>
                <a:spcPct val="120000"/>
              </a:lnSpc>
              <a:buFont typeface="Wingdings" panose="05000000000000000000" pitchFamily="2" charset="2"/>
              <a:buChar char="Ø"/>
            </a:pPr>
            <a:r>
              <a:rPr lang="en-US" sz="2500" dirty="0"/>
              <a:t>GBMC’s </a:t>
            </a:r>
            <a:r>
              <a:rPr lang="en-US" sz="2500" b="1" dirty="0"/>
              <a:t>23-hour/admit </a:t>
            </a:r>
            <a:r>
              <a:rPr lang="en-US" sz="2500" dirty="0"/>
              <a:t>patient will </a:t>
            </a:r>
            <a:r>
              <a:rPr lang="en-US" sz="2500" b="1" dirty="0"/>
              <a:t>be transferred to Unit 58</a:t>
            </a:r>
          </a:p>
          <a:p>
            <a:pPr marL="617220" lvl="1" indent="-342900">
              <a:buFont typeface="Wingdings" panose="05000000000000000000" pitchFamily="2" charset="2"/>
              <a:buChar char="Ø"/>
            </a:pPr>
            <a:endParaRPr lang="en-US" sz="2500" dirty="0"/>
          </a:p>
          <a:p>
            <a:pPr marL="0" indent="0">
              <a:buNone/>
            </a:pPr>
            <a:r>
              <a:rPr lang="en-US" sz="2500" b="1" i="1" u="sng" dirty="0">
                <a:solidFill>
                  <a:srgbClr val="008000"/>
                </a:solidFill>
              </a:rPr>
              <a:t>Pre-approved Same-Day patients</a:t>
            </a:r>
            <a:r>
              <a:rPr lang="en-US" sz="2500" b="1" i="1" dirty="0">
                <a:solidFill>
                  <a:srgbClr val="008000"/>
                </a:solidFill>
              </a:rPr>
              <a:t> </a:t>
            </a:r>
            <a:r>
              <a:rPr lang="en-US" sz="2500" dirty="0">
                <a:solidFill>
                  <a:srgbClr val="008000"/>
                </a:solidFill>
              </a:rPr>
              <a:t>(</a:t>
            </a:r>
            <a:r>
              <a:rPr lang="en-US" sz="2500" b="1" dirty="0">
                <a:solidFill>
                  <a:schemeClr val="bg2"/>
                </a:solidFill>
              </a:rPr>
              <a:t>Dr. Lanzo</a:t>
            </a:r>
            <a:r>
              <a:rPr lang="en-US" sz="2500" b="1" dirty="0">
                <a:solidFill>
                  <a:srgbClr val="008000"/>
                </a:solidFill>
              </a:rPr>
              <a:t> </a:t>
            </a:r>
            <a:r>
              <a:rPr lang="en-US" sz="2500" dirty="0">
                <a:solidFill>
                  <a:srgbClr val="008000"/>
                </a:solidFill>
              </a:rPr>
              <a:t>or </a:t>
            </a:r>
            <a:r>
              <a:rPr lang="en-US" sz="2500" b="1" dirty="0">
                <a:solidFill>
                  <a:schemeClr val="bg2"/>
                </a:solidFill>
              </a:rPr>
              <a:t>Dr. Schmidt’s </a:t>
            </a:r>
            <a:r>
              <a:rPr lang="en-US" sz="2500" dirty="0">
                <a:solidFill>
                  <a:srgbClr val="008000"/>
                </a:solidFill>
              </a:rPr>
              <a:t>patients only)</a:t>
            </a:r>
          </a:p>
          <a:p>
            <a:pPr marL="205734" lvl="1" indent="0">
              <a:buNone/>
            </a:pPr>
            <a:r>
              <a:rPr lang="en-US" sz="2500" b="1" dirty="0">
                <a:solidFill>
                  <a:schemeClr val="bg2"/>
                </a:solidFill>
              </a:rPr>
              <a:t>PACU II phase for discharge home</a:t>
            </a:r>
            <a:r>
              <a:rPr lang="en-US" sz="2500" dirty="0">
                <a:solidFill>
                  <a:srgbClr val="008000"/>
                </a:solidFill>
              </a:rPr>
              <a:t>:</a:t>
            </a:r>
          </a:p>
          <a:p>
            <a:pPr lvl="1" indent="-212598">
              <a:lnSpc>
                <a:spcPct val="120000"/>
              </a:lnSpc>
              <a:buFont typeface="Wingdings" panose="05000000000000000000" pitchFamily="2" charset="2"/>
              <a:buChar char="Ø"/>
            </a:pPr>
            <a:r>
              <a:rPr lang="en-US" sz="2500" dirty="0"/>
              <a:t>Meet your Registered Nurse (RN) and your assigned Physical Therapist (PT) </a:t>
            </a:r>
          </a:p>
          <a:p>
            <a:pPr lvl="1" indent="-212598">
              <a:lnSpc>
                <a:spcPct val="120000"/>
              </a:lnSpc>
              <a:buFont typeface="Wingdings" panose="05000000000000000000" pitchFamily="2" charset="2"/>
              <a:buChar char="Ø"/>
            </a:pPr>
            <a:r>
              <a:rPr lang="en-US" sz="2500" dirty="0"/>
              <a:t>Your Nurse and Physical Therapist will </a:t>
            </a:r>
            <a:r>
              <a:rPr lang="en-US" sz="2500" b="1" i="1" dirty="0">
                <a:solidFill>
                  <a:srgbClr val="FF0000"/>
                </a:solidFill>
              </a:rPr>
              <a:t>provide teaching to you</a:t>
            </a:r>
            <a:r>
              <a:rPr lang="en-US" sz="2500" dirty="0">
                <a:solidFill>
                  <a:srgbClr val="FF0000"/>
                </a:solidFill>
              </a:rPr>
              <a:t> </a:t>
            </a:r>
            <a:r>
              <a:rPr lang="en-US" sz="2500" u="sng" dirty="0"/>
              <a:t>and</a:t>
            </a:r>
            <a:r>
              <a:rPr lang="en-US" sz="2500" dirty="0"/>
              <a:t> </a:t>
            </a:r>
            <a:r>
              <a:rPr lang="en-US" sz="2500" b="1" i="1" dirty="0">
                <a:solidFill>
                  <a:srgbClr val="FF0000"/>
                </a:solidFill>
              </a:rPr>
              <a:t>your support person</a:t>
            </a:r>
            <a:r>
              <a:rPr lang="en-US" sz="2500" dirty="0"/>
              <a:t>, they will evaluate you for discharge home.</a:t>
            </a:r>
          </a:p>
          <a:p>
            <a:pPr lvl="1" indent="-212598">
              <a:lnSpc>
                <a:spcPct val="120000"/>
              </a:lnSpc>
              <a:buFont typeface="Wingdings" panose="05000000000000000000" pitchFamily="2" charset="2"/>
              <a:buChar char="Ø"/>
            </a:pPr>
            <a:r>
              <a:rPr lang="en-US" sz="2500" dirty="0"/>
              <a:t>You will be given an Ice Therapy Wrap to help relieve pain and manage swelling after surgery.</a:t>
            </a:r>
          </a:p>
          <a:p>
            <a:pPr lvl="1" indent="-212598">
              <a:lnSpc>
                <a:spcPct val="120000"/>
              </a:lnSpc>
              <a:buFont typeface="Wingdings" panose="05000000000000000000" pitchFamily="2" charset="2"/>
              <a:buChar char="Ø"/>
            </a:pPr>
            <a:r>
              <a:rPr lang="en-US" sz="2500" dirty="0"/>
              <a:t>You will be given your post-op Nozin 12 mL bottle kit; your nurse will teach you how to apply and when to apply the Nozin. Your first dose will be given at this time. </a:t>
            </a:r>
            <a:endParaRPr lang="en-US" sz="2400" dirty="0"/>
          </a:p>
        </p:txBody>
      </p:sp>
    </p:spTree>
    <p:extLst>
      <p:ext uri="{BB962C8B-B14F-4D97-AF65-F5344CB8AC3E}">
        <p14:creationId xmlns:p14="http://schemas.microsoft.com/office/powerpoint/2010/main" val="4118682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668426-301B-4671-B8A1-F036D08AB69A}"/>
              </a:ext>
            </a:extLst>
          </p:cNvPr>
          <p:cNvSpPr>
            <a:spLocks noGrp="1"/>
          </p:cNvSpPr>
          <p:nvPr>
            <p:ph type="title"/>
          </p:nvPr>
        </p:nvSpPr>
        <p:spPr>
          <a:xfrm>
            <a:off x="2057400" y="114300"/>
            <a:ext cx="4972050" cy="514350"/>
          </a:xfrm>
        </p:spPr>
        <p:txBody>
          <a:bodyPr>
            <a:noAutofit/>
          </a:bodyPr>
          <a:lstStyle/>
          <a:p>
            <a:r>
              <a:rPr lang="en-US" dirty="0"/>
              <a:t>Post-op Infection Prevention</a:t>
            </a:r>
          </a:p>
        </p:txBody>
      </p:sp>
      <p:pic>
        <p:nvPicPr>
          <p:cNvPr id="11" name="Content Placeholder 10">
            <a:extLst>
              <a:ext uri="{FF2B5EF4-FFF2-40B4-BE49-F238E27FC236}">
                <a16:creationId xmlns:a16="http://schemas.microsoft.com/office/drawing/2014/main" id="{71F0EA58-75E0-43D4-83E7-C787D486BC02}"/>
              </a:ext>
            </a:extLst>
          </p:cNvPr>
          <p:cNvPicPr>
            <a:picLocks noGrp="1" noChangeAspect="1"/>
          </p:cNvPicPr>
          <p:nvPr>
            <p:ph sz="quarter" idx="13"/>
          </p:nvPr>
        </p:nvPicPr>
        <p:blipFill>
          <a:blip r:embed="rId3"/>
          <a:stretch>
            <a:fillRect/>
          </a:stretch>
        </p:blipFill>
        <p:spPr>
          <a:xfrm>
            <a:off x="3839673" y="1744178"/>
            <a:ext cx="1978607" cy="2551510"/>
          </a:xfrm>
        </p:spPr>
      </p:pic>
      <p:pic>
        <p:nvPicPr>
          <p:cNvPr id="13" name="Content Placeholder 12">
            <a:extLst>
              <a:ext uri="{FF2B5EF4-FFF2-40B4-BE49-F238E27FC236}">
                <a16:creationId xmlns:a16="http://schemas.microsoft.com/office/drawing/2014/main" id="{1E67ACC3-0D4C-4D3B-BBED-D4A1C00479E8}"/>
              </a:ext>
            </a:extLst>
          </p:cNvPr>
          <p:cNvPicPr>
            <a:picLocks noGrp="1" noChangeAspect="1"/>
          </p:cNvPicPr>
          <p:nvPr>
            <p:ph sz="quarter" idx="14"/>
          </p:nvPr>
        </p:nvPicPr>
        <p:blipFill>
          <a:blip r:embed="rId4"/>
          <a:stretch>
            <a:fillRect/>
          </a:stretch>
        </p:blipFill>
        <p:spPr>
          <a:xfrm>
            <a:off x="6057503" y="716734"/>
            <a:ext cx="2748825" cy="3578954"/>
          </a:xfrm>
        </p:spPr>
      </p:pic>
      <p:sp>
        <p:nvSpPr>
          <p:cNvPr id="3" name="TextBox 2">
            <a:extLst>
              <a:ext uri="{FF2B5EF4-FFF2-40B4-BE49-F238E27FC236}">
                <a16:creationId xmlns:a16="http://schemas.microsoft.com/office/drawing/2014/main" id="{5908C9D3-141D-4369-828C-7159D63AF662}"/>
              </a:ext>
            </a:extLst>
          </p:cNvPr>
          <p:cNvSpPr txBox="1"/>
          <p:nvPr/>
        </p:nvSpPr>
        <p:spPr>
          <a:xfrm>
            <a:off x="171450" y="606828"/>
            <a:ext cx="3429000" cy="1708160"/>
          </a:xfrm>
          <a:prstGeom prst="rect">
            <a:avLst/>
          </a:prstGeom>
          <a:noFill/>
        </p:spPr>
        <p:txBody>
          <a:bodyPr wrap="square" rtlCol="0">
            <a:spAutoFit/>
          </a:bodyPr>
          <a:lstStyle/>
          <a:p>
            <a:pPr marL="257175" indent="-257175">
              <a:buFont typeface="Wingdings" panose="05000000000000000000" pitchFamily="2" charset="2"/>
              <a:buChar char="Ø"/>
            </a:pPr>
            <a:r>
              <a:rPr lang="en-US" sz="1500" b="1" u="sng" dirty="0"/>
              <a:t>First dose</a:t>
            </a:r>
            <a:r>
              <a:rPr lang="en-US" sz="1500" dirty="0"/>
              <a:t>: after surgery upon arrival to PACU Phase II or Unit 58</a:t>
            </a:r>
          </a:p>
          <a:p>
            <a:pPr marL="257175" indent="-257175">
              <a:buFont typeface="Wingdings" panose="05000000000000000000" pitchFamily="2" charset="2"/>
              <a:buChar char="Ø"/>
            </a:pPr>
            <a:r>
              <a:rPr lang="en-US" sz="1500" b="1" u="sng" dirty="0"/>
              <a:t>Next dose</a:t>
            </a:r>
            <a:r>
              <a:rPr lang="en-US" sz="1500" dirty="0"/>
              <a:t>: at 9 pm, then every 12 hours </a:t>
            </a:r>
          </a:p>
          <a:p>
            <a:pPr marL="257175" indent="-257175">
              <a:buFont typeface="Wingdings" panose="05000000000000000000" pitchFamily="2" charset="2"/>
              <a:buChar char="Ø"/>
            </a:pPr>
            <a:r>
              <a:rPr lang="en-US" sz="1500" b="1" dirty="0"/>
              <a:t>Continue every 12 hours </a:t>
            </a:r>
            <a:r>
              <a:rPr lang="en-US" sz="1500" dirty="0"/>
              <a:t>until your 1</a:t>
            </a:r>
            <a:r>
              <a:rPr lang="en-US" sz="1500" baseline="30000" dirty="0"/>
              <a:t>st</a:t>
            </a:r>
            <a:r>
              <a:rPr lang="en-US" sz="1500" dirty="0"/>
              <a:t> post-op visit or until the bottle is empty (30 days)</a:t>
            </a:r>
          </a:p>
        </p:txBody>
      </p:sp>
      <p:sp>
        <p:nvSpPr>
          <p:cNvPr id="8" name="TextBox 7">
            <a:extLst>
              <a:ext uri="{FF2B5EF4-FFF2-40B4-BE49-F238E27FC236}">
                <a16:creationId xmlns:a16="http://schemas.microsoft.com/office/drawing/2014/main" id="{E6678294-3B00-4959-A138-AA4F30D4FDD7}"/>
              </a:ext>
            </a:extLst>
          </p:cNvPr>
          <p:cNvSpPr txBox="1"/>
          <p:nvPr/>
        </p:nvSpPr>
        <p:spPr>
          <a:xfrm>
            <a:off x="205594" y="3310911"/>
            <a:ext cx="3543300" cy="300082"/>
          </a:xfrm>
          <a:prstGeom prst="rect">
            <a:avLst/>
          </a:prstGeom>
          <a:noFill/>
        </p:spPr>
        <p:txBody>
          <a:bodyPr wrap="square" rtlCol="0">
            <a:spAutoFit/>
          </a:bodyPr>
          <a:lstStyle/>
          <a:p>
            <a:r>
              <a:rPr lang="en-US" sz="1350" dirty="0"/>
              <a:t>Do you have an </a:t>
            </a:r>
            <a:r>
              <a:rPr lang="en-US" sz="1350" b="1" i="1" dirty="0">
                <a:solidFill>
                  <a:srgbClr val="FF0000"/>
                </a:solidFill>
              </a:rPr>
              <a:t>orange fruit oil allergy</a:t>
            </a:r>
            <a:r>
              <a:rPr lang="en-US" sz="1350" dirty="0"/>
              <a:t>?</a:t>
            </a:r>
          </a:p>
        </p:txBody>
      </p:sp>
    </p:spTree>
    <p:extLst>
      <p:ext uri="{BB962C8B-B14F-4D97-AF65-F5344CB8AC3E}">
        <p14:creationId xmlns:p14="http://schemas.microsoft.com/office/powerpoint/2010/main" val="4194220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9DCB-F411-45A7-A294-F35A479AA6D9}"/>
              </a:ext>
            </a:extLst>
          </p:cNvPr>
          <p:cNvSpPr>
            <a:spLocks noGrp="1"/>
          </p:cNvSpPr>
          <p:nvPr>
            <p:ph type="title"/>
          </p:nvPr>
        </p:nvSpPr>
        <p:spPr>
          <a:xfrm>
            <a:off x="1828800" y="27749"/>
            <a:ext cx="5486400" cy="666749"/>
          </a:xfrm>
        </p:spPr>
        <p:txBody>
          <a:bodyPr>
            <a:normAutofit/>
          </a:bodyPr>
          <a:lstStyle/>
          <a:p>
            <a:pPr algn="ctr"/>
            <a:r>
              <a:rPr lang="en-US" dirty="0"/>
              <a:t>Fall Risk </a:t>
            </a:r>
          </a:p>
        </p:txBody>
      </p:sp>
      <p:sp>
        <p:nvSpPr>
          <p:cNvPr id="4" name="Content Placeholder 3">
            <a:extLst>
              <a:ext uri="{FF2B5EF4-FFF2-40B4-BE49-F238E27FC236}">
                <a16:creationId xmlns:a16="http://schemas.microsoft.com/office/drawing/2014/main" id="{4134A839-D20F-44D9-8C2E-1999F71D164D}"/>
              </a:ext>
            </a:extLst>
          </p:cNvPr>
          <p:cNvSpPr>
            <a:spLocks noGrp="1"/>
          </p:cNvSpPr>
          <p:nvPr>
            <p:ph sz="quarter" idx="13"/>
          </p:nvPr>
        </p:nvSpPr>
        <p:spPr>
          <a:xfrm>
            <a:off x="285749" y="1143001"/>
            <a:ext cx="4340407" cy="2994659"/>
          </a:xfrm>
        </p:spPr>
        <p:txBody>
          <a:bodyPr>
            <a:normAutofit/>
          </a:bodyPr>
          <a:lstStyle/>
          <a:p>
            <a:pPr marL="205740" indent="-212598">
              <a:buFont typeface="Wingdings" panose="05000000000000000000" pitchFamily="2" charset="2"/>
              <a:buChar char="Ø"/>
            </a:pPr>
            <a:r>
              <a:rPr lang="en-US" dirty="0">
                <a:solidFill>
                  <a:srgbClr val="FF0000"/>
                </a:solidFill>
              </a:rPr>
              <a:t>Red</a:t>
            </a:r>
            <a:r>
              <a:rPr lang="en-US" dirty="0"/>
              <a:t> non-skid socks will be placed on you, signaling that you are at a high risk for experiencing a fall</a:t>
            </a:r>
          </a:p>
          <a:p>
            <a:pPr marL="205740" indent="-212598">
              <a:buFont typeface="Wingdings" panose="05000000000000000000" pitchFamily="2" charset="2"/>
              <a:buChar char="Ø"/>
            </a:pPr>
            <a:endParaRPr lang="en-US" sz="1050" dirty="0"/>
          </a:p>
          <a:p>
            <a:pPr marL="205740" indent="-212598">
              <a:buFont typeface="Wingdings" panose="05000000000000000000" pitchFamily="2" charset="2"/>
              <a:buChar char="Ø"/>
            </a:pPr>
            <a:r>
              <a:rPr lang="en-US" dirty="0"/>
              <a:t>Do </a:t>
            </a:r>
            <a:r>
              <a:rPr lang="en-US" dirty="0">
                <a:solidFill>
                  <a:srgbClr val="FF0000"/>
                </a:solidFill>
              </a:rPr>
              <a:t>NOT</a:t>
            </a:r>
            <a:r>
              <a:rPr lang="en-US" dirty="0"/>
              <a:t> get up without the help of staff assisting you. </a:t>
            </a:r>
          </a:p>
          <a:p>
            <a:pPr marL="205740" indent="-212598">
              <a:buFont typeface="Wingdings" panose="05000000000000000000" pitchFamily="2" charset="2"/>
              <a:buChar char="Ø"/>
            </a:pPr>
            <a:endParaRPr lang="en-US" sz="1050" dirty="0"/>
          </a:p>
          <a:p>
            <a:pPr marL="205740" indent="-212598">
              <a:buFont typeface="Wingdings" panose="05000000000000000000" pitchFamily="2" charset="2"/>
              <a:buChar char="Ø"/>
            </a:pPr>
            <a:r>
              <a:rPr lang="en-US" dirty="0">
                <a:solidFill>
                  <a:schemeClr val="tx2"/>
                </a:solidFill>
              </a:rPr>
              <a:t>Use your call bell </a:t>
            </a:r>
          </a:p>
          <a:p>
            <a:pPr>
              <a:buFont typeface="Wingdings" panose="05000000000000000000" pitchFamily="2" charset="2"/>
              <a:buChar char="Ø"/>
            </a:pPr>
            <a:endParaRPr lang="en-US" dirty="0"/>
          </a:p>
        </p:txBody>
      </p:sp>
      <p:pic>
        <p:nvPicPr>
          <p:cNvPr id="8" name="Content Placeholder 7">
            <a:extLst>
              <a:ext uri="{FF2B5EF4-FFF2-40B4-BE49-F238E27FC236}">
                <a16:creationId xmlns:a16="http://schemas.microsoft.com/office/drawing/2014/main" id="{E174CA0C-DECF-456A-90F9-3DDACE5E5892}"/>
              </a:ext>
            </a:extLst>
          </p:cNvPr>
          <p:cNvPicPr>
            <a:picLocks noGrp="1" noChangeAspect="1"/>
          </p:cNvPicPr>
          <p:nvPr>
            <p:ph sz="quarter" idx="14"/>
          </p:nvPr>
        </p:nvPicPr>
        <p:blipFill>
          <a:blip r:embed="rId2"/>
          <a:stretch>
            <a:fillRect/>
          </a:stretch>
        </p:blipFill>
        <p:spPr>
          <a:xfrm>
            <a:off x="6913136" y="367725"/>
            <a:ext cx="1945115" cy="1896078"/>
          </a:xfrm>
        </p:spPr>
      </p:pic>
      <p:pic>
        <p:nvPicPr>
          <p:cNvPr id="6" name="Picture 5">
            <a:extLst>
              <a:ext uri="{FF2B5EF4-FFF2-40B4-BE49-F238E27FC236}">
                <a16:creationId xmlns:a16="http://schemas.microsoft.com/office/drawing/2014/main" id="{207E2005-E10F-403E-AB10-122FA3F89820}"/>
              </a:ext>
            </a:extLst>
          </p:cNvPr>
          <p:cNvPicPr>
            <a:picLocks noChangeAspect="1"/>
          </p:cNvPicPr>
          <p:nvPr/>
        </p:nvPicPr>
        <p:blipFill>
          <a:blip r:embed="rId3"/>
          <a:stretch>
            <a:fillRect/>
          </a:stretch>
        </p:blipFill>
        <p:spPr>
          <a:xfrm>
            <a:off x="4843927" y="1315764"/>
            <a:ext cx="1630722" cy="1826171"/>
          </a:xfrm>
          <a:prstGeom prst="rect">
            <a:avLst/>
          </a:prstGeom>
          <a:effectLst>
            <a:softEdge rad="38100"/>
          </a:effectLst>
        </p:spPr>
      </p:pic>
      <p:pic>
        <p:nvPicPr>
          <p:cNvPr id="3" name="Picture 2">
            <a:extLst>
              <a:ext uri="{FF2B5EF4-FFF2-40B4-BE49-F238E27FC236}">
                <a16:creationId xmlns:a16="http://schemas.microsoft.com/office/drawing/2014/main" id="{EFE55882-91A4-40B9-BB58-4226303FCA86}"/>
              </a:ext>
            </a:extLst>
          </p:cNvPr>
          <p:cNvPicPr>
            <a:picLocks noChangeAspect="1"/>
          </p:cNvPicPr>
          <p:nvPr/>
        </p:nvPicPr>
        <p:blipFill>
          <a:blip r:embed="rId4"/>
          <a:stretch>
            <a:fillRect/>
          </a:stretch>
        </p:blipFill>
        <p:spPr>
          <a:xfrm>
            <a:off x="6474649" y="2384885"/>
            <a:ext cx="1668652" cy="1913442"/>
          </a:xfrm>
          <a:prstGeom prst="rect">
            <a:avLst/>
          </a:prstGeom>
        </p:spPr>
      </p:pic>
    </p:spTree>
    <p:extLst>
      <p:ext uri="{BB962C8B-B14F-4D97-AF65-F5344CB8AC3E}">
        <p14:creationId xmlns:p14="http://schemas.microsoft.com/office/powerpoint/2010/main" val="1314382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A4E8-2814-446C-BDA4-C5DC928C0781}"/>
              </a:ext>
            </a:extLst>
          </p:cNvPr>
          <p:cNvSpPr>
            <a:spLocks noGrp="1"/>
          </p:cNvSpPr>
          <p:nvPr>
            <p:ph type="title"/>
          </p:nvPr>
        </p:nvSpPr>
        <p:spPr>
          <a:xfrm>
            <a:off x="271849" y="88111"/>
            <a:ext cx="7957751" cy="494596"/>
          </a:xfrm>
        </p:spPr>
        <p:txBody>
          <a:bodyPr>
            <a:normAutofit fontScale="90000"/>
          </a:bodyPr>
          <a:lstStyle/>
          <a:p>
            <a:pPr algn="ctr"/>
            <a:r>
              <a:rPr lang="en-US" dirty="0"/>
              <a:t>DVT Prevention: Sequential Compression Device</a:t>
            </a:r>
          </a:p>
        </p:txBody>
      </p:sp>
      <p:sp>
        <p:nvSpPr>
          <p:cNvPr id="3" name="Content Placeholder 2">
            <a:extLst>
              <a:ext uri="{FF2B5EF4-FFF2-40B4-BE49-F238E27FC236}">
                <a16:creationId xmlns:a16="http://schemas.microsoft.com/office/drawing/2014/main" id="{BCEA64A0-37EF-4755-802E-59251773422C}"/>
              </a:ext>
            </a:extLst>
          </p:cNvPr>
          <p:cNvSpPr>
            <a:spLocks noGrp="1"/>
          </p:cNvSpPr>
          <p:nvPr>
            <p:ph sz="quarter" idx="13"/>
          </p:nvPr>
        </p:nvSpPr>
        <p:spPr>
          <a:xfrm>
            <a:off x="116541" y="1326776"/>
            <a:ext cx="3801035" cy="2995194"/>
          </a:xfrm>
        </p:spPr>
        <p:txBody>
          <a:bodyPr/>
          <a:lstStyle/>
          <a:p>
            <a:pPr marL="205740" indent="-212598">
              <a:buFont typeface="Wingdings" panose="05000000000000000000" pitchFamily="2" charset="2"/>
              <a:buChar char="Ø"/>
            </a:pPr>
            <a:r>
              <a:rPr lang="en-US" dirty="0"/>
              <a:t>Used on your lower extremities to help promote circulation</a:t>
            </a:r>
          </a:p>
          <a:p>
            <a:pPr marL="205740" indent="-212598">
              <a:buFont typeface="Wingdings" panose="05000000000000000000" pitchFamily="2" charset="2"/>
              <a:buChar char="Ø"/>
            </a:pPr>
            <a:r>
              <a:rPr lang="en-US" dirty="0"/>
              <a:t>Helps prevent post-op lower leg DVT (blood clot)</a:t>
            </a:r>
          </a:p>
          <a:p>
            <a:endParaRPr lang="en-US" dirty="0"/>
          </a:p>
        </p:txBody>
      </p:sp>
      <p:sp>
        <p:nvSpPr>
          <p:cNvPr id="5" name="TextBox 4">
            <a:extLst>
              <a:ext uri="{FF2B5EF4-FFF2-40B4-BE49-F238E27FC236}">
                <a16:creationId xmlns:a16="http://schemas.microsoft.com/office/drawing/2014/main" id="{25178844-B788-4A18-9D9A-F509CCD2F247}"/>
              </a:ext>
            </a:extLst>
          </p:cNvPr>
          <p:cNvSpPr txBox="1"/>
          <p:nvPr/>
        </p:nvSpPr>
        <p:spPr>
          <a:xfrm>
            <a:off x="367553" y="740009"/>
            <a:ext cx="3299010" cy="300082"/>
          </a:xfrm>
          <a:prstGeom prst="rect">
            <a:avLst/>
          </a:prstGeom>
          <a:solidFill>
            <a:schemeClr val="bg1"/>
          </a:solidFill>
          <a:ln>
            <a:solidFill>
              <a:schemeClr val="bg1"/>
            </a:solidFill>
          </a:ln>
          <a:effectLst>
            <a:glow rad="228600">
              <a:schemeClr val="accent3">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sz="1350" dirty="0">
                <a:effectLst>
                  <a:outerShdw blurRad="38100" dist="38100" dir="2700000" algn="tl">
                    <a:srgbClr val="000000">
                      <a:alpha val="43137"/>
                    </a:srgbClr>
                  </a:outerShdw>
                </a:effectLst>
              </a:rPr>
              <a:t>Worn in the hospital </a:t>
            </a:r>
          </a:p>
        </p:txBody>
      </p:sp>
      <p:pic>
        <p:nvPicPr>
          <p:cNvPr id="6" name="Content Placeholder 5">
            <a:extLst>
              <a:ext uri="{FF2B5EF4-FFF2-40B4-BE49-F238E27FC236}">
                <a16:creationId xmlns:a16="http://schemas.microsoft.com/office/drawing/2014/main" id="{0FDA1E01-CC31-4007-BE96-3EBE10139D10}"/>
              </a:ext>
            </a:extLst>
          </p:cNvPr>
          <p:cNvPicPr>
            <a:picLocks noChangeAspect="1"/>
          </p:cNvPicPr>
          <p:nvPr/>
        </p:nvPicPr>
        <p:blipFill>
          <a:blip r:embed="rId3"/>
          <a:stretch>
            <a:fillRect/>
          </a:stretch>
        </p:blipFill>
        <p:spPr>
          <a:xfrm>
            <a:off x="584247" y="2399136"/>
            <a:ext cx="2241084" cy="1685058"/>
          </a:xfrm>
          <a:prstGeom prst="rect">
            <a:avLst/>
          </a:prstGeom>
          <a:ln>
            <a:noFill/>
          </a:ln>
          <a:effectLst>
            <a:outerShdw blurRad="292100" dist="139700" dir="2700000" algn="tl" rotWithShape="0">
              <a:srgbClr val="333333">
                <a:alpha val="65000"/>
              </a:srgbClr>
            </a:outerShdw>
          </a:effectLst>
        </p:spPr>
      </p:pic>
      <p:pic>
        <p:nvPicPr>
          <p:cNvPr id="9" name="Content Placeholder 8">
            <a:extLst>
              <a:ext uri="{FF2B5EF4-FFF2-40B4-BE49-F238E27FC236}">
                <a16:creationId xmlns:a16="http://schemas.microsoft.com/office/drawing/2014/main" id="{5FC8061C-86C2-4222-86E7-F9BD80395075}"/>
              </a:ext>
            </a:extLst>
          </p:cNvPr>
          <p:cNvPicPr>
            <a:picLocks noGrp="1" noChangeAspect="1"/>
          </p:cNvPicPr>
          <p:nvPr>
            <p:ph sz="quarter" idx="14"/>
          </p:nvPr>
        </p:nvPicPr>
        <p:blipFill>
          <a:blip r:embed="rId4"/>
          <a:stretch>
            <a:fillRect/>
          </a:stretch>
        </p:blipFill>
        <p:spPr>
          <a:xfrm>
            <a:off x="4106184" y="2092417"/>
            <a:ext cx="2236492" cy="175937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7BC9B1B-4CE8-47DA-84E3-C944A537CF6F}"/>
              </a:ext>
            </a:extLst>
          </p:cNvPr>
          <p:cNvSpPr txBox="1"/>
          <p:nvPr/>
        </p:nvSpPr>
        <p:spPr>
          <a:xfrm>
            <a:off x="4106184" y="598053"/>
            <a:ext cx="4618853" cy="1138773"/>
          </a:xfrm>
          <a:prstGeom prst="rect">
            <a:avLst/>
          </a:prstGeom>
          <a:solidFill>
            <a:schemeClr val="bg1"/>
          </a:solidFill>
          <a:effectLst>
            <a:glow rad="228600">
              <a:schemeClr val="accent3">
                <a:satMod val="175000"/>
                <a:alpha val="40000"/>
              </a:schemeClr>
            </a:glow>
          </a:effectLst>
          <a:scene3d>
            <a:camera prst="orthographicFront"/>
            <a:lightRig rig="threePt" dir="t"/>
          </a:scene3d>
          <a:sp3d>
            <a:bevelT w="152400" h="50800" prst="softRound"/>
          </a:sp3d>
        </p:spPr>
        <p:txBody>
          <a:bodyPr wrap="square" rtlCol="0">
            <a:spAutoFit/>
          </a:bodyPr>
          <a:lstStyle/>
          <a:p>
            <a:pPr algn="ctr"/>
            <a:r>
              <a:rPr lang="en-US" sz="1350" dirty="0">
                <a:effectLst>
                  <a:outerShdw blurRad="38100" dist="38100" dir="2700000" algn="tl">
                    <a:srgbClr val="000000">
                      <a:alpha val="43137"/>
                    </a:srgbClr>
                  </a:outerShdw>
                </a:effectLst>
              </a:rPr>
              <a:t>Optional: Portable SCD for Home Use:</a:t>
            </a:r>
          </a:p>
          <a:p>
            <a:pPr algn="ctr"/>
            <a:endParaRPr lang="en-US" sz="1350" dirty="0">
              <a:effectLst>
                <a:outerShdw blurRad="38100" dist="38100" dir="2700000" algn="tl">
                  <a:srgbClr val="000000">
                    <a:alpha val="43137"/>
                  </a:srgbClr>
                </a:outerShdw>
              </a:effectLst>
            </a:endParaRPr>
          </a:p>
          <a:p>
            <a:pPr algn="ctr"/>
            <a:r>
              <a:rPr lang="en-US" sz="1400" dirty="0">
                <a:effectLst>
                  <a:outerShdw blurRad="38100" dist="38100" dir="2700000" algn="tl">
                    <a:srgbClr val="000000">
                      <a:alpha val="43137"/>
                    </a:srgbClr>
                  </a:outerShdw>
                </a:effectLst>
                <a:highlight>
                  <a:srgbClr val="FFCD66"/>
                </a:highlight>
              </a:rPr>
              <a:t>Patient being discharged from Unit 58 only</a:t>
            </a:r>
          </a:p>
          <a:p>
            <a:pPr algn="ctr"/>
            <a:endParaRPr lang="en-US" sz="1350" dirty="0">
              <a:effectLst>
                <a:outerShdw blurRad="38100" dist="38100" dir="2700000" algn="tl">
                  <a:srgbClr val="000000">
                    <a:alpha val="43137"/>
                  </a:srgbClr>
                </a:outerShdw>
              </a:effectLst>
            </a:endParaRPr>
          </a:p>
          <a:p>
            <a:pPr algn="ctr"/>
            <a:r>
              <a:rPr lang="en-US" sz="1350" dirty="0">
                <a:solidFill>
                  <a:srgbClr val="FF0000"/>
                </a:solidFill>
                <a:effectLst>
                  <a:outerShdw blurRad="38100" dist="38100" dir="2700000" algn="tl">
                    <a:srgbClr val="000000">
                      <a:alpha val="43137"/>
                    </a:srgbClr>
                  </a:outerShdw>
                </a:effectLst>
              </a:rPr>
              <a:t>$150 </a:t>
            </a:r>
            <a:r>
              <a:rPr lang="en-US" sz="1350" dirty="0">
                <a:effectLst>
                  <a:outerShdw blurRad="38100" dist="38100" dir="2700000" algn="tl">
                    <a:srgbClr val="000000">
                      <a:alpha val="43137"/>
                    </a:srgbClr>
                  </a:outerShdw>
                </a:effectLst>
              </a:rPr>
              <a:t>to billed by Precision Medical</a:t>
            </a:r>
            <a:endParaRPr lang="en-US" sz="105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E0F79A4A-CA11-45AA-821D-C190BA032452}"/>
              </a:ext>
            </a:extLst>
          </p:cNvPr>
          <p:cNvSpPr txBox="1"/>
          <p:nvPr/>
        </p:nvSpPr>
        <p:spPr>
          <a:xfrm>
            <a:off x="6415611" y="1845138"/>
            <a:ext cx="2611848"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b="1" dirty="0">
                <a:solidFill>
                  <a:srgbClr val="00AF50"/>
                </a:solidFill>
                <a:latin typeface="Calibri" panose="020F0502020204030204" pitchFamily="34" charset="0"/>
              </a:rPr>
              <a:t>Accepting </a:t>
            </a:r>
            <a:r>
              <a:rPr lang="en-US" sz="1000" dirty="0">
                <a:solidFill>
                  <a:srgbClr val="000000"/>
                </a:solidFill>
                <a:latin typeface="Calibri" panose="020F0502020204030204" pitchFamily="34" charset="0"/>
              </a:rPr>
              <a:t>insurance companies (</a:t>
            </a:r>
            <a:r>
              <a:rPr lang="en-US" sz="1000" b="1" dirty="0">
                <a:solidFill>
                  <a:srgbClr val="000000"/>
                </a:solidFill>
                <a:latin typeface="Calibri" panose="020F0502020204030204" pitchFamily="34" charset="0"/>
              </a:rPr>
              <a:t>no out-of-pocket cost</a:t>
            </a:r>
            <a:r>
              <a:rPr lang="en-US" sz="1000" dirty="0">
                <a:solidFill>
                  <a:srgbClr val="000000"/>
                </a:solidFill>
                <a:latin typeface="Calibri" panose="020F0502020204030204" pitchFamily="34" charset="0"/>
              </a:rPr>
              <a:t>)</a:t>
            </a:r>
            <a:endParaRPr lang="en-US" sz="1000" dirty="0">
              <a:solidFill>
                <a:srgbClr val="000000"/>
              </a:solidFill>
              <a:latin typeface="Wingdings" panose="05000000000000000000" pitchFamily="2" charset="2"/>
            </a:endParaRPr>
          </a:p>
          <a:p>
            <a:pPr marL="287338" lvl="1" indent="-117475">
              <a:buFont typeface="Arial" panose="020B0604020202020204" pitchFamily="34" charset="0"/>
              <a:buChar char="•"/>
            </a:pPr>
            <a:r>
              <a:rPr lang="en-US" sz="1000" b="1" dirty="0">
                <a:solidFill>
                  <a:srgbClr val="00AF50"/>
                </a:solidFill>
                <a:latin typeface="Calibri" panose="020F0502020204030204" pitchFamily="34" charset="0"/>
              </a:rPr>
              <a:t>CAREFIRST BCBS</a:t>
            </a:r>
            <a:r>
              <a:rPr lang="en-US" sz="1000" b="1" dirty="0">
                <a:solidFill>
                  <a:srgbClr val="000000"/>
                </a:solidFill>
                <a:latin typeface="Calibri" panose="020F0502020204030204" pitchFamily="34" charset="0"/>
              </a:rPr>
              <a:t>, </a:t>
            </a:r>
            <a:r>
              <a:rPr lang="en-US" sz="1000" b="1" i="1" dirty="0">
                <a:solidFill>
                  <a:srgbClr val="00AF50"/>
                </a:solidFill>
                <a:latin typeface="Calibri" panose="020F0502020204030204" pitchFamily="34" charset="0"/>
              </a:rPr>
              <a:t>TRICARE</a:t>
            </a:r>
            <a:r>
              <a:rPr lang="en-US" sz="1000" b="1" dirty="0">
                <a:solidFill>
                  <a:srgbClr val="000000"/>
                </a:solidFill>
                <a:latin typeface="Calibri" panose="020F0502020204030204" pitchFamily="34" charset="0"/>
              </a:rPr>
              <a:t>, </a:t>
            </a:r>
            <a:r>
              <a:rPr lang="en-US" sz="1000" b="1" dirty="0">
                <a:solidFill>
                  <a:srgbClr val="00AF50"/>
                </a:solidFill>
                <a:latin typeface="Calibri" panose="020F0502020204030204" pitchFamily="34" charset="0"/>
              </a:rPr>
              <a:t>NALC</a:t>
            </a:r>
            <a:endParaRPr lang="en-US" sz="1000" dirty="0">
              <a:solidFill>
                <a:srgbClr val="000000"/>
              </a:solidFill>
              <a:latin typeface="Wingdings" panose="05000000000000000000" pitchFamily="2" charset="2"/>
            </a:endParaRPr>
          </a:p>
        </p:txBody>
      </p:sp>
      <p:sp>
        <p:nvSpPr>
          <p:cNvPr id="7" name="TextBox 6">
            <a:extLst>
              <a:ext uri="{FF2B5EF4-FFF2-40B4-BE49-F238E27FC236}">
                <a16:creationId xmlns:a16="http://schemas.microsoft.com/office/drawing/2014/main" id="{C4284E80-C369-4D7D-8F84-381DD0E0C7B7}"/>
              </a:ext>
            </a:extLst>
          </p:cNvPr>
          <p:cNvSpPr txBox="1"/>
          <p:nvPr/>
        </p:nvSpPr>
        <p:spPr>
          <a:xfrm>
            <a:off x="6415611" y="2386766"/>
            <a:ext cx="2611848"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b="1" i="1" dirty="0">
                <a:solidFill>
                  <a:srgbClr val="FF0000"/>
                </a:solidFill>
                <a:latin typeface="Calibri" panose="020F0502020204030204" pitchFamily="34" charset="0"/>
              </a:rPr>
              <a:t>Out-of-pocket cost is $150</a:t>
            </a:r>
            <a:r>
              <a:rPr lang="en-US" sz="1000" dirty="0">
                <a:solidFill>
                  <a:srgbClr val="EC7C30"/>
                </a:solidFill>
                <a:latin typeface="Calibri" panose="020F0502020204030204" pitchFamily="34" charset="0"/>
              </a:rPr>
              <a:t>:</a:t>
            </a:r>
            <a:endParaRPr lang="en-US" sz="1000" dirty="0">
              <a:solidFill>
                <a:srgbClr val="000000"/>
              </a:solidFill>
              <a:latin typeface="Wingdings" panose="05000000000000000000" pitchFamily="2" charset="2"/>
            </a:endParaRPr>
          </a:p>
          <a:p>
            <a:pPr marL="283407" indent="-283407">
              <a:buFont typeface="Arial" panose="020B0604020202020204" pitchFamily="34" charset="0"/>
              <a:buChar char="•"/>
            </a:pPr>
            <a:r>
              <a:rPr lang="en-US" sz="1000" dirty="0">
                <a:solidFill>
                  <a:srgbClr val="FF0000"/>
                </a:solidFill>
                <a:latin typeface="Calibri" panose="020F0502020204030204" pitchFamily="34" charset="0"/>
              </a:rPr>
              <a:t>BC Federal</a:t>
            </a:r>
            <a:r>
              <a:rPr lang="en-US" sz="1000" dirty="0">
                <a:solidFill>
                  <a:srgbClr val="000000"/>
                </a:solidFill>
                <a:latin typeface="Calibri" panose="020F0502020204030204" pitchFamily="34" charset="0"/>
              </a:rPr>
              <a:t>, </a:t>
            </a:r>
            <a:r>
              <a:rPr lang="en-US" sz="1000" b="1" dirty="0">
                <a:solidFill>
                  <a:srgbClr val="FF0000"/>
                </a:solidFill>
                <a:latin typeface="Calibri" panose="020F0502020204030204" pitchFamily="34" charset="0"/>
              </a:rPr>
              <a:t>Medicare/Medicaid</a:t>
            </a:r>
            <a:r>
              <a:rPr lang="en-US" sz="1000" dirty="0">
                <a:solidFill>
                  <a:srgbClr val="000000"/>
                </a:solidFill>
                <a:latin typeface="Calibri" panose="020F0502020204030204" pitchFamily="34" charset="0"/>
              </a:rPr>
              <a:t>, </a:t>
            </a:r>
            <a:r>
              <a:rPr lang="en-US" sz="1000" dirty="0">
                <a:solidFill>
                  <a:srgbClr val="FF0000"/>
                </a:solidFill>
                <a:latin typeface="Calibri" panose="020F0502020204030204" pitchFamily="34" charset="0"/>
              </a:rPr>
              <a:t>AETNA</a:t>
            </a:r>
            <a:r>
              <a:rPr lang="en-US" sz="1000" dirty="0">
                <a:solidFill>
                  <a:srgbClr val="000000"/>
                </a:solidFill>
                <a:latin typeface="Calibri" panose="020F0502020204030204" pitchFamily="34" charset="0"/>
              </a:rPr>
              <a:t>, </a:t>
            </a:r>
            <a:r>
              <a:rPr lang="en-US" sz="1000" dirty="0">
                <a:solidFill>
                  <a:srgbClr val="FF0000"/>
                </a:solidFill>
                <a:latin typeface="Calibri" panose="020F0502020204030204" pitchFamily="34" charset="0"/>
              </a:rPr>
              <a:t>United Healthcare</a:t>
            </a:r>
            <a:r>
              <a:rPr lang="en-US" sz="1000" dirty="0">
                <a:solidFill>
                  <a:srgbClr val="000000"/>
                </a:solidFill>
                <a:latin typeface="Calibri" panose="020F0502020204030204" pitchFamily="34" charset="0"/>
              </a:rPr>
              <a:t>, </a:t>
            </a:r>
            <a:r>
              <a:rPr lang="en-US" sz="1000" dirty="0">
                <a:solidFill>
                  <a:srgbClr val="FF0000"/>
                </a:solidFill>
                <a:latin typeface="Calibri" panose="020F0502020204030204" pitchFamily="34" charset="0"/>
              </a:rPr>
              <a:t>Johns Hopkins Advantage</a:t>
            </a:r>
            <a:r>
              <a:rPr lang="en-US" sz="1000" dirty="0">
                <a:solidFill>
                  <a:srgbClr val="000000"/>
                </a:solidFill>
                <a:latin typeface="Calibri" panose="020F0502020204030204" pitchFamily="34" charset="0"/>
              </a:rPr>
              <a:t>, </a:t>
            </a:r>
            <a:r>
              <a:rPr lang="en-US" sz="1000" dirty="0">
                <a:solidFill>
                  <a:srgbClr val="FF0000"/>
                </a:solidFill>
                <a:latin typeface="Calibri" panose="020F0502020204030204" pitchFamily="34" charset="0"/>
              </a:rPr>
              <a:t>University of Maryland Advantage</a:t>
            </a:r>
            <a:r>
              <a:rPr lang="en-US" sz="1000" dirty="0">
                <a:solidFill>
                  <a:srgbClr val="000000"/>
                </a:solidFill>
                <a:latin typeface="Calibri" panose="020F0502020204030204" pitchFamily="34" charset="0"/>
              </a:rPr>
              <a:t>, </a:t>
            </a:r>
            <a:r>
              <a:rPr lang="en-US" sz="1000" dirty="0">
                <a:solidFill>
                  <a:srgbClr val="FF0000"/>
                </a:solidFill>
                <a:latin typeface="Calibri" panose="020F0502020204030204" pitchFamily="34" charset="0"/>
              </a:rPr>
              <a:t>Amerigroup</a:t>
            </a:r>
            <a:r>
              <a:rPr lang="en-US" sz="1000" dirty="0">
                <a:solidFill>
                  <a:srgbClr val="000000"/>
                </a:solidFill>
                <a:latin typeface="Calibri" panose="020F0502020204030204" pitchFamily="34" charset="0"/>
              </a:rPr>
              <a:t>, or </a:t>
            </a:r>
            <a:r>
              <a:rPr lang="en-US" sz="1000" dirty="0">
                <a:solidFill>
                  <a:srgbClr val="FF0000"/>
                </a:solidFill>
                <a:latin typeface="Calibri" panose="020F0502020204030204" pitchFamily="34" charset="0"/>
              </a:rPr>
              <a:t>non-commercial insurance</a:t>
            </a:r>
            <a:r>
              <a:rPr lang="en-US" sz="1000" dirty="0">
                <a:solidFill>
                  <a:srgbClr val="000000"/>
                </a:solidFill>
                <a:latin typeface="Calibri" panose="020F0502020204030204" pitchFamily="34" charset="0"/>
              </a:rPr>
              <a:t>. </a:t>
            </a:r>
          </a:p>
          <a:p>
            <a:pPr marL="283407" indent="-283407">
              <a:buFont typeface="Arial" panose="020B0604020202020204" pitchFamily="34" charset="0"/>
              <a:buChar char="•"/>
            </a:pPr>
            <a:r>
              <a:rPr lang="en-US" sz="1000" dirty="0">
                <a:solidFill>
                  <a:srgbClr val="000000"/>
                </a:solidFill>
                <a:latin typeface="Calibri" panose="020F0502020204030204" pitchFamily="34" charset="0"/>
              </a:rPr>
              <a:t>Payment plans can be arranged through </a:t>
            </a:r>
            <a:r>
              <a:rPr lang="en-US" sz="1000" b="1" i="1" dirty="0">
                <a:solidFill>
                  <a:srgbClr val="000000"/>
                </a:solidFill>
                <a:latin typeface="Calibri" panose="020F0502020204030204" pitchFamily="34" charset="0"/>
              </a:rPr>
              <a:t>Precision Medical Products, Inc</a:t>
            </a:r>
            <a:r>
              <a:rPr lang="en-US" sz="1000" dirty="0">
                <a:solidFill>
                  <a:srgbClr val="000000"/>
                </a:solidFill>
                <a:latin typeface="Calibri" panose="020F0502020204030204" pitchFamily="34" charset="0"/>
              </a:rPr>
              <a:t>.</a:t>
            </a:r>
          </a:p>
          <a:p>
            <a:pPr marL="279658" indent="-283407">
              <a:buFont typeface="Arial" panose="020B0604020202020204" pitchFamily="34" charset="0"/>
              <a:buChar char="•"/>
            </a:pPr>
            <a:r>
              <a:rPr lang="en-US" sz="1000" b="1" i="1" dirty="0">
                <a:solidFill>
                  <a:srgbClr val="000000"/>
                </a:solidFill>
                <a:latin typeface="Calibri" panose="020F0502020204030204" pitchFamily="34" charset="0"/>
              </a:rPr>
              <a:t>Precision Medical </a:t>
            </a:r>
            <a:r>
              <a:rPr lang="en-US" sz="1000" dirty="0">
                <a:solidFill>
                  <a:srgbClr val="000000"/>
                </a:solidFill>
                <a:latin typeface="Calibri" panose="020F0502020204030204" pitchFamily="34" charset="0"/>
              </a:rPr>
              <a:t>will arrange payment with you (NOT GBMC)</a:t>
            </a:r>
          </a:p>
          <a:p>
            <a:pPr marL="403225" lvl="1" indent="-115888">
              <a:buFont typeface="Arial" panose="020B0604020202020204" pitchFamily="34" charset="0"/>
              <a:buChar char="•"/>
            </a:pPr>
            <a:r>
              <a:rPr lang="en-US" sz="1000" dirty="0">
                <a:solidFill>
                  <a:srgbClr val="000000"/>
                </a:solidFill>
                <a:latin typeface="Calibri" panose="020F0502020204030204" pitchFamily="34" charset="0"/>
              </a:rPr>
              <a:t>All </a:t>
            </a:r>
            <a:r>
              <a:rPr lang="en-US" sz="1000" b="1" i="1" dirty="0">
                <a:solidFill>
                  <a:srgbClr val="000000"/>
                </a:solidFill>
                <a:latin typeface="Calibri" panose="020F0502020204030204" pitchFamily="34" charset="0"/>
              </a:rPr>
              <a:t>out-of-pocket sales are final</a:t>
            </a:r>
            <a:r>
              <a:rPr lang="en-US" sz="1000" dirty="0">
                <a:solidFill>
                  <a:srgbClr val="000000"/>
                </a:solidFill>
                <a:latin typeface="Calibri" panose="020F0502020204030204" pitchFamily="34" charset="0"/>
              </a:rPr>
              <a:t>, no cash/credit refund</a:t>
            </a:r>
            <a:endParaRPr lang="en-US" sz="1000" dirty="0"/>
          </a:p>
        </p:txBody>
      </p:sp>
    </p:spTree>
    <p:extLst>
      <p:ext uri="{BB962C8B-B14F-4D97-AF65-F5344CB8AC3E}">
        <p14:creationId xmlns:p14="http://schemas.microsoft.com/office/powerpoint/2010/main" val="4227437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E9E2A-C0B5-9807-21D2-419598411FA3}"/>
              </a:ext>
            </a:extLst>
          </p:cNvPr>
          <p:cNvPicPr>
            <a:picLocks noChangeAspect="1"/>
          </p:cNvPicPr>
          <p:nvPr/>
        </p:nvPicPr>
        <p:blipFill>
          <a:blip r:embed="rId3"/>
          <a:stretch>
            <a:fillRect/>
          </a:stretch>
        </p:blipFill>
        <p:spPr>
          <a:xfrm>
            <a:off x="488080" y="151592"/>
            <a:ext cx="6710883" cy="4840315"/>
          </a:xfrm>
          <a:prstGeom prst="rect">
            <a:avLst/>
          </a:prstGeom>
        </p:spPr>
      </p:pic>
      <p:pic>
        <p:nvPicPr>
          <p:cNvPr id="2053" name="Picture 5">
            <a:extLst>
              <a:ext uri="{FF2B5EF4-FFF2-40B4-BE49-F238E27FC236}">
                <a16:creationId xmlns:a16="http://schemas.microsoft.com/office/drawing/2014/main" id="{915FEEFD-8D92-44CC-83F2-7A512F67E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600075"/>
            <a:ext cx="178594" cy="192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with green squares&#10;&#10;Description automatically generated">
            <a:extLst>
              <a:ext uri="{FF2B5EF4-FFF2-40B4-BE49-F238E27FC236}">
                <a16:creationId xmlns:a16="http://schemas.microsoft.com/office/drawing/2014/main" id="{02E8CA31-A03E-1A1D-D7C3-7B79097AEAD0}"/>
              </a:ext>
            </a:extLst>
          </p:cNvPr>
          <p:cNvPicPr>
            <a:picLocks noChangeAspect="1"/>
          </p:cNvPicPr>
          <p:nvPr/>
        </p:nvPicPr>
        <p:blipFill>
          <a:blip r:embed="rId5"/>
          <a:stretch>
            <a:fillRect/>
          </a:stretch>
        </p:blipFill>
        <p:spPr>
          <a:xfrm>
            <a:off x="7575082" y="3471789"/>
            <a:ext cx="999685" cy="1009086"/>
          </a:xfrm>
          <a:prstGeom prst="rect">
            <a:avLst/>
          </a:prstGeom>
        </p:spPr>
      </p:pic>
    </p:spTree>
    <p:extLst>
      <p:ext uri="{BB962C8B-B14F-4D97-AF65-F5344CB8AC3E}">
        <p14:creationId xmlns:p14="http://schemas.microsoft.com/office/powerpoint/2010/main" val="3802986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D10C-9E0C-4C62-95F8-ABE937355C10}"/>
              </a:ext>
            </a:extLst>
          </p:cNvPr>
          <p:cNvSpPr>
            <a:spLocks noGrp="1"/>
          </p:cNvSpPr>
          <p:nvPr>
            <p:ph type="title"/>
          </p:nvPr>
        </p:nvSpPr>
        <p:spPr>
          <a:xfrm>
            <a:off x="70021" y="0"/>
            <a:ext cx="9003957" cy="608776"/>
          </a:xfrm>
        </p:spPr>
        <p:txBody>
          <a:bodyPr>
            <a:normAutofit/>
          </a:bodyPr>
          <a:lstStyle/>
          <a:p>
            <a:pPr algn="ctr"/>
            <a:r>
              <a:rPr lang="en-US" dirty="0"/>
              <a:t>DVT Prevention</a:t>
            </a:r>
          </a:p>
        </p:txBody>
      </p:sp>
      <p:sp>
        <p:nvSpPr>
          <p:cNvPr id="3" name="Content Placeholder 2">
            <a:extLst>
              <a:ext uri="{FF2B5EF4-FFF2-40B4-BE49-F238E27FC236}">
                <a16:creationId xmlns:a16="http://schemas.microsoft.com/office/drawing/2014/main" id="{381C4B9E-8E02-4A9A-B788-7E7DEFED4264}"/>
              </a:ext>
            </a:extLst>
          </p:cNvPr>
          <p:cNvSpPr>
            <a:spLocks noGrp="1"/>
          </p:cNvSpPr>
          <p:nvPr>
            <p:ph idx="1"/>
          </p:nvPr>
        </p:nvSpPr>
        <p:spPr>
          <a:xfrm>
            <a:off x="132114" y="684255"/>
            <a:ext cx="8675370" cy="4057650"/>
          </a:xfrm>
        </p:spPr>
        <p:txBody>
          <a:bodyPr>
            <a:normAutofit/>
          </a:bodyPr>
          <a:lstStyle/>
          <a:p>
            <a:pPr marL="34290" indent="0">
              <a:buClr>
                <a:schemeClr val="accent1"/>
              </a:buClr>
              <a:buNone/>
            </a:pPr>
            <a:r>
              <a:rPr lang="en-US" sz="1600" dirty="0">
                <a:solidFill>
                  <a:srgbClr val="008000"/>
                </a:solidFill>
              </a:rPr>
              <a:t>Everyone</a:t>
            </a:r>
            <a:r>
              <a:rPr lang="en-US" sz="1600" dirty="0">
                <a:solidFill>
                  <a:schemeClr val="tx2"/>
                </a:solidFill>
              </a:rPr>
              <a:t> will be prescribed an anticoagulant medication to help prevent blood clots</a:t>
            </a:r>
          </a:p>
          <a:p>
            <a:pPr lvl="1" indent="-205740">
              <a:buFont typeface="Wingdings" panose="05000000000000000000" pitchFamily="2" charset="2"/>
              <a:buChar char="Ø"/>
            </a:pPr>
            <a:r>
              <a:rPr lang="en-US" sz="1600" dirty="0">
                <a:solidFill>
                  <a:schemeClr val="tx2"/>
                </a:solidFill>
              </a:rPr>
              <a:t>Aspirin, or </a:t>
            </a:r>
          </a:p>
          <a:p>
            <a:pPr lvl="1" indent="-205740">
              <a:buClr>
                <a:schemeClr val="tx1"/>
              </a:buClr>
              <a:buFont typeface="Wingdings" panose="05000000000000000000" pitchFamily="2" charset="2"/>
              <a:buChar char="Ø"/>
            </a:pPr>
            <a:r>
              <a:rPr lang="en-US" sz="1600" dirty="0"/>
              <a:t>Eliquis tablets, or</a:t>
            </a:r>
          </a:p>
          <a:p>
            <a:pPr lvl="1" indent="-205740">
              <a:buClr>
                <a:schemeClr val="tx1"/>
              </a:buClr>
              <a:buFont typeface="Wingdings" panose="05000000000000000000" pitchFamily="2" charset="2"/>
              <a:buChar char="Ø"/>
            </a:pPr>
            <a:r>
              <a:rPr lang="en-US" sz="1600" dirty="0"/>
              <a:t>Injections into the abdomen (only): education provided by nurse</a:t>
            </a:r>
          </a:p>
          <a:p>
            <a:pPr lvl="3" indent="-205740">
              <a:buClr>
                <a:schemeClr val="tx1"/>
              </a:buClr>
              <a:buFont typeface="Wingdings" panose="05000000000000000000" pitchFamily="2" charset="2"/>
              <a:buChar char="Ø"/>
            </a:pPr>
            <a:r>
              <a:rPr lang="en-US" sz="1600" dirty="0"/>
              <a:t>Lovenox </a:t>
            </a:r>
          </a:p>
          <a:p>
            <a:pPr lvl="3" indent="-205740">
              <a:buClr>
                <a:schemeClr val="tx1"/>
              </a:buClr>
              <a:buFont typeface="Wingdings" panose="05000000000000000000" pitchFamily="2" charset="2"/>
              <a:buChar char="Ø"/>
            </a:pPr>
            <a:r>
              <a:rPr lang="en-US" sz="1600" dirty="0"/>
              <a:t>Arixtra</a:t>
            </a:r>
          </a:p>
          <a:p>
            <a:pPr lvl="1" indent="-205740">
              <a:buClr>
                <a:schemeClr val="tx1"/>
              </a:buClr>
              <a:buFont typeface="Wingdings" panose="05000000000000000000" pitchFamily="2" charset="2"/>
              <a:buChar char="Ø"/>
            </a:pPr>
            <a:r>
              <a:rPr lang="en-US" sz="1600" b="1" i="1" dirty="0"/>
              <a:t>Circul8</a:t>
            </a:r>
            <a:r>
              <a:rPr lang="en-US" sz="1600" dirty="0"/>
              <a:t> device (optional): notify your nurse so you can be taught how to use it before you are discharged</a:t>
            </a:r>
          </a:p>
          <a:p>
            <a:pPr marL="411480" lvl="1" indent="-205740">
              <a:buClr>
                <a:schemeClr val="tx1"/>
              </a:buClr>
              <a:buFont typeface="Wingdings" panose="05000000000000000000" pitchFamily="2" charset="2"/>
              <a:buChar char="Ø"/>
            </a:pPr>
            <a:r>
              <a:rPr lang="en-US" sz="1600" dirty="0">
                <a:solidFill>
                  <a:srgbClr val="008000"/>
                </a:solidFill>
              </a:rPr>
              <a:t>Your ability to do your exercises and ambulate is paramount in preventing a blood clot </a:t>
            </a:r>
          </a:p>
          <a:p>
            <a:pPr marL="411480" lvl="1" indent="-205740">
              <a:buClr>
                <a:schemeClr val="tx1"/>
              </a:buClr>
              <a:buFont typeface="Wingdings" panose="05000000000000000000" pitchFamily="2" charset="2"/>
              <a:buChar char="Ø"/>
            </a:pPr>
            <a:r>
              <a:rPr lang="en-US" sz="1600" dirty="0"/>
              <a:t>Stay hydrated by drinking fluids </a:t>
            </a:r>
          </a:p>
          <a:p>
            <a:pPr marL="411480" lvl="1" indent="-205740">
              <a:buClr>
                <a:schemeClr val="tx1"/>
              </a:buClr>
              <a:buFont typeface="Wingdings" panose="05000000000000000000" pitchFamily="2" charset="2"/>
              <a:buChar char="Ø"/>
            </a:pPr>
            <a:r>
              <a:rPr lang="en-US" sz="1600" dirty="0"/>
              <a:t>Avoid excessive time on your feet or with your legs dependent as this can cause lower leg swelling which can lead to blood clots</a:t>
            </a:r>
          </a:p>
          <a:p>
            <a:pPr marL="205740" lvl="1" indent="0">
              <a:buClr>
                <a:schemeClr val="tx1"/>
              </a:buClr>
              <a:buNone/>
            </a:pPr>
            <a:r>
              <a:rPr lang="en-US" sz="1500" dirty="0"/>
              <a:t> </a:t>
            </a:r>
          </a:p>
          <a:p>
            <a:endParaRPr lang="en-US" dirty="0"/>
          </a:p>
        </p:txBody>
      </p:sp>
    </p:spTree>
    <p:extLst>
      <p:ext uri="{BB962C8B-B14F-4D97-AF65-F5344CB8AC3E}">
        <p14:creationId xmlns:p14="http://schemas.microsoft.com/office/powerpoint/2010/main" val="2824719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C501B-0CBF-42ED-8F0A-AC4B305D49CC}"/>
              </a:ext>
            </a:extLst>
          </p:cNvPr>
          <p:cNvPicPr>
            <a:picLocks noChangeAspect="1"/>
          </p:cNvPicPr>
          <p:nvPr/>
        </p:nvPicPr>
        <p:blipFill rotWithShape="1">
          <a:blip r:embed="rId3"/>
          <a:srcRect t="8851" b="13143"/>
          <a:stretch/>
        </p:blipFill>
        <p:spPr>
          <a:xfrm>
            <a:off x="4268283" y="2341266"/>
            <a:ext cx="4453099" cy="1999622"/>
          </a:xfrm>
          <a:prstGeom prst="rect">
            <a:avLst/>
          </a:prstGeom>
        </p:spPr>
      </p:pic>
      <p:sp>
        <p:nvSpPr>
          <p:cNvPr id="2" name="Title 1">
            <a:extLst>
              <a:ext uri="{FF2B5EF4-FFF2-40B4-BE49-F238E27FC236}">
                <a16:creationId xmlns:a16="http://schemas.microsoft.com/office/drawing/2014/main" id="{18CF26FB-EE07-438D-99DA-D5A19A3BC004}"/>
              </a:ext>
            </a:extLst>
          </p:cNvPr>
          <p:cNvSpPr>
            <a:spLocks noGrp="1"/>
          </p:cNvSpPr>
          <p:nvPr>
            <p:ph type="title"/>
          </p:nvPr>
        </p:nvSpPr>
        <p:spPr>
          <a:xfrm>
            <a:off x="1828800" y="-178709"/>
            <a:ext cx="5486400" cy="751273"/>
          </a:xfrm>
        </p:spPr>
        <p:txBody>
          <a:bodyPr/>
          <a:lstStyle/>
          <a:p>
            <a:pPr algn="ctr"/>
            <a:r>
              <a:rPr lang="en-US" dirty="0"/>
              <a:t>Pain Management</a:t>
            </a:r>
          </a:p>
        </p:txBody>
      </p:sp>
      <p:sp>
        <p:nvSpPr>
          <p:cNvPr id="5" name="Content Placeholder 4">
            <a:extLst>
              <a:ext uri="{FF2B5EF4-FFF2-40B4-BE49-F238E27FC236}">
                <a16:creationId xmlns:a16="http://schemas.microsoft.com/office/drawing/2014/main" id="{E94E0B78-5F31-4DC7-A563-4FF8F018F4D7}"/>
              </a:ext>
            </a:extLst>
          </p:cNvPr>
          <p:cNvSpPr>
            <a:spLocks noGrp="1"/>
          </p:cNvSpPr>
          <p:nvPr>
            <p:ph idx="1"/>
          </p:nvPr>
        </p:nvSpPr>
        <p:spPr>
          <a:xfrm>
            <a:off x="502564" y="1506045"/>
            <a:ext cx="7738110" cy="3257550"/>
          </a:xfrm>
        </p:spPr>
        <p:txBody>
          <a:bodyPr numCol="2" spcCol="457200">
            <a:normAutofit/>
          </a:bodyPr>
          <a:lstStyle/>
          <a:p>
            <a:pPr marL="205740" indent="-205740">
              <a:lnSpc>
                <a:spcPct val="120000"/>
              </a:lnSpc>
              <a:buFont typeface="Wingdings" panose="05000000000000000000" pitchFamily="2" charset="2"/>
              <a:buChar char="Ø"/>
            </a:pPr>
            <a:r>
              <a:rPr lang="en-US" sz="1650" dirty="0">
                <a:solidFill>
                  <a:schemeClr val="tx2"/>
                </a:solidFill>
              </a:rPr>
              <a:t>Pain scale 0-10</a:t>
            </a:r>
          </a:p>
          <a:p>
            <a:pPr marL="411480" lvl="1" indent="-205740">
              <a:lnSpc>
                <a:spcPct val="120000"/>
              </a:lnSpc>
              <a:spcBef>
                <a:spcPts val="450"/>
              </a:spcBef>
              <a:buFont typeface="Wingdings" panose="05000000000000000000" pitchFamily="2" charset="2"/>
              <a:buChar char="Ø"/>
            </a:pPr>
            <a:r>
              <a:rPr lang="en-US" sz="1500" dirty="0">
                <a:solidFill>
                  <a:schemeClr val="tx2"/>
                </a:solidFill>
              </a:rPr>
              <a:t>“0” means no pain</a:t>
            </a:r>
          </a:p>
          <a:p>
            <a:pPr marL="411480" lvl="1" indent="-205740">
              <a:lnSpc>
                <a:spcPct val="120000"/>
              </a:lnSpc>
              <a:spcBef>
                <a:spcPts val="450"/>
              </a:spcBef>
              <a:buFont typeface="Wingdings" panose="05000000000000000000" pitchFamily="2" charset="2"/>
              <a:buChar char="Ø"/>
            </a:pPr>
            <a:r>
              <a:rPr lang="en-US" sz="1500" dirty="0">
                <a:solidFill>
                  <a:schemeClr val="tx2"/>
                </a:solidFill>
              </a:rPr>
              <a:t>“10” means the worst pain that you have ever had</a:t>
            </a:r>
          </a:p>
          <a:p>
            <a:pPr marL="205740" indent="-205740">
              <a:lnSpc>
                <a:spcPct val="120000"/>
              </a:lnSpc>
              <a:buFont typeface="Wingdings" panose="05000000000000000000" pitchFamily="2" charset="2"/>
              <a:buChar char="Ø"/>
            </a:pPr>
            <a:r>
              <a:rPr lang="en-US" sz="1650" dirty="0">
                <a:solidFill>
                  <a:schemeClr val="tx2"/>
                </a:solidFill>
              </a:rPr>
              <a:t>Remember: You should </a:t>
            </a:r>
            <a:r>
              <a:rPr lang="en-US" sz="1650" dirty="0">
                <a:solidFill>
                  <a:srgbClr val="FF0000"/>
                </a:solidFill>
              </a:rPr>
              <a:t>not</a:t>
            </a:r>
            <a:r>
              <a:rPr lang="en-US" sz="1650" dirty="0">
                <a:solidFill>
                  <a:schemeClr val="tx2"/>
                </a:solidFill>
              </a:rPr>
              <a:t> expect your pain level to be “0” after surgery</a:t>
            </a:r>
          </a:p>
          <a:p>
            <a:pPr marL="205740" indent="-205740">
              <a:lnSpc>
                <a:spcPct val="120000"/>
              </a:lnSpc>
              <a:buFont typeface="Wingdings" panose="05000000000000000000" pitchFamily="2" charset="2"/>
              <a:buChar char="Ø"/>
            </a:pPr>
            <a:r>
              <a:rPr lang="en-US" sz="1650" dirty="0">
                <a:solidFill>
                  <a:schemeClr val="tx2"/>
                </a:solidFill>
              </a:rPr>
              <a:t>Pain medications are available as needed (prn)</a:t>
            </a:r>
          </a:p>
          <a:p>
            <a:pPr marL="205740" indent="-205740">
              <a:lnSpc>
                <a:spcPct val="120000"/>
              </a:lnSpc>
              <a:buFont typeface="Wingdings" panose="05000000000000000000" pitchFamily="2" charset="2"/>
              <a:buChar char="Ø"/>
            </a:pPr>
            <a:r>
              <a:rPr lang="en-US" sz="1650" dirty="0">
                <a:solidFill>
                  <a:srgbClr val="008000"/>
                </a:solidFill>
              </a:rPr>
              <a:t>Call </a:t>
            </a:r>
            <a:r>
              <a:rPr lang="en-US" sz="1650" dirty="0">
                <a:solidFill>
                  <a:schemeClr val="tx2"/>
                </a:solidFill>
              </a:rPr>
              <a:t>your nurse when you are experiencing pain above your goal </a:t>
            </a:r>
          </a:p>
          <a:p>
            <a:pPr marL="34290" indent="0">
              <a:buNone/>
            </a:pPr>
            <a:endParaRPr lang="en-US" dirty="0"/>
          </a:p>
        </p:txBody>
      </p:sp>
      <p:sp>
        <p:nvSpPr>
          <p:cNvPr id="6" name="TextBox 5">
            <a:extLst>
              <a:ext uri="{FF2B5EF4-FFF2-40B4-BE49-F238E27FC236}">
                <a16:creationId xmlns:a16="http://schemas.microsoft.com/office/drawing/2014/main" id="{CFCB4F2D-27BE-AB8D-6683-740DC434E03C}"/>
              </a:ext>
            </a:extLst>
          </p:cNvPr>
          <p:cNvSpPr txBox="1"/>
          <p:nvPr/>
        </p:nvSpPr>
        <p:spPr>
          <a:xfrm>
            <a:off x="302037" y="606918"/>
            <a:ext cx="8139165" cy="646331"/>
          </a:xfrm>
          <a:prstGeom prst="rect">
            <a:avLst/>
          </a:prstGeom>
          <a:noFill/>
        </p:spPr>
        <p:txBody>
          <a:bodyPr wrap="square">
            <a:spAutoFit/>
          </a:bodyPr>
          <a:lstStyle/>
          <a:p>
            <a:pPr algn="ctr"/>
            <a:r>
              <a:rPr lang="en-US" i="1" dirty="0">
                <a:solidFill>
                  <a:srgbClr val="FF0000"/>
                </a:solidFill>
              </a:rPr>
              <a:t>After surgery there will be bruising, swelling, and pain; </a:t>
            </a:r>
          </a:p>
          <a:p>
            <a:pPr algn="ctr"/>
            <a:r>
              <a:rPr lang="en-US" i="1" dirty="0">
                <a:solidFill>
                  <a:srgbClr val="FF0000"/>
                </a:solidFill>
              </a:rPr>
              <a:t>this is normal after a joint replacement. </a:t>
            </a:r>
          </a:p>
        </p:txBody>
      </p:sp>
    </p:spTree>
    <p:extLst>
      <p:ext uri="{BB962C8B-B14F-4D97-AF65-F5344CB8AC3E}">
        <p14:creationId xmlns:p14="http://schemas.microsoft.com/office/powerpoint/2010/main" val="4262136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18B34-2B44-4480-A243-30E4263C4FD9}"/>
              </a:ext>
            </a:extLst>
          </p:cNvPr>
          <p:cNvSpPr>
            <a:spLocks noGrp="1"/>
          </p:cNvSpPr>
          <p:nvPr>
            <p:ph type="title"/>
          </p:nvPr>
        </p:nvSpPr>
        <p:spPr>
          <a:xfrm>
            <a:off x="612948" y="0"/>
            <a:ext cx="7737231" cy="732032"/>
          </a:xfrm>
        </p:spPr>
        <p:txBody>
          <a:bodyPr>
            <a:normAutofit/>
          </a:bodyPr>
          <a:lstStyle/>
          <a:p>
            <a:pPr algn="ctr"/>
            <a:r>
              <a:rPr lang="en-US" dirty="0"/>
              <a:t>To Help Reduce Swelling and Discomfort</a:t>
            </a:r>
          </a:p>
        </p:txBody>
      </p:sp>
      <p:sp>
        <p:nvSpPr>
          <p:cNvPr id="3" name="Content Placeholder 2">
            <a:extLst>
              <a:ext uri="{FF2B5EF4-FFF2-40B4-BE49-F238E27FC236}">
                <a16:creationId xmlns:a16="http://schemas.microsoft.com/office/drawing/2014/main" id="{62C267DA-5BE7-4F5F-A68F-B0CC264DD414}"/>
              </a:ext>
            </a:extLst>
          </p:cNvPr>
          <p:cNvSpPr>
            <a:spLocks noGrp="1"/>
          </p:cNvSpPr>
          <p:nvPr>
            <p:ph sz="quarter" idx="13"/>
          </p:nvPr>
        </p:nvSpPr>
        <p:spPr>
          <a:xfrm>
            <a:off x="69146" y="862410"/>
            <a:ext cx="4491990" cy="3181815"/>
          </a:xfrm>
        </p:spPr>
        <p:txBody>
          <a:bodyPr>
            <a:normAutofit/>
          </a:bodyPr>
          <a:lstStyle/>
          <a:p>
            <a:pPr marL="257175" indent="-205740">
              <a:buFont typeface="Wingdings" panose="05000000000000000000" pitchFamily="2" charset="2"/>
              <a:buChar char="Ø"/>
            </a:pPr>
            <a:r>
              <a:rPr lang="en-US" sz="1800" dirty="0"/>
              <a:t>Ice packs and elastic wrap </a:t>
            </a:r>
          </a:p>
          <a:p>
            <a:pPr marL="462915" lvl="1" indent="-205740">
              <a:buFont typeface="Wingdings" panose="05000000000000000000" pitchFamily="2" charset="2"/>
              <a:buChar char="Ø"/>
            </a:pPr>
            <a:r>
              <a:rPr lang="en-US" sz="1650" dirty="0"/>
              <a:t>2 packs of ice (hips)</a:t>
            </a:r>
          </a:p>
          <a:p>
            <a:pPr marL="462915" lvl="1" indent="-205740">
              <a:buFont typeface="Wingdings" panose="05000000000000000000" pitchFamily="2" charset="2"/>
              <a:buChar char="Ø"/>
            </a:pPr>
            <a:r>
              <a:rPr lang="en-US" sz="1650" dirty="0"/>
              <a:t>4 packs of ice (knees)</a:t>
            </a:r>
          </a:p>
          <a:p>
            <a:pPr marL="462915" lvl="1" indent="-205740">
              <a:buFont typeface="Wingdings" panose="05000000000000000000" pitchFamily="2" charset="2"/>
              <a:buChar char="Ø"/>
            </a:pPr>
            <a:endParaRPr lang="en-US" sz="1500" dirty="0"/>
          </a:p>
          <a:p>
            <a:pPr marL="257181" indent="-205740">
              <a:buFont typeface="Wingdings" panose="05000000000000000000" pitchFamily="2" charset="2"/>
              <a:buChar char="Ø"/>
            </a:pPr>
            <a:r>
              <a:rPr lang="en-US" sz="1800" dirty="0"/>
              <a:t>Place on your operative joint after surgery</a:t>
            </a:r>
          </a:p>
          <a:p>
            <a:pPr marL="462915" lvl="1" indent="-205740">
              <a:buFont typeface="Wingdings" panose="05000000000000000000" pitchFamily="2" charset="2"/>
              <a:buChar char="Ø"/>
            </a:pPr>
            <a:endParaRPr lang="en-US" sz="1500" dirty="0"/>
          </a:p>
          <a:p>
            <a:pPr marL="257181" indent="-205740">
              <a:buFont typeface="Wingdings" panose="05000000000000000000" pitchFamily="2" charset="2"/>
              <a:buChar char="Ø"/>
            </a:pPr>
            <a:r>
              <a:rPr lang="en-US" sz="1800" dirty="0"/>
              <a:t>Elevated your leg when at rest</a:t>
            </a:r>
          </a:p>
          <a:p>
            <a:pPr marL="462915" lvl="1" indent="-205740">
              <a:buFont typeface="Wingdings" panose="05000000000000000000" pitchFamily="2" charset="2"/>
              <a:buChar char="Ø"/>
            </a:pPr>
            <a:r>
              <a:rPr lang="en-US" sz="1650" dirty="0"/>
              <a:t>Knee: keep the knee extended/straight</a:t>
            </a:r>
          </a:p>
          <a:p>
            <a:pPr marL="462915" lvl="1" indent="-205740">
              <a:buFont typeface="Wingdings" panose="05000000000000000000" pitchFamily="2" charset="2"/>
              <a:buChar char="Ø"/>
            </a:pPr>
            <a:r>
              <a:rPr lang="en-US" sz="1650" dirty="0"/>
              <a:t>Hip: be mindful of your hip precautions</a:t>
            </a:r>
          </a:p>
          <a:p>
            <a:pPr marL="462915" lvl="1" indent="-205740">
              <a:buFont typeface="Wingdings" panose="05000000000000000000" pitchFamily="2" charset="2"/>
              <a:buChar char="Ø"/>
            </a:pPr>
            <a:endParaRPr lang="en-US" sz="1650" dirty="0"/>
          </a:p>
        </p:txBody>
      </p:sp>
      <p:pic>
        <p:nvPicPr>
          <p:cNvPr id="6" name="Content Placeholder 5">
            <a:extLst>
              <a:ext uri="{FF2B5EF4-FFF2-40B4-BE49-F238E27FC236}">
                <a16:creationId xmlns:a16="http://schemas.microsoft.com/office/drawing/2014/main" id="{3DB1D9A0-0DE0-4A88-A3AF-2BD374F71F69}"/>
              </a:ext>
            </a:extLst>
          </p:cNvPr>
          <p:cNvPicPr>
            <a:picLocks noGrp="1" noChangeAspect="1"/>
          </p:cNvPicPr>
          <p:nvPr>
            <p:ph sz="quarter" idx="14"/>
          </p:nvPr>
        </p:nvPicPr>
        <p:blipFill>
          <a:blip r:embed="rId3"/>
          <a:stretch>
            <a:fillRect/>
          </a:stretch>
        </p:blipFill>
        <p:spPr>
          <a:xfrm>
            <a:off x="6828860" y="952266"/>
            <a:ext cx="1800225" cy="1800225"/>
          </a:xfrm>
          <a:prstGeom prst="rect">
            <a:avLst/>
          </a:prstGeom>
          <a:ln>
            <a:noFill/>
          </a:ln>
          <a:effectLst>
            <a:softEdge rad="112500"/>
          </a:effectLst>
        </p:spPr>
      </p:pic>
      <p:pic>
        <p:nvPicPr>
          <p:cNvPr id="8" name="Picture 7">
            <a:extLst>
              <a:ext uri="{FF2B5EF4-FFF2-40B4-BE49-F238E27FC236}">
                <a16:creationId xmlns:a16="http://schemas.microsoft.com/office/drawing/2014/main" id="{5BF18D8F-7D0F-4882-9D8F-42C9FA9FD582}"/>
              </a:ext>
            </a:extLst>
          </p:cNvPr>
          <p:cNvPicPr>
            <a:picLocks noChangeAspect="1"/>
          </p:cNvPicPr>
          <p:nvPr/>
        </p:nvPicPr>
        <p:blipFill>
          <a:blip r:embed="rId4"/>
          <a:stretch>
            <a:fillRect/>
          </a:stretch>
        </p:blipFill>
        <p:spPr>
          <a:xfrm>
            <a:off x="4572000" y="952266"/>
            <a:ext cx="1800225" cy="1800225"/>
          </a:xfrm>
          <a:prstGeom prst="rect">
            <a:avLst/>
          </a:prstGeom>
          <a:ln>
            <a:noFill/>
          </a:ln>
          <a:effectLst>
            <a:softEdge rad="112500"/>
          </a:effectLst>
        </p:spPr>
      </p:pic>
      <p:pic>
        <p:nvPicPr>
          <p:cNvPr id="4" name="Picture 3">
            <a:extLst>
              <a:ext uri="{FF2B5EF4-FFF2-40B4-BE49-F238E27FC236}">
                <a16:creationId xmlns:a16="http://schemas.microsoft.com/office/drawing/2014/main" id="{99B919DF-A1E8-AEF7-A4F6-4BEB13D76D0C}"/>
              </a:ext>
            </a:extLst>
          </p:cNvPr>
          <p:cNvPicPr>
            <a:picLocks noChangeAspect="1"/>
          </p:cNvPicPr>
          <p:nvPr/>
        </p:nvPicPr>
        <p:blipFill>
          <a:blip r:embed="rId5"/>
          <a:stretch>
            <a:fillRect/>
          </a:stretch>
        </p:blipFill>
        <p:spPr>
          <a:xfrm>
            <a:off x="4561136" y="3224633"/>
            <a:ext cx="4329740" cy="1056457"/>
          </a:xfrm>
          <a:prstGeom prst="rect">
            <a:avLst/>
          </a:prstGeom>
        </p:spPr>
      </p:pic>
    </p:spTree>
    <p:extLst>
      <p:ext uri="{BB962C8B-B14F-4D97-AF65-F5344CB8AC3E}">
        <p14:creationId xmlns:p14="http://schemas.microsoft.com/office/powerpoint/2010/main" val="739784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0EAE-76CB-465C-A7FB-46E74CF8D0D0}"/>
              </a:ext>
            </a:extLst>
          </p:cNvPr>
          <p:cNvSpPr>
            <a:spLocks noGrp="1"/>
          </p:cNvSpPr>
          <p:nvPr>
            <p:ph type="title"/>
          </p:nvPr>
        </p:nvSpPr>
        <p:spPr>
          <a:xfrm>
            <a:off x="935063" y="208846"/>
            <a:ext cx="8399929" cy="838199"/>
          </a:xfrm>
        </p:spPr>
        <p:txBody>
          <a:bodyPr>
            <a:normAutofit fontScale="90000"/>
          </a:bodyPr>
          <a:lstStyle/>
          <a:p>
            <a:r>
              <a:rPr lang="en-US" sz="3200" b="1" dirty="0">
                <a:solidFill>
                  <a:srgbClr val="F47D33"/>
                </a:solidFill>
              </a:rPr>
              <a:t>Hip Replacement </a:t>
            </a:r>
            <a:r>
              <a:rPr lang="en-US" sz="3200" b="1" dirty="0">
                <a:solidFill>
                  <a:srgbClr val="FF0000"/>
                </a:solidFill>
              </a:rPr>
              <a:t>Precautions:</a:t>
            </a:r>
            <a:br>
              <a:rPr lang="en-US" sz="3200" dirty="0">
                <a:solidFill>
                  <a:srgbClr val="008000"/>
                </a:solidFill>
              </a:rPr>
            </a:br>
            <a:endParaRPr lang="en-US" dirty="0"/>
          </a:p>
        </p:txBody>
      </p:sp>
      <p:sp>
        <p:nvSpPr>
          <p:cNvPr id="3" name="Content Placeholder 2">
            <a:extLst>
              <a:ext uri="{FF2B5EF4-FFF2-40B4-BE49-F238E27FC236}">
                <a16:creationId xmlns:a16="http://schemas.microsoft.com/office/drawing/2014/main" id="{9EE4D9C3-C3D3-422D-A7D2-523E1FA2C649}"/>
              </a:ext>
            </a:extLst>
          </p:cNvPr>
          <p:cNvSpPr>
            <a:spLocks noGrp="1"/>
          </p:cNvSpPr>
          <p:nvPr>
            <p:ph sz="quarter" idx="13"/>
          </p:nvPr>
        </p:nvSpPr>
        <p:spPr>
          <a:xfrm>
            <a:off x="-57401" y="2189942"/>
            <a:ext cx="2094657" cy="2395074"/>
          </a:xfrm>
        </p:spPr>
        <p:txBody>
          <a:bodyPr>
            <a:normAutofit/>
          </a:bodyPr>
          <a:lstStyle/>
          <a:p>
            <a:pPr marL="34290" indent="0" algn="ctr">
              <a:buNone/>
            </a:pPr>
            <a:r>
              <a:rPr lang="en-US" sz="2100" u="sng" dirty="0"/>
              <a:t>Abduction Pillow</a:t>
            </a:r>
          </a:p>
          <a:p>
            <a:pPr marL="34290" indent="0">
              <a:buNone/>
            </a:pPr>
            <a:endParaRPr lang="en-US" sz="1050" dirty="0"/>
          </a:p>
          <a:p>
            <a:pPr>
              <a:buFont typeface="Wingdings" panose="05000000000000000000" pitchFamily="2" charset="2"/>
              <a:buChar char="Ø"/>
            </a:pPr>
            <a:r>
              <a:rPr lang="en-US" sz="1800" dirty="0"/>
              <a:t>Placed between legs while in bed to help prevent inward rotation</a:t>
            </a:r>
          </a:p>
          <a:p>
            <a:pPr>
              <a:buFont typeface="Wingdings" panose="05000000000000000000" pitchFamily="2" charset="2"/>
              <a:buChar char="Ø"/>
            </a:pPr>
            <a:endParaRPr lang="en-US" sz="1050" dirty="0"/>
          </a:p>
          <a:p>
            <a:endParaRPr lang="en-US" dirty="0"/>
          </a:p>
        </p:txBody>
      </p:sp>
      <p:pic>
        <p:nvPicPr>
          <p:cNvPr id="7" name="Picture 4" descr="procarehippillow2">
            <a:extLst>
              <a:ext uri="{FF2B5EF4-FFF2-40B4-BE49-F238E27FC236}">
                <a16:creationId xmlns:a16="http://schemas.microsoft.com/office/drawing/2014/main" id="{0C3E2B35-9591-4FF6-BA8B-322B618C537D}"/>
              </a:ext>
            </a:extLst>
          </p:cNvPr>
          <p:cNvPicPr>
            <a:picLocks noChangeAspect="1" noChangeArrowheads="1"/>
          </p:cNvPicPr>
          <p:nvPr/>
        </p:nvPicPr>
        <p:blipFill>
          <a:blip r:embed="rId3" cstate="print"/>
          <a:srcRect/>
          <a:stretch>
            <a:fillRect/>
          </a:stretch>
        </p:blipFill>
        <p:spPr bwMode="auto">
          <a:xfrm>
            <a:off x="1853316" y="2317655"/>
            <a:ext cx="1057128" cy="1330161"/>
          </a:xfrm>
          <a:prstGeom prst="rect">
            <a:avLst/>
          </a:prstGeom>
          <a:ln>
            <a:noFill/>
          </a:ln>
          <a:effectLst>
            <a:softEdge rad="112500"/>
          </a:effectLst>
        </p:spPr>
      </p:pic>
      <p:sp>
        <p:nvSpPr>
          <p:cNvPr id="8" name="Content Placeholder 2">
            <a:extLst>
              <a:ext uri="{FF2B5EF4-FFF2-40B4-BE49-F238E27FC236}">
                <a16:creationId xmlns:a16="http://schemas.microsoft.com/office/drawing/2014/main" id="{ED59841B-4171-4DE4-A4F3-182C7B634036}"/>
              </a:ext>
            </a:extLst>
          </p:cNvPr>
          <p:cNvSpPr txBox="1">
            <a:spLocks/>
          </p:cNvSpPr>
          <p:nvPr/>
        </p:nvSpPr>
        <p:spPr>
          <a:xfrm>
            <a:off x="4554852" y="855927"/>
            <a:ext cx="5129200" cy="3629586"/>
          </a:xfrm>
          <a:prstGeom prst="rect">
            <a:avLst/>
          </a:prstGeom>
        </p:spPr>
        <p:txBody>
          <a:bodyPr vert="horz" lIns="91440" tIns="45720" rIns="91440" bIns="45720" rtlCol="0">
            <a:normAutofit/>
          </a:bodyPr>
          <a:lstStyle>
            <a:lvl1pPr marL="171446" indent="-137156" algn="l" defTabSz="685783" rtl="0" eaLnBrk="1" latinLnBrk="0" hangingPunct="1">
              <a:spcBef>
                <a:spcPct val="20000"/>
              </a:spcBef>
              <a:buClr>
                <a:schemeClr val="tx2"/>
              </a:buClr>
              <a:buFont typeface="Wingdings" charset="2"/>
              <a:buChar char="§"/>
              <a:defRPr sz="1500" kern="1200">
                <a:solidFill>
                  <a:schemeClr val="tx1"/>
                </a:solidFill>
                <a:latin typeface="+mn-lt"/>
                <a:ea typeface="+mn-ea"/>
                <a:cs typeface="+mn-cs"/>
              </a:defRPr>
            </a:lvl1pPr>
            <a:lvl2pPr marL="377180" indent="-137156" algn="l" defTabSz="685783" rtl="0" eaLnBrk="1" latinLnBrk="0" hangingPunct="1">
              <a:spcBef>
                <a:spcPct val="20000"/>
              </a:spcBef>
              <a:buClr>
                <a:schemeClr val="tx2"/>
              </a:buClr>
              <a:buFont typeface="Wingdings" charset="2"/>
              <a:buChar char="§"/>
              <a:defRPr sz="1350" kern="1200">
                <a:solidFill>
                  <a:schemeClr val="tx1"/>
                </a:solidFill>
                <a:latin typeface="+mn-lt"/>
                <a:ea typeface="+mn-ea"/>
                <a:cs typeface="+mn-cs"/>
              </a:defRPr>
            </a:lvl2pPr>
            <a:lvl3pPr marL="514337" indent="-137156" algn="l" defTabSz="685783" rtl="0" eaLnBrk="1" latinLnBrk="0" hangingPunct="1">
              <a:spcBef>
                <a:spcPct val="20000"/>
              </a:spcBef>
              <a:buClr>
                <a:schemeClr val="tx2"/>
              </a:buClr>
              <a:buFont typeface="Wingdings" charset="2"/>
              <a:buChar char="§"/>
              <a:defRPr sz="1200" kern="1200">
                <a:solidFill>
                  <a:schemeClr val="tx1"/>
                </a:solidFill>
                <a:latin typeface="+mn-lt"/>
                <a:ea typeface="+mn-ea"/>
                <a:cs typeface="+mn-cs"/>
              </a:defRPr>
            </a:lvl3pPr>
            <a:lvl4pPr marL="685783" indent="-137156" algn="l" defTabSz="685783" rtl="0" eaLnBrk="1" latinLnBrk="0" hangingPunct="1">
              <a:spcBef>
                <a:spcPct val="20000"/>
              </a:spcBef>
              <a:buClr>
                <a:schemeClr val="tx2"/>
              </a:buClr>
              <a:buFont typeface="Wingdings" charset="2"/>
              <a:buChar char="§"/>
              <a:defRPr sz="1050" kern="1200">
                <a:solidFill>
                  <a:schemeClr val="tx1"/>
                </a:solidFill>
                <a:latin typeface="+mn-lt"/>
                <a:ea typeface="+mn-ea"/>
                <a:cs typeface="+mn-cs"/>
              </a:defRPr>
            </a:lvl4pPr>
            <a:lvl5pPr marL="857228" indent="-137156" algn="l" defTabSz="685783" rtl="0" eaLnBrk="1" latinLnBrk="0" hangingPunct="1">
              <a:spcBef>
                <a:spcPct val="20000"/>
              </a:spcBef>
              <a:buClr>
                <a:schemeClr val="tx2"/>
              </a:buClr>
              <a:buFont typeface="Wingdings" charset="2"/>
              <a:buChar char="§"/>
              <a:defRPr sz="1050" kern="1200">
                <a:solidFill>
                  <a:schemeClr val="tx1"/>
                </a:solidFill>
                <a:latin typeface="+mn-lt"/>
                <a:ea typeface="+mn-ea"/>
                <a:cs typeface="+mn-cs"/>
              </a:defRPr>
            </a:lvl5pPr>
            <a:lvl6pPr marL="1028675"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6pPr>
            <a:lvl7pPr marL="1200120"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7pPr>
            <a:lvl8pPr marL="1371566"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8pPr>
            <a:lvl9pPr marL="1543012" indent="-137156" algn="l" defTabSz="685783" rtl="0" eaLnBrk="1" latinLnBrk="0" hangingPunct="1">
              <a:spcBef>
                <a:spcPct val="20000"/>
              </a:spcBef>
              <a:buClr>
                <a:schemeClr val="tx2"/>
              </a:buClr>
              <a:buFont typeface="Wingdings" pitchFamily="2" charset="2"/>
              <a:buChar char="§"/>
              <a:defRPr sz="1050" kern="1200">
                <a:solidFill>
                  <a:schemeClr val="tx1"/>
                </a:solidFill>
                <a:latin typeface="+mn-lt"/>
                <a:ea typeface="+mn-ea"/>
                <a:cs typeface="+mn-cs"/>
              </a:defRPr>
            </a:lvl9pPr>
          </a:lstStyle>
          <a:p>
            <a:pPr>
              <a:buFont typeface="Wingdings" panose="05000000000000000000" pitchFamily="2" charset="2"/>
              <a:buChar char="Ø"/>
            </a:pPr>
            <a:endParaRPr lang="en-US" sz="1050" dirty="0"/>
          </a:p>
          <a:p>
            <a:pPr>
              <a:buFont typeface="Wingdings" panose="05000000000000000000" pitchFamily="2" charset="2"/>
              <a:buChar char="Ø"/>
            </a:pPr>
            <a:r>
              <a:rPr lang="en-US" sz="1800" b="1" i="1" dirty="0"/>
              <a:t> </a:t>
            </a:r>
            <a:r>
              <a:rPr lang="en-US" sz="2400" b="1" u="sng" dirty="0">
                <a:solidFill>
                  <a:schemeClr val="bg2"/>
                </a:solidFill>
              </a:rPr>
              <a:t>Posterior Hip precautions</a:t>
            </a:r>
          </a:p>
          <a:p>
            <a:pPr marL="34290" indent="0">
              <a:buNone/>
            </a:pPr>
            <a:r>
              <a:rPr lang="en-US" sz="1000" dirty="0">
                <a:solidFill>
                  <a:srgbClr val="0070C0"/>
                </a:solidFill>
              </a:rPr>
              <a:t>          </a:t>
            </a:r>
            <a:r>
              <a:rPr lang="en-US" sz="1000" dirty="0">
                <a:solidFill>
                  <a:srgbClr val="0070C0"/>
                </a:solidFill>
                <a:hlinkClick r:id="rId4"/>
              </a:rPr>
              <a:t>https://vimeo.com/showcase/10854689/video/815691264</a:t>
            </a:r>
            <a:endParaRPr lang="en-US" sz="1000" dirty="0">
              <a:solidFill>
                <a:srgbClr val="0070C0"/>
              </a:solidFill>
            </a:endParaRPr>
          </a:p>
          <a:p>
            <a:pPr lvl="2">
              <a:lnSpc>
                <a:spcPct val="150000"/>
              </a:lnSpc>
              <a:buFont typeface="Wingdings" panose="05000000000000000000" pitchFamily="2" charset="2"/>
              <a:buChar char="Ø"/>
            </a:pPr>
            <a:r>
              <a:rPr lang="en-US" sz="1500" dirty="0"/>
              <a:t>Do </a:t>
            </a:r>
            <a:r>
              <a:rPr lang="en-US" sz="1500" dirty="0">
                <a:solidFill>
                  <a:srgbClr val="FF0000"/>
                </a:solidFill>
              </a:rPr>
              <a:t>not</a:t>
            </a:r>
            <a:r>
              <a:rPr lang="en-US" sz="1500" dirty="0"/>
              <a:t> cross legs</a:t>
            </a:r>
          </a:p>
          <a:p>
            <a:pPr lvl="2">
              <a:lnSpc>
                <a:spcPct val="150000"/>
              </a:lnSpc>
              <a:buFont typeface="Wingdings" panose="05000000000000000000" pitchFamily="2" charset="2"/>
              <a:buChar char="Ø"/>
            </a:pPr>
            <a:r>
              <a:rPr lang="en-US" sz="1500" dirty="0"/>
              <a:t>Do </a:t>
            </a:r>
            <a:r>
              <a:rPr lang="en-US" sz="1500" dirty="0">
                <a:solidFill>
                  <a:srgbClr val="FF0000"/>
                </a:solidFill>
              </a:rPr>
              <a:t>not</a:t>
            </a:r>
            <a:r>
              <a:rPr lang="en-US" sz="1500" dirty="0"/>
              <a:t> turn toes inward</a:t>
            </a:r>
          </a:p>
          <a:p>
            <a:pPr lvl="2">
              <a:lnSpc>
                <a:spcPct val="150000"/>
              </a:lnSpc>
              <a:buFont typeface="Wingdings" panose="05000000000000000000" pitchFamily="2" charset="2"/>
              <a:buChar char="Ø"/>
            </a:pPr>
            <a:r>
              <a:rPr lang="en-US" sz="1500" dirty="0"/>
              <a:t>Do </a:t>
            </a:r>
            <a:r>
              <a:rPr lang="en-US" sz="1500" dirty="0">
                <a:solidFill>
                  <a:srgbClr val="FF0000"/>
                </a:solidFill>
              </a:rPr>
              <a:t>not</a:t>
            </a:r>
            <a:r>
              <a:rPr lang="en-US" sz="1500" dirty="0"/>
              <a:t> bend from waist beyond 90 degrees</a:t>
            </a:r>
          </a:p>
          <a:p>
            <a:endParaRPr lang="en-US" dirty="0"/>
          </a:p>
        </p:txBody>
      </p:sp>
      <p:pic>
        <p:nvPicPr>
          <p:cNvPr id="12" name="Picture 11">
            <a:extLst>
              <a:ext uri="{FF2B5EF4-FFF2-40B4-BE49-F238E27FC236}">
                <a16:creationId xmlns:a16="http://schemas.microsoft.com/office/drawing/2014/main" id="{83B16855-8A58-47AB-93D5-9B9A22AE3EC1}"/>
              </a:ext>
            </a:extLst>
          </p:cNvPr>
          <p:cNvPicPr>
            <a:picLocks noChangeAspect="1"/>
          </p:cNvPicPr>
          <p:nvPr/>
        </p:nvPicPr>
        <p:blipFill rotWithShape="1">
          <a:blip r:embed="rId5"/>
          <a:srcRect t="21899"/>
          <a:stretch/>
        </p:blipFill>
        <p:spPr>
          <a:xfrm>
            <a:off x="5603693" y="3095691"/>
            <a:ext cx="844030" cy="1191882"/>
          </a:xfrm>
          <a:prstGeom prst="rect">
            <a:avLst/>
          </a:prstGeom>
        </p:spPr>
      </p:pic>
      <p:pic>
        <p:nvPicPr>
          <p:cNvPr id="13" name="Picture 12">
            <a:extLst>
              <a:ext uri="{FF2B5EF4-FFF2-40B4-BE49-F238E27FC236}">
                <a16:creationId xmlns:a16="http://schemas.microsoft.com/office/drawing/2014/main" id="{4825D0A9-B3C9-4093-9EE7-D6EEB61EF31D}"/>
              </a:ext>
            </a:extLst>
          </p:cNvPr>
          <p:cNvPicPr>
            <a:picLocks noChangeAspect="1"/>
          </p:cNvPicPr>
          <p:nvPr/>
        </p:nvPicPr>
        <p:blipFill>
          <a:blip r:embed="rId6"/>
          <a:stretch>
            <a:fillRect/>
          </a:stretch>
        </p:blipFill>
        <p:spPr>
          <a:xfrm>
            <a:off x="2910444" y="3030968"/>
            <a:ext cx="900708" cy="1138630"/>
          </a:xfrm>
          <a:prstGeom prst="rect">
            <a:avLst/>
          </a:prstGeom>
        </p:spPr>
      </p:pic>
      <p:pic>
        <p:nvPicPr>
          <p:cNvPr id="15" name="Picture 14">
            <a:extLst>
              <a:ext uri="{FF2B5EF4-FFF2-40B4-BE49-F238E27FC236}">
                <a16:creationId xmlns:a16="http://schemas.microsoft.com/office/drawing/2014/main" id="{26CD64C7-C4F3-4DE7-B65B-46E242B32BF6}"/>
              </a:ext>
            </a:extLst>
          </p:cNvPr>
          <p:cNvPicPr>
            <a:picLocks noChangeAspect="1"/>
          </p:cNvPicPr>
          <p:nvPr/>
        </p:nvPicPr>
        <p:blipFill>
          <a:blip r:embed="rId7"/>
          <a:stretch>
            <a:fillRect/>
          </a:stretch>
        </p:blipFill>
        <p:spPr>
          <a:xfrm>
            <a:off x="4595182" y="3008471"/>
            <a:ext cx="844030" cy="1215974"/>
          </a:xfrm>
          <a:prstGeom prst="rect">
            <a:avLst/>
          </a:prstGeom>
        </p:spPr>
      </p:pic>
      <p:pic>
        <p:nvPicPr>
          <p:cNvPr id="17" name="Picture 16">
            <a:extLst>
              <a:ext uri="{FF2B5EF4-FFF2-40B4-BE49-F238E27FC236}">
                <a16:creationId xmlns:a16="http://schemas.microsoft.com/office/drawing/2014/main" id="{BB7A9831-E651-4664-929F-60B346708536}"/>
              </a:ext>
            </a:extLst>
          </p:cNvPr>
          <p:cNvPicPr>
            <a:picLocks noChangeAspect="1"/>
          </p:cNvPicPr>
          <p:nvPr/>
        </p:nvPicPr>
        <p:blipFill>
          <a:blip r:embed="rId8"/>
          <a:stretch>
            <a:fillRect/>
          </a:stretch>
        </p:blipFill>
        <p:spPr>
          <a:xfrm>
            <a:off x="7509331" y="3030968"/>
            <a:ext cx="873035" cy="1191882"/>
          </a:xfrm>
          <a:prstGeom prst="rect">
            <a:avLst/>
          </a:prstGeom>
        </p:spPr>
      </p:pic>
      <p:pic>
        <p:nvPicPr>
          <p:cNvPr id="18" name="Picture 17">
            <a:extLst>
              <a:ext uri="{FF2B5EF4-FFF2-40B4-BE49-F238E27FC236}">
                <a16:creationId xmlns:a16="http://schemas.microsoft.com/office/drawing/2014/main" id="{45069FEC-3406-4101-9E0C-C6E0FA549395}"/>
              </a:ext>
            </a:extLst>
          </p:cNvPr>
          <p:cNvPicPr>
            <a:picLocks noChangeAspect="1"/>
          </p:cNvPicPr>
          <p:nvPr/>
        </p:nvPicPr>
        <p:blipFill>
          <a:blip r:embed="rId9"/>
          <a:stretch>
            <a:fillRect/>
          </a:stretch>
        </p:blipFill>
        <p:spPr>
          <a:xfrm>
            <a:off x="7509331" y="3000713"/>
            <a:ext cx="544526" cy="555811"/>
          </a:xfrm>
          <a:prstGeom prst="rect">
            <a:avLst/>
          </a:prstGeom>
        </p:spPr>
      </p:pic>
      <p:pic>
        <p:nvPicPr>
          <p:cNvPr id="22" name="Picture 21">
            <a:extLst>
              <a:ext uri="{FF2B5EF4-FFF2-40B4-BE49-F238E27FC236}">
                <a16:creationId xmlns:a16="http://schemas.microsoft.com/office/drawing/2014/main" id="{A2F8A472-3B69-4612-AFC8-870251BFE83A}"/>
              </a:ext>
            </a:extLst>
          </p:cNvPr>
          <p:cNvPicPr>
            <a:picLocks noChangeAspect="1"/>
          </p:cNvPicPr>
          <p:nvPr/>
        </p:nvPicPr>
        <p:blipFill>
          <a:blip r:embed="rId10"/>
          <a:stretch>
            <a:fillRect/>
          </a:stretch>
        </p:blipFill>
        <p:spPr>
          <a:xfrm>
            <a:off x="6612624" y="2982735"/>
            <a:ext cx="772695" cy="1233696"/>
          </a:xfrm>
          <a:prstGeom prst="rect">
            <a:avLst/>
          </a:prstGeom>
        </p:spPr>
      </p:pic>
      <p:pic>
        <p:nvPicPr>
          <p:cNvPr id="23" name="Picture 22">
            <a:extLst>
              <a:ext uri="{FF2B5EF4-FFF2-40B4-BE49-F238E27FC236}">
                <a16:creationId xmlns:a16="http://schemas.microsoft.com/office/drawing/2014/main" id="{C17D6C88-AF48-4E41-8257-F3C8A629C90B}"/>
              </a:ext>
            </a:extLst>
          </p:cNvPr>
          <p:cNvPicPr>
            <a:picLocks noChangeAspect="1"/>
          </p:cNvPicPr>
          <p:nvPr/>
        </p:nvPicPr>
        <p:blipFill>
          <a:blip r:embed="rId9"/>
          <a:stretch>
            <a:fillRect/>
          </a:stretch>
        </p:blipFill>
        <p:spPr>
          <a:xfrm>
            <a:off x="6694730" y="3399525"/>
            <a:ext cx="595954" cy="608306"/>
          </a:xfrm>
          <a:prstGeom prst="rect">
            <a:avLst/>
          </a:prstGeom>
        </p:spPr>
      </p:pic>
      <p:pic>
        <p:nvPicPr>
          <p:cNvPr id="4" name="Content Placeholder 7">
            <a:extLst>
              <a:ext uri="{FF2B5EF4-FFF2-40B4-BE49-F238E27FC236}">
                <a16:creationId xmlns:a16="http://schemas.microsoft.com/office/drawing/2014/main" id="{916BCE75-2C58-A9FF-8FE6-F82B2F1AFB94}"/>
              </a:ext>
            </a:extLst>
          </p:cNvPr>
          <p:cNvPicPr>
            <a:picLocks noChangeAspect="1"/>
          </p:cNvPicPr>
          <p:nvPr/>
        </p:nvPicPr>
        <p:blipFill>
          <a:blip r:embed="rId11"/>
          <a:srcRect/>
          <a:stretch/>
        </p:blipFill>
        <p:spPr>
          <a:xfrm>
            <a:off x="1586121" y="811712"/>
            <a:ext cx="1315761" cy="1378230"/>
          </a:xfrm>
          <a:prstGeom prst="rect">
            <a:avLst/>
          </a:prstGeom>
        </p:spPr>
      </p:pic>
      <p:pic>
        <p:nvPicPr>
          <p:cNvPr id="5" name="Picture 4">
            <a:extLst>
              <a:ext uri="{FF2B5EF4-FFF2-40B4-BE49-F238E27FC236}">
                <a16:creationId xmlns:a16="http://schemas.microsoft.com/office/drawing/2014/main" id="{2EFEA7ED-384C-4B55-3A8D-E7E45ED9585A}"/>
              </a:ext>
            </a:extLst>
          </p:cNvPr>
          <p:cNvPicPr>
            <a:picLocks noChangeAspect="1"/>
          </p:cNvPicPr>
          <p:nvPr/>
        </p:nvPicPr>
        <p:blipFill>
          <a:blip r:embed="rId12"/>
          <a:stretch>
            <a:fillRect/>
          </a:stretch>
        </p:blipFill>
        <p:spPr>
          <a:xfrm>
            <a:off x="200544" y="811712"/>
            <a:ext cx="1300521" cy="1225402"/>
          </a:xfrm>
          <a:prstGeom prst="rect">
            <a:avLst/>
          </a:prstGeom>
        </p:spPr>
      </p:pic>
      <p:sp>
        <p:nvSpPr>
          <p:cNvPr id="10" name="Arrow: Left 9">
            <a:extLst>
              <a:ext uri="{FF2B5EF4-FFF2-40B4-BE49-F238E27FC236}">
                <a16:creationId xmlns:a16="http://schemas.microsoft.com/office/drawing/2014/main" id="{0D2FEA7A-0F88-8061-06F2-7700BABFB3DA}"/>
              </a:ext>
            </a:extLst>
          </p:cNvPr>
          <p:cNvSpPr/>
          <p:nvPr/>
        </p:nvSpPr>
        <p:spPr>
          <a:xfrm>
            <a:off x="3018728" y="1071168"/>
            <a:ext cx="1315761" cy="484632"/>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Video</a:t>
            </a:r>
          </a:p>
        </p:txBody>
      </p:sp>
      <p:pic>
        <p:nvPicPr>
          <p:cNvPr id="6" name="Picture 5">
            <a:extLst>
              <a:ext uri="{FF2B5EF4-FFF2-40B4-BE49-F238E27FC236}">
                <a16:creationId xmlns:a16="http://schemas.microsoft.com/office/drawing/2014/main" id="{FB2D1B3D-7B28-A60C-80F3-DBCE0B4CCC3E}"/>
              </a:ext>
            </a:extLst>
          </p:cNvPr>
          <p:cNvPicPr>
            <a:picLocks noChangeAspect="1"/>
          </p:cNvPicPr>
          <p:nvPr/>
        </p:nvPicPr>
        <p:blipFill>
          <a:blip r:embed="rId13"/>
          <a:stretch>
            <a:fillRect/>
          </a:stretch>
        </p:blipFill>
        <p:spPr>
          <a:xfrm>
            <a:off x="6770045" y="65742"/>
            <a:ext cx="1612321" cy="988726"/>
          </a:xfrm>
          <a:prstGeom prst="rect">
            <a:avLst/>
          </a:prstGeom>
        </p:spPr>
      </p:pic>
    </p:spTree>
    <p:extLst>
      <p:ext uri="{BB962C8B-B14F-4D97-AF65-F5344CB8AC3E}">
        <p14:creationId xmlns:p14="http://schemas.microsoft.com/office/powerpoint/2010/main" val="2014226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83EF-7F00-3690-C3EC-A124E6D6C2E4}"/>
              </a:ext>
            </a:extLst>
          </p:cNvPr>
          <p:cNvSpPr>
            <a:spLocks noGrp="1"/>
          </p:cNvSpPr>
          <p:nvPr>
            <p:ph type="title"/>
          </p:nvPr>
        </p:nvSpPr>
        <p:spPr>
          <a:xfrm>
            <a:off x="0" y="-177979"/>
            <a:ext cx="9144000" cy="838199"/>
          </a:xfrm>
        </p:spPr>
        <p:txBody>
          <a:bodyPr>
            <a:normAutofit/>
          </a:bodyPr>
          <a:lstStyle/>
          <a:p>
            <a:r>
              <a:rPr lang="en-US" sz="1800" dirty="0">
                <a:solidFill>
                  <a:srgbClr val="008000"/>
                </a:solidFill>
              </a:rPr>
              <a:t>…continued        </a:t>
            </a:r>
            <a:r>
              <a:rPr lang="en-US" dirty="0">
                <a:solidFill>
                  <a:srgbClr val="008000"/>
                </a:solidFill>
              </a:rPr>
              <a:t>Hip Replacement </a:t>
            </a:r>
            <a:r>
              <a:rPr lang="en-US" dirty="0">
                <a:solidFill>
                  <a:srgbClr val="FF0000"/>
                </a:solidFill>
              </a:rPr>
              <a:t>Precautions </a:t>
            </a:r>
            <a:r>
              <a:rPr lang="en-US" dirty="0">
                <a:solidFill>
                  <a:srgbClr val="008000"/>
                </a:solidFill>
              </a:rPr>
              <a:t>videos:</a:t>
            </a:r>
          </a:p>
        </p:txBody>
      </p:sp>
      <p:pic>
        <p:nvPicPr>
          <p:cNvPr id="6" name="Content Placeholder 5" descr="A qr code with green text&#10;&#10;Description automatically generated">
            <a:extLst>
              <a:ext uri="{FF2B5EF4-FFF2-40B4-BE49-F238E27FC236}">
                <a16:creationId xmlns:a16="http://schemas.microsoft.com/office/drawing/2014/main" id="{795444DD-92F5-3CC8-988A-0CC0795E0685}"/>
              </a:ext>
            </a:extLst>
          </p:cNvPr>
          <p:cNvPicPr>
            <a:picLocks noGrp="1" noChangeAspect="1"/>
          </p:cNvPicPr>
          <p:nvPr>
            <p:ph sz="quarter" idx="13"/>
          </p:nvPr>
        </p:nvPicPr>
        <p:blipFill>
          <a:blip r:embed="rId3"/>
          <a:stretch>
            <a:fillRect/>
          </a:stretch>
        </p:blipFill>
        <p:spPr>
          <a:xfrm>
            <a:off x="1895985" y="1704672"/>
            <a:ext cx="2401047" cy="2551113"/>
          </a:xfrm>
        </p:spPr>
      </p:pic>
      <p:pic>
        <p:nvPicPr>
          <p:cNvPr id="8" name="Content Placeholder 7" descr="A qr code with green text&#10;&#10;Description automatically generated">
            <a:extLst>
              <a:ext uri="{FF2B5EF4-FFF2-40B4-BE49-F238E27FC236}">
                <a16:creationId xmlns:a16="http://schemas.microsoft.com/office/drawing/2014/main" id="{5C41D509-61D0-DB75-A219-D6AFEFA3704D}"/>
              </a:ext>
            </a:extLst>
          </p:cNvPr>
          <p:cNvPicPr>
            <a:picLocks noGrp="1" noChangeAspect="1"/>
          </p:cNvPicPr>
          <p:nvPr>
            <p:ph sz="quarter" idx="14"/>
          </p:nvPr>
        </p:nvPicPr>
        <p:blipFill>
          <a:blip r:embed="rId4"/>
          <a:stretch>
            <a:fillRect/>
          </a:stretch>
        </p:blipFill>
        <p:spPr>
          <a:xfrm>
            <a:off x="6404712" y="1653558"/>
            <a:ext cx="2417221" cy="2552700"/>
          </a:xfrm>
        </p:spPr>
      </p:pic>
      <p:pic>
        <p:nvPicPr>
          <p:cNvPr id="11" name="Picture 10">
            <a:extLst>
              <a:ext uri="{FF2B5EF4-FFF2-40B4-BE49-F238E27FC236}">
                <a16:creationId xmlns:a16="http://schemas.microsoft.com/office/drawing/2014/main" id="{40B86C96-F008-20B2-528A-1479DD8C21C9}"/>
              </a:ext>
            </a:extLst>
          </p:cNvPr>
          <p:cNvPicPr>
            <a:picLocks noChangeAspect="1"/>
          </p:cNvPicPr>
          <p:nvPr/>
        </p:nvPicPr>
        <p:blipFill>
          <a:blip r:embed="rId5"/>
          <a:stretch>
            <a:fillRect/>
          </a:stretch>
        </p:blipFill>
        <p:spPr>
          <a:xfrm>
            <a:off x="93301" y="1853349"/>
            <a:ext cx="1815296" cy="1740694"/>
          </a:xfrm>
          <a:prstGeom prst="rect">
            <a:avLst/>
          </a:prstGeom>
        </p:spPr>
      </p:pic>
      <p:sp>
        <p:nvSpPr>
          <p:cNvPr id="13" name="TextBox 12">
            <a:extLst>
              <a:ext uri="{FF2B5EF4-FFF2-40B4-BE49-F238E27FC236}">
                <a16:creationId xmlns:a16="http://schemas.microsoft.com/office/drawing/2014/main" id="{17D0FC51-0D9D-9064-3D83-52016FD82A51}"/>
              </a:ext>
            </a:extLst>
          </p:cNvPr>
          <p:cNvSpPr txBox="1"/>
          <p:nvPr/>
        </p:nvSpPr>
        <p:spPr>
          <a:xfrm>
            <a:off x="0" y="918361"/>
            <a:ext cx="4297031" cy="461665"/>
          </a:xfrm>
          <a:prstGeom prst="rect">
            <a:avLst/>
          </a:prstGeom>
          <a:noFill/>
        </p:spPr>
        <p:txBody>
          <a:bodyPr wrap="square" rtlCol="0">
            <a:spAutoFit/>
          </a:bodyPr>
          <a:lstStyle/>
          <a:p>
            <a:pPr marL="285750" indent="-285750" algn="ctr">
              <a:buFont typeface="Wingdings" panose="05000000000000000000" pitchFamily="2" charset="2"/>
              <a:buChar char="Ø"/>
            </a:pPr>
            <a:r>
              <a:rPr lang="en-US" sz="2400" b="1" u="sng" dirty="0">
                <a:solidFill>
                  <a:srgbClr val="0070C0"/>
                </a:solidFill>
              </a:rPr>
              <a:t>Anterior Hip Replacement</a:t>
            </a:r>
          </a:p>
        </p:txBody>
      </p:sp>
      <p:sp>
        <p:nvSpPr>
          <p:cNvPr id="14" name="TextBox 13">
            <a:extLst>
              <a:ext uri="{FF2B5EF4-FFF2-40B4-BE49-F238E27FC236}">
                <a16:creationId xmlns:a16="http://schemas.microsoft.com/office/drawing/2014/main" id="{88B424E8-4AC6-E0A7-D6C1-792450DE89F7}"/>
              </a:ext>
            </a:extLst>
          </p:cNvPr>
          <p:cNvSpPr txBox="1"/>
          <p:nvPr/>
        </p:nvSpPr>
        <p:spPr>
          <a:xfrm>
            <a:off x="4572000" y="912615"/>
            <a:ext cx="4159770" cy="461665"/>
          </a:xfrm>
          <a:prstGeom prst="rect">
            <a:avLst/>
          </a:prstGeom>
          <a:noFill/>
        </p:spPr>
        <p:txBody>
          <a:bodyPr wrap="square" rtlCol="0">
            <a:spAutoFit/>
          </a:bodyPr>
          <a:lstStyle/>
          <a:p>
            <a:pPr marL="285750" indent="-285750" algn="ctr">
              <a:buFont typeface="Wingdings" panose="05000000000000000000" pitchFamily="2" charset="2"/>
              <a:buChar char="Ø"/>
            </a:pPr>
            <a:r>
              <a:rPr lang="en-US" sz="2400" b="1" u="sng" dirty="0">
                <a:solidFill>
                  <a:schemeClr val="bg2"/>
                </a:solidFill>
              </a:rPr>
              <a:t>Lateral Hip Replacement</a:t>
            </a:r>
          </a:p>
        </p:txBody>
      </p:sp>
      <p:pic>
        <p:nvPicPr>
          <p:cNvPr id="16" name="Picture 15">
            <a:extLst>
              <a:ext uri="{FF2B5EF4-FFF2-40B4-BE49-F238E27FC236}">
                <a16:creationId xmlns:a16="http://schemas.microsoft.com/office/drawing/2014/main" id="{29BCB09E-E78F-6426-9071-DA42F9440C6C}"/>
              </a:ext>
            </a:extLst>
          </p:cNvPr>
          <p:cNvPicPr>
            <a:picLocks noChangeAspect="1"/>
          </p:cNvPicPr>
          <p:nvPr/>
        </p:nvPicPr>
        <p:blipFill>
          <a:blip r:embed="rId6"/>
          <a:stretch>
            <a:fillRect/>
          </a:stretch>
        </p:blipFill>
        <p:spPr>
          <a:xfrm>
            <a:off x="4538480" y="1750450"/>
            <a:ext cx="1866232" cy="1757982"/>
          </a:xfrm>
          <a:prstGeom prst="rect">
            <a:avLst/>
          </a:prstGeom>
        </p:spPr>
      </p:pic>
      <p:sp>
        <p:nvSpPr>
          <p:cNvPr id="3" name="TextBox 2">
            <a:extLst>
              <a:ext uri="{FF2B5EF4-FFF2-40B4-BE49-F238E27FC236}">
                <a16:creationId xmlns:a16="http://schemas.microsoft.com/office/drawing/2014/main" id="{7129CCC3-5D66-E969-2669-A216C79AAD58}"/>
              </a:ext>
            </a:extLst>
          </p:cNvPr>
          <p:cNvSpPr txBox="1"/>
          <p:nvPr/>
        </p:nvSpPr>
        <p:spPr>
          <a:xfrm>
            <a:off x="322067" y="1376559"/>
            <a:ext cx="3821199" cy="553998"/>
          </a:xfrm>
          <a:prstGeom prst="rect">
            <a:avLst/>
          </a:prstGeom>
          <a:noFill/>
        </p:spPr>
        <p:txBody>
          <a:bodyPr wrap="square" rtlCol="0">
            <a:spAutoFit/>
          </a:bodyPr>
          <a:lstStyle/>
          <a:p>
            <a:pPr algn="ctr"/>
            <a:r>
              <a:rPr lang="en-US" sz="1000" i="1" dirty="0">
                <a:solidFill>
                  <a:srgbClr val="0070C0"/>
                </a:solidFill>
                <a:hlinkClick r:id="rId7"/>
              </a:rPr>
              <a:t>https://vimeo.com/showcase/10854689/video/815690946</a:t>
            </a:r>
            <a:endParaRPr lang="en-US" sz="1000" i="1" dirty="0">
              <a:solidFill>
                <a:srgbClr val="0070C0"/>
              </a:solidFill>
            </a:endParaRPr>
          </a:p>
          <a:p>
            <a:pPr algn="ctr"/>
            <a:endParaRPr lang="en-US" sz="1000" i="1" dirty="0">
              <a:solidFill>
                <a:srgbClr val="0070C0"/>
              </a:solidFill>
            </a:endParaRPr>
          </a:p>
          <a:p>
            <a:pPr algn="ctr"/>
            <a:endParaRPr lang="en-US" sz="1000" dirty="0"/>
          </a:p>
        </p:txBody>
      </p:sp>
      <p:sp>
        <p:nvSpPr>
          <p:cNvPr id="4" name="TextBox 3">
            <a:extLst>
              <a:ext uri="{FF2B5EF4-FFF2-40B4-BE49-F238E27FC236}">
                <a16:creationId xmlns:a16="http://schemas.microsoft.com/office/drawing/2014/main" id="{C8D202DC-A595-A49A-33A2-FCB57E3A7D92}"/>
              </a:ext>
            </a:extLst>
          </p:cNvPr>
          <p:cNvSpPr txBox="1"/>
          <p:nvPr/>
        </p:nvSpPr>
        <p:spPr>
          <a:xfrm>
            <a:off x="4846970" y="1380026"/>
            <a:ext cx="3821199" cy="400110"/>
          </a:xfrm>
          <a:prstGeom prst="rect">
            <a:avLst/>
          </a:prstGeom>
          <a:noFill/>
        </p:spPr>
        <p:txBody>
          <a:bodyPr wrap="square" rtlCol="0">
            <a:spAutoFit/>
          </a:bodyPr>
          <a:lstStyle/>
          <a:p>
            <a:pPr algn="ctr"/>
            <a:r>
              <a:rPr lang="en-US" sz="1000" dirty="0">
                <a:solidFill>
                  <a:srgbClr val="0070C0"/>
                </a:solidFill>
                <a:hlinkClick r:id="rId8"/>
              </a:rPr>
              <a:t>https://vimeo.com/showcase/10854689/video/815691026</a:t>
            </a:r>
            <a:endParaRPr lang="en-US" sz="1000" dirty="0">
              <a:solidFill>
                <a:srgbClr val="0070C0"/>
              </a:solidFill>
            </a:endParaRPr>
          </a:p>
          <a:p>
            <a:pPr algn="ctr"/>
            <a:endParaRPr lang="en-US" sz="1000" dirty="0">
              <a:solidFill>
                <a:srgbClr val="0070C0"/>
              </a:solidFill>
            </a:endParaRPr>
          </a:p>
        </p:txBody>
      </p:sp>
    </p:spTree>
    <p:extLst>
      <p:ext uri="{BB962C8B-B14F-4D97-AF65-F5344CB8AC3E}">
        <p14:creationId xmlns:p14="http://schemas.microsoft.com/office/powerpoint/2010/main" val="2992938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848F90-DC47-469D-AD29-E1D1ACD0A345}"/>
              </a:ext>
            </a:extLst>
          </p:cNvPr>
          <p:cNvSpPr>
            <a:spLocks noGrp="1"/>
          </p:cNvSpPr>
          <p:nvPr>
            <p:ph type="body" idx="1"/>
          </p:nvPr>
        </p:nvSpPr>
        <p:spPr>
          <a:xfrm>
            <a:off x="55054" y="2441700"/>
            <a:ext cx="4494580" cy="1746040"/>
          </a:xfrm>
        </p:spPr>
        <p:txBody>
          <a:bodyPr/>
          <a:lstStyle/>
          <a:p>
            <a:pPr>
              <a:spcBef>
                <a:spcPts val="0"/>
              </a:spcBef>
            </a:pPr>
            <a:r>
              <a:rPr lang="en-US" sz="1800" i="1" u="sng" dirty="0">
                <a:solidFill>
                  <a:schemeClr val="tx1"/>
                </a:solidFill>
              </a:rPr>
              <a:t>Knee Precaution</a:t>
            </a:r>
            <a:r>
              <a:rPr lang="en-US" sz="1800" b="0" dirty="0">
                <a:solidFill>
                  <a:schemeClr val="tx1"/>
                </a:solidFill>
              </a:rPr>
              <a:t>: </a:t>
            </a:r>
          </a:p>
          <a:p>
            <a:pPr>
              <a:spcBef>
                <a:spcPts val="0"/>
              </a:spcBef>
            </a:pPr>
            <a:r>
              <a:rPr lang="en-US" sz="1800" b="0" dirty="0">
                <a:solidFill>
                  <a:schemeClr val="tx1"/>
                </a:solidFill>
              </a:rPr>
              <a:t>Do </a:t>
            </a:r>
            <a:r>
              <a:rPr lang="en-US" sz="1800" dirty="0">
                <a:solidFill>
                  <a:srgbClr val="FF0000"/>
                </a:solidFill>
              </a:rPr>
              <a:t>NOT </a:t>
            </a:r>
            <a:r>
              <a:rPr lang="en-US" sz="1800" b="0" dirty="0">
                <a:solidFill>
                  <a:schemeClr val="tx1"/>
                </a:solidFill>
              </a:rPr>
              <a:t>place a pillow under your knee </a:t>
            </a:r>
          </a:p>
          <a:p>
            <a:pPr indent="-128588">
              <a:buFont typeface="Wingdings" panose="05000000000000000000" pitchFamily="2" charset="2"/>
              <a:buChar char="Ø"/>
            </a:pPr>
            <a:r>
              <a:rPr lang="en-US" b="0" dirty="0">
                <a:solidFill>
                  <a:schemeClr val="tx1"/>
                </a:solidFill>
              </a:rPr>
              <a:t>Negative Outcomes</a:t>
            </a:r>
          </a:p>
          <a:p>
            <a:pPr lvl="1" indent="-128588">
              <a:buFont typeface="Wingdings" panose="05000000000000000000" pitchFamily="2" charset="2"/>
              <a:buChar char="Ø"/>
            </a:pPr>
            <a:r>
              <a:rPr lang="en-US" b="0" dirty="0"/>
              <a:t>knee flexor contractures</a:t>
            </a:r>
          </a:p>
          <a:p>
            <a:pPr marL="342900" lvl="2" indent="-128588">
              <a:buFont typeface="Wingdings" panose="05000000000000000000" pitchFamily="2" charset="2"/>
              <a:buChar char="Ø"/>
            </a:pPr>
            <a:r>
              <a:rPr lang="en-US" sz="1500" b="0" dirty="0"/>
              <a:t>prevents full knee extension </a:t>
            </a:r>
          </a:p>
          <a:p>
            <a:pPr marL="342900" lvl="2" indent="-128588">
              <a:buFont typeface="Wingdings" panose="05000000000000000000" pitchFamily="2" charset="2"/>
              <a:buChar char="Ø"/>
            </a:pPr>
            <a:r>
              <a:rPr lang="en-US" sz="1500" b="0" dirty="0"/>
              <a:t>gait disturbances</a:t>
            </a:r>
          </a:p>
        </p:txBody>
      </p:sp>
      <p:sp>
        <p:nvSpPr>
          <p:cNvPr id="7" name="Text Placeholder 6">
            <a:extLst>
              <a:ext uri="{FF2B5EF4-FFF2-40B4-BE49-F238E27FC236}">
                <a16:creationId xmlns:a16="http://schemas.microsoft.com/office/drawing/2014/main" id="{D80651BB-E951-4964-92F5-EC1DEEC2259A}"/>
              </a:ext>
            </a:extLst>
          </p:cNvPr>
          <p:cNvSpPr>
            <a:spLocks noGrp="1"/>
          </p:cNvSpPr>
          <p:nvPr>
            <p:ph type="body" sz="quarter" idx="3"/>
          </p:nvPr>
        </p:nvSpPr>
        <p:spPr>
          <a:xfrm>
            <a:off x="4678512" y="2392303"/>
            <a:ext cx="2308835" cy="1168399"/>
          </a:xfrm>
        </p:spPr>
        <p:txBody>
          <a:bodyPr/>
          <a:lstStyle/>
          <a:p>
            <a:pPr algn="ctr"/>
            <a:r>
              <a:rPr lang="en-US" sz="1800" dirty="0">
                <a:solidFill>
                  <a:srgbClr val="008000"/>
                </a:solidFill>
              </a:rPr>
              <a:t>DO</a:t>
            </a:r>
            <a:r>
              <a:rPr lang="en-US" sz="1800" b="0" dirty="0">
                <a:solidFill>
                  <a:schemeClr val="tx1"/>
                </a:solidFill>
              </a:rPr>
              <a:t> place a towel roll under your ankle while in the bed or recliner chair.</a:t>
            </a:r>
          </a:p>
        </p:txBody>
      </p:sp>
      <p:sp>
        <p:nvSpPr>
          <p:cNvPr id="5" name="Title 4">
            <a:extLst>
              <a:ext uri="{FF2B5EF4-FFF2-40B4-BE49-F238E27FC236}">
                <a16:creationId xmlns:a16="http://schemas.microsoft.com/office/drawing/2014/main" id="{CF91D678-214E-4909-9A11-FF307D326716}"/>
              </a:ext>
            </a:extLst>
          </p:cNvPr>
          <p:cNvSpPr>
            <a:spLocks noGrp="1"/>
          </p:cNvSpPr>
          <p:nvPr>
            <p:ph type="title"/>
          </p:nvPr>
        </p:nvSpPr>
        <p:spPr>
          <a:xfrm>
            <a:off x="1744025" y="-128231"/>
            <a:ext cx="5655950" cy="865573"/>
          </a:xfrm>
        </p:spPr>
        <p:txBody>
          <a:bodyPr>
            <a:normAutofit/>
          </a:bodyPr>
          <a:lstStyle/>
          <a:p>
            <a:pPr algn="ctr"/>
            <a:r>
              <a:rPr lang="en-US" dirty="0"/>
              <a:t>Total Knee Replacement</a:t>
            </a:r>
          </a:p>
        </p:txBody>
      </p:sp>
      <p:pic>
        <p:nvPicPr>
          <p:cNvPr id="11" name="Content Placeholder 10">
            <a:extLst>
              <a:ext uri="{FF2B5EF4-FFF2-40B4-BE49-F238E27FC236}">
                <a16:creationId xmlns:a16="http://schemas.microsoft.com/office/drawing/2014/main" id="{9826F522-8AF0-4EEC-B59D-7ECA619C19E7}"/>
              </a:ext>
            </a:extLst>
          </p:cNvPr>
          <p:cNvPicPr>
            <a:picLocks noGrp="1" noChangeAspect="1"/>
          </p:cNvPicPr>
          <p:nvPr>
            <p:ph sz="quarter" idx="13"/>
          </p:nvPr>
        </p:nvPicPr>
        <p:blipFill>
          <a:blip r:embed="rId3"/>
          <a:stretch>
            <a:fillRect/>
          </a:stretch>
        </p:blipFill>
        <p:spPr>
          <a:xfrm>
            <a:off x="642026" y="719234"/>
            <a:ext cx="2798250" cy="1834408"/>
          </a:xfrm>
        </p:spPr>
      </p:pic>
      <p:sp>
        <p:nvSpPr>
          <p:cNvPr id="8" name="&quot;Not Allowed&quot; Symbol 7">
            <a:extLst>
              <a:ext uri="{FF2B5EF4-FFF2-40B4-BE49-F238E27FC236}">
                <a16:creationId xmlns:a16="http://schemas.microsoft.com/office/drawing/2014/main" id="{7F93D126-FE0E-4B0A-9B13-E18CD8A925B9}"/>
              </a:ext>
            </a:extLst>
          </p:cNvPr>
          <p:cNvSpPr>
            <a:spLocks noChangeAspect="1"/>
          </p:cNvSpPr>
          <p:nvPr/>
        </p:nvSpPr>
        <p:spPr>
          <a:xfrm>
            <a:off x="1956253" y="1056684"/>
            <a:ext cx="1258881" cy="1258881"/>
          </a:xfrm>
          <a:prstGeom prst="noSmoking">
            <a:avLst>
              <a:gd name="adj" fmla="val 6733"/>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2" name="Picture 1">
            <a:extLst>
              <a:ext uri="{FF2B5EF4-FFF2-40B4-BE49-F238E27FC236}">
                <a16:creationId xmlns:a16="http://schemas.microsoft.com/office/drawing/2014/main" id="{2FC97A64-AE9D-485D-A7E2-00BF7A3C5D81}"/>
              </a:ext>
            </a:extLst>
          </p:cNvPr>
          <p:cNvPicPr>
            <a:picLocks noChangeAspect="1"/>
          </p:cNvPicPr>
          <p:nvPr/>
        </p:nvPicPr>
        <p:blipFill>
          <a:blip r:embed="rId4"/>
          <a:stretch>
            <a:fillRect/>
          </a:stretch>
        </p:blipFill>
        <p:spPr>
          <a:xfrm>
            <a:off x="7133175" y="2109326"/>
            <a:ext cx="1776027" cy="1451376"/>
          </a:xfrm>
          <a:prstGeom prst="rect">
            <a:avLst/>
          </a:prstGeom>
        </p:spPr>
      </p:pic>
      <p:pic>
        <p:nvPicPr>
          <p:cNvPr id="9" name="Picture 8">
            <a:extLst>
              <a:ext uri="{FF2B5EF4-FFF2-40B4-BE49-F238E27FC236}">
                <a16:creationId xmlns:a16="http://schemas.microsoft.com/office/drawing/2014/main" id="{8B4CBF64-4D1D-4EF7-BF07-55D1FC61D993}"/>
              </a:ext>
            </a:extLst>
          </p:cNvPr>
          <p:cNvPicPr>
            <a:picLocks noChangeAspect="1"/>
          </p:cNvPicPr>
          <p:nvPr/>
        </p:nvPicPr>
        <p:blipFill>
          <a:blip r:embed="rId5"/>
          <a:stretch>
            <a:fillRect/>
          </a:stretch>
        </p:blipFill>
        <p:spPr>
          <a:xfrm>
            <a:off x="8021188" y="2463523"/>
            <a:ext cx="250926" cy="325143"/>
          </a:xfrm>
          <a:prstGeom prst="rect">
            <a:avLst/>
          </a:prstGeom>
        </p:spPr>
      </p:pic>
      <p:sp>
        <p:nvSpPr>
          <p:cNvPr id="19" name="Text Placeholder 6">
            <a:extLst>
              <a:ext uri="{FF2B5EF4-FFF2-40B4-BE49-F238E27FC236}">
                <a16:creationId xmlns:a16="http://schemas.microsoft.com/office/drawing/2014/main" id="{C9A8381A-715E-4E64-AED3-E026F9249F81}"/>
              </a:ext>
            </a:extLst>
          </p:cNvPr>
          <p:cNvSpPr txBox="1">
            <a:spLocks/>
          </p:cNvSpPr>
          <p:nvPr/>
        </p:nvSpPr>
        <p:spPr>
          <a:xfrm>
            <a:off x="7106255" y="1305017"/>
            <a:ext cx="1829869" cy="598375"/>
          </a:xfrm>
          <a:prstGeom prst="rect">
            <a:avLst/>
          </a:prstGeom>
        </p:spPr>
        <p:txBody>
          <a:bodyPr vert="horz" lIns="91440" tIns="45720" rIns="91440" bIns="45720" rtlCol="0" anchor="b">
            <a:noAutofit/>
          </a:bodyPr>
          <a:lstStyle>
            <a:lvl1pPr marL="0" indent="0" algn="l" defTabSz="685783" rtl="0" eaLnBrk="1" latinLnBrk="0" hangingPunct="1">
              <a:spcBef>
                <a:spcPct val="20000"/>
              </a:spcBef>
              <a:buClr>
                <a:schemeClr val="tx2"/>
              </a:buClr>
              <a:buFont typeface="Wingdings" charset="2"/>
              <a:buNone/>
              <a:defRPr sz="1500" b="1" kern="1200">
                <a:solidFill>
                  <a:schemeClr val="tx2"/>
                </a:solidFill>
                <a:latin typeface="+mn-lt"/>
                <a:ea typeface="+mn-ea"/>
                <a:cs typeface="+mn-cs"/>
              </a:defRPr>
            </a:lvl1pPr>
            <a:lvl2pPr marL="342892" indent="0" algn="l" defTabSz="685783" rtl="0" eaLnBrk="1" latinLnBrk="0" hangingPunct="1">
              <a:spcBef>
                <a:spcPct val="20000"/>
              </a:spcBef>
              <a:buClr>
                <a:schemeClr val="tx2"/>
              </a:buClr>
              <a:buFont typeface="Wingdings" charset="2"/>
              <a:buNone/>
              <a:defRPr sz="1500" b="1" kern="1200">
                <a:solidFill>
                  <a:schemeClr val="tx1"/>
                </a:solidFill>
                <a:latin typeface="+mn-lt"/>
                <a:ea typeface="+mn-ea"/>
                <a:cs typeface="+mn-cs"/>
              </a:defRPr>
            </a:lvl2pPr>
            <a:lvl3pPr marL="685783" indent="0" algn="l" defTabSz="685783" rtl="0" eaLnBrk="1" latinLnBrk="0" hangingPunct="1">
              <a:spcBef>
                <a:spcPct val="20000"/>
              </a:spcBef>
              <a:buClr>
                <a:schemeClr val="tx2"/>
              </a:buClr>
              <a:buFont typeface="Wingdings" charset="2"/>
              <a:buNone/>
              <a:defRPr sz="1350" b="1" kern="1200">
                <a:solidFill>
                  <a:schemeClr val="tx1"/>
                </a:solidFill>
                <a:latin typeface="+mn-lt"/>
                <a:ea typeface="+mn-ea"/>
                <a:cs typeface="+mn-cs"/>
              </a:defRPr>
            </a:lvl3pPr>
            <a:lvl4pPr marL="1028675" indent="0" algn="l" defTabSz="685783" rtl="0" eaLnBrk="1" latinLnBrk="0" hangingPunct="1">
              <a:spcBef>
                <a:spcPct val="20000"/>
              </a:spcBef>
              <a:buClr>
                <a:schemeClr val="tx2"/>
              </a:buClr>
              <a:buFont typeface="Wingdings" charset="2"/>
              <a:buNone/>
              <a:defRPr sz="1200" b="1" kern="1200">
                <a:solidFill>
                  <a:schemeClr val="tx1"/>
                </a:solidFill>
                <a:latin typeface="+mn-lt"/>
                <a:ea typeface="+mn-ea"/>
                <a:cs typeface="+mn-cs"/>
              </a:defRPr>
            </a:lvl4pPr>
            <a:lvl5pPr marL="1371566" indent="0" algn="l" defTabSz="685783" rtl="0" eaLnBrk="1" latinLnBrk="0" hangingPunct="1">
              <a:spcBef>
                <a:spcPct val="20000"/>
              </a:spcBef>
              <a:buClr>
                <a:schemeClr val="tx2"/>
              </a:buClr>
              <a:buFont typeface="Wingdings" charset="2"/>
              <a:buNone/>
              <a:defRPr sz="1200" b="1" kern="1200">
                <a:solidFill>
                  <a:schemeClr val="tx1"/>
                </a:solidFill>
                <a:latin typeface="+mn-lt"/>
                <a:ea typeface="+mn-ea"/>
                <a:cs typeface="+mn-cs"/>
              </a:defRPr>
            </a:lvl5pPr>
            <a:lvl6pPr marL="1714457" indent="0" algn="l" defTabSz="685783" rtl="0" eaLnBrk="1" latinLnBrk="0" hangingPunct="1">
              <a:spcBef>
                <a:spcPct val="20000"/>
              </a:spcBef>
              <a:buClr>
                <a:schemeClr val="tx2"/>
              </a:buClr>
              <a:buFont typeface="Wingdings" pitchFamily="2" charset="2"/>
              <a:buNone/>
              <a:defRPr sz="1200" b="1" kern="1200">
                <a:solidFill>
                  <a:schemeClr val="tx1"/>
                </a:solidFill>
                <a:latin typeface="+mn-lt"/>
                <a:ea typeface="+mn-ea"/>
                <a:cs typeface="+mn-cs"/>
              </a:defRPr>
            </a:lvl6pPr>
            <a:lvl7pPr marL="2057348" indent="0" algn="l" defTabSz="685783" rtl="0" eaLnBrk="1" latinLnBrk="0" hangingPunct="1">
              <a:spcBef>
                <a:spcPct val="20000"/>
              </a:spcBef>
              <a:buClr>
                <a:schemeClr val="tx2"/>
              </a:buClr>
              <a:buFont typeface="Wingdings" pitchFamily="2" charset="2"/>
              <a:buNone/>
              <a:defRPr sz="1200" b="1" kern="1200">
                <a:solidFill>
                  <a:schemeClr val="tx1"/>
                </a:solidFill>
                <a:latin typeface="+mn-lt"/>
                <a:ea typeface="+mn-ea"/>
                <a:cs typeface="+mn-cs"/>
              </a:defRPr>
            </a:lvl7pPr>
            <a:lvl8pPr marL="2400240" indent="0" algn="l" defTabSz="685783" rtl="0" eaLnBrk="1" latinLnBrk="0" hangingPunct="1">
              <a:spcBef>
                <a:spcPct val="20000"/>
              </a:spcBef>
              <a:buClr>
                <a:schemeClr val="tx2"/>
              </a:buClr>
              <a:buFont typeface="Wingdings" pitchFamily="2" charset="2"/>
              <a:buNone/>
              <a:defRPr sz="1200" b="1" kern="1200">
                <a:solidFill>
                  <a:schemeClr val="tx1"/>
                </a:solidFill>
                <a:latin typeface="+mn-lt"/>
                <a:ea typeface="+mn-ea"/>
                <a:cs typeface="+mn-cs"/>
              </a:defRPr>
            </a:lvl8pPr>
            <a:lvl9pPr marL="2743132" indent="0" algn="l" defTabSz="685783" rtl="0" eaLnBrk="1" latinLnBrk="0" hangingPunct="1">
              <a:spcBef>
                <a:spcPct val="20000"/>
              </a:spcBef>
              <a:buClr>
                <a:schemeClr val="tx2"/>
              </a:buClr>
              <a:buFont typeface="Wingdings" pitchFamily="2" charset="2"/>
              <a:buNone/>
              <a:defRPr sz="1200" b="1" kern="1200">
                <a:solidFill>
                  <a:schemeClr val="tx1"/>
                </a:solidFill>
                <a:latin typeface="+mn-lt"/>
                <a:ea typeface="+mn-ea"/>
                <a:cs typeface="+mn-cs"/>
              </a:defRPr>
            </a:lvl9pPr>
          </a:lstStyle>
          <a:p>
            <a:pPr algn="ctr"/>
            <a:r>
              <a:rPr lang="en-US" sz="1800" dirty="0">
                <a:solidFill>
                  <a:srgbClr val="008000"/>
                </a:solidFill>
              </a:rPr>
              <a:t>DO</a:t>
            </a:r>
            <a:r>
              <a:rPr lang="en-US" sz="1800" b="0" dirty="0">
                <a:solidFill>
                  <a:schemeClr val="tx1"/>
                </a:solidFill>
              </a:rPr>
              <a:t> chair knee extensions.</a:t>
            </a:r>
          </a:p>
        </p:txBody>
      </p:sp>
      <p:sp>
        <p:nvSpPr>
          <p:cNvPr id="20" name="TextBox 19">
            <a:extLst>
              <a:ext uri="{FF2B5EF4-FFF2-40B4-BE49-F238E27FC236}">
                <a16:creationId xmlns:a16="http://schemas.microsoft.com/office/drawing/2014/main" id="{7EB1B3C3-46FA-451C-881C-FD85F78521A0}"/>
              </a:ext>
            </a:extLst>
          </p:cNvPr>
          <p:cNvSpPr txBox="1"/>
          <p:nvPr/>
        </p:nvSpPr>
        <p:spPr>
          <a:xfrm>
            <a:off x="4705455" y="3671030"/>
            <a:ext cx="4230669" cy="646331"/>
          </a:xfrm>
          <a:prstGeom prst="rect">
            <a:avLst/>
          </a:prstGeom>
          <a:noFill/>
        </p:spPr>
        <p:txBody>
          <a:bodyPr wrap="square" rtlCol="0">
            <a:spAutoFit/>
          </a:bodyPr>
          <a:lstStyle/>
          <a:p>
            <a:pPr algn="ctr"/>
            <a:r>
              <a:rPr lang="en-US" b="1" u="sng" dirty="0">
                <a:solidFill>
                  <a:srgbClr val="008902"/>
                </a:solidFill>
              </a:rPr>
              <a:t>Positive Outcomes</a:t>
            </a:r>
            <a:r>
              <a:rPr lang="en-US" b="0" dirty="0">
                <a:solidFill>
                  <a:schemeClr val="tx1"/>
                </a:solidFill>
              </a:rPr>
              <a:t>: </a:t>
            </a:r>
          </a:p>
          <a:p>
            <a:pPr algn="ctr"/>
            <a:r>
              <a:rPr lang="en-US" dirty="0"/>
              <a:t>P</a:t>
            </a:r>
            <a:r>
              <a:rPr lang="en-US" b="0" dirty="0"/>
              <a:t>romotes knee extension</a:t>
            </a:r>
          </a:p>
        </p:txBody>
      </p:sp>
      <p:pic>
        <p:nvPicPr>
          <p:cNvPr id="22" name="Picture 21">
            <a:extLst>
              <a:ext uri="{FF2B5EF4-FFF2-40B4-BE49-F238E27FC236}">
                <a16:creationId xmlns:a16="http://schemas.microsoft.com/office/drawing/2014/main" id="{A4F96A87-9A5E-4857-A12E-00A3E70E7A14}"/>
              </a:ext>
            </a:extLst>
          </p:cNvPr>
          <p:cNvPicPr>
            <a:picLocks noChangeAspect="1"/>
          </p:cNvPicPr>
          <p:nvPr/>
        </p:nvPicPr>
        <p:blipFill>
          <a:blip r:embed="rId6"/>
          <a:stretch>
            <a:fillRect/>
          </a:stretch>
        </p:blipFill>
        <p:spPr>
          <a:xfrm>
            <a:off x="4493336" y="590917"/>
            <a:ext cx="2439379" cy="1746222"/>
          </a:xfrm>
          <a:prstGeom prst="rect">
            <a:avLst/>
          </a:prstGeom>
        </p:spPr>
      </p:pic>
      <p:pic>
        <p:nvPicPr>
          <p:cNvPr id="21" name="Picture 20">
            <a:extLst>
              <a:ext uri="{FF2B5EF4-FFF2-40B4-BE49-F238E27FC236}">
                <a16:creationId xmlns:a16="http://schemas.microsoft.com/office/drawing/2014/main" id="{6F552901-024E-4DBA-9376-B51BCB800AF4}"/>
              </a:ext>
            </a:extLst>
          </p:cNvPr>
          <p:cNvPicPr>
            <a:picLocks noChangeAspect="1"/>
          </p:cNvPicPr>
          <p:nvPr/>
        </p:nvPicPr>
        <p:blipFill>
          <a:blip r:embed="rId7"/>
          <a:stretch>
            <a:fillRect/>
          </a:stretch>
        </p:blipFill>
        <p:spPr>
          <a:xfrm>
            <a:off x="5941657" y="1062231"/>
            <a:ext cx="407903" cy="527289"/>
          </a:xfrm>
          <a:prstGeom prst="rect">
            <a:avLst/>
          </a:prstGeom>
        </p:spPr>
      </p:pic>
    </p:spTree>
    <p:extLst>
      <p:ext uri="{BB962C8B-B14F-4D97-AF65-F5344CB8AC3E}">
        <p14:creationId xmlns:p14="http://schemas.microsoft.com/office/powerpoint/2010/main" val="2750381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EBDA5B-2A5A-452C-AAA9-B0A7471DA3BA}"/>
              </a:ext>
            </a:extLst>
          </p:cNvPr>
          <p:cNvPicPr>
            <a:picLocks noChangeAspect="1"/>
          </p:cNvPicPr>
          <p:nvPr/>
        </p:nvPicPr>
        <p:blipFill rotWithShape="1">
          <a:blip r:embed="rId3"/>
          <a:srcRect l="4657" t="9671" r="4878" b="5714"/>
          <a:stretch/>
        </p:blipFill>
        <p:spPr>
          <a:xfrm>
            <a:off x="156930" y="1478234"/>
            <a:ext cx="4067052" cy="2346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C4F73E6B-1A7A-4306-9FB4-F1A5ECA53146}"/>
              </a:ext>
            </a:extLst>
          </p:cNvPr>
          <p:cNvSpPr>
            <a:spLocks noGrp="1"/>
          </p:cNvSpPr>
          <p:nvPr>
            <p:ph type="title"/>
          </p:nvPr>
        </p:nvSpPr>
        <p:spPr>
          <a:xfrm>
            <a:off x="1965811" y="-29987"/>
            <a:ext cx="5486400" cy="446671"/>
          </a:xfrm>
        </p:spPr>
        <p:txBody>
          <a:bodyPr>
            <a:normAutofit fontScale="90000"/>
          </a:bodyPr>
          <a:lstStyle/>
          <a:p>
            <a:pPr algn="ctr"/>
            <a:r>
              <a:rPr lang="en-US" dirty="0">
                <a:solidFill>
                  <a:schemeClr val="tx1"/>
                </a:solidFill>
              </a:rPr>
              <a:t>Medical Equipment Needs</a:t>
            </a:r>
            <a:endParaRPr lang="en-US" dirty="0"/>
          </a:p>
        </p:txBody>
      </p:sp>
      <p:pic>
        <p:nvPicPr>
          <p:cNvPr id="11" name="Picture 10">
            <a:extLst>
              <a:ext uri="{FF2B5EF4-FFF2-40B4-BE49-F238E27FC236}">
                <a16:creationId xmlns:a16="http://schemas.microsoft.com/office/drawing/2014/main" id="{63AFA435-785A-4728-A60E-940A828E4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666" y="1734228"/>
            <a:ext cx="1322992" cy="1636922"/>
          </a:xfrm>
          <a:prstGeom prst="rect">
            <a:avLst/>
          </a:prstGeom>
          <a:ln>
            <a:noFill/>
          </a:ln>
          <a:effectLst>
            <a:softEdge rad="112500"/>
          </a:effectLst>
        </p:spPr>
      </p:pic>
      <p:pic>
        <p:nvPicPr>
          <p:cNvPr id="14" name="Picture 13">
            <a:extLst>
              <a:ext uri="{FF2B5EF4-FFF2-40B4-BE49-F238E27FC236}">
                <a16:creationId xmlns:a16="http://schemas.microsoft.com/office/drawing/2014/main" id="{99BCBB9B-8E55-4E13-92B5-313D47CEE9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7865" y="1478234"/>
            <a:ext cx="1588168" cy="2771048"/>
          </a:xfrm>
          <a:prstGeom prst="rect">
            <a:avLst/>
          </a:prstGeom>
          <a:ln/>
        </p:spPr>
        <p:style>
          <a:lnRef idx="2">
            <a:schemeClr val="dk1"/>
          </a:lnRef>
          <a:fillRef idx="1">
            <a:schemeClr val="lt1"/>
          </a:fillRef>
          <a:effectRef idx="0">
            <a:schemeClr val="dk1"/>
          </a:effectRef>
          <a:fontRef idx="minor">
            <a:schemeClr val="dk1"/>
          </a:fontRef>
        </p:style>
      </p:pic>
      <p:pic>
        <p:nvPicPr>
          <p:cNvPr id="15" name="Picture 14">
            <a:extLst>
              <a:ext uri="{FF2B5EF4-FFF2-40B4-BE49-F238E27FC236}">
                <a16:creationId xmlns:a16="http://schemas.microsoft.com/office/drawing/2014/main" id="{FF7F3047-D841-41B5-8A24-A9D3F63509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323" y="1954327"/>
            <a:ext cx="1393487" cy="1393487"/>
          </a:xfrm>
          <a:prstGeom prst="rect">
            <a:avLst/>
          </a:prstGeom>
          <a:ln>
            <a:noFill/>
          </a:ln>
          <a:effectLst>
            <a:softEdge rad="112500"/>
          </a:effectLst>
        </p:spPr>
      </p:pic>
      <p:sp>
        <p:nvSpPr>
          <p:cNvPr id="6" name="Rectangle 5">
            <a:extLst>
              <a:ext uri="{FF2B5EF4-FFF2-40B4-BE49-F238E27FC236}">
                <a16:creationId xmlns:a16="http://schemas.microsoft.com/office/drawing/2014/main" id="{B3BBF402-65FE-4D25-82E9-F89799F02B1C}"/>
              </a:ext>
            </a:extLst>
          </p:cNvPr>
          <p:cNvSpPr/>
          <p:nvPr/>
        </p:nvSpPr>
        <p:spPr>
          <a:xfrm>
            <a:off x="4389235" y="3297242"/>
            <a:ext cx="4960620" cy="1246495"/>
          </a:xfrm>
          <a:prstGeom prst="rect">
            <a:avLst/>
          </a:prstGeom>
        </p:spPr>
        <p:txBody>
          <a:bodyPr wrap="square">
            <a:spAutoFit/>
          </a:bodyPr>
          <a:lstStyle/>
          <a:p>
            <a:pPr marL="0" lvl="2" indent="-205740">
              <a:buClr>
                <a:schemeClr val="tx2"/>
              </a:buClr>
              <a:buFont typeface="Wingdings" panose="05000000000000000000" pitchFamily="2" charset="2"/>
              <a:buChar char="Ø"/>
            </a:pPr>
            <a:r>
              <a:rPr lang="en-US" sz="1500" dirty="0">
                <a:solidFill>
                  <a:schemeClr val="tx2"/>
                </a:solidFill>
              </a:rPr>
              <a:t>Made from a reusable grocery </a:t>
            </a:r>
          </a:p>
          <a:p>
            <a:pPr marL="0" lvl="2" indent="-205740">
              <a:buClr>
                <a:schemeClr val="tx2"/>
              </a:buClr>
              <a:buFont typeface="Wingdings" panose="05000000000000000000" pitchFamily="2" charset="2"/>
              <a:buChar char="Ø"/>
            </a:pPr>
            <a:r>
              <a:rPr lang="en-US" sz="1500" dirty="0">
                <a:solidFill>
                  <a:schemeClr val="tx2"/>
                </a:solidFill>
              </a:rPr>
              <a:t>Cut each handle </a:t>
            </a:r>
          </a:p>
          <a:p>
            <a:pPr marL="0" lvl="2" indent="-205740">
              <a:buClr>
                <a:schemeClr val="tx2"/>
              </a:buClr>
            </a:pPr>
            <a:r>
              <a:rPr lang="en-US" sz="1500" dirty="0">
                <a:solidFill>
                  <a:schemeClr val="tx2"/>
                </a:solidFill>
              </a:rPr>
              <a:t>      1x then tie around </a:t>
            </a:r>
          </a:p>
          <a:p>
            <a:pPr marL="0" lvl="2" indent="-205740">
              <a:buClr>
                <a:schemeClr val="tx2"/>
              </a:buClr>
            </a:pPr>
            <a:r>
              <a:rPr lang="en-US" sz="1500" dirty="0">
                <a:solidFill>
                  <a:schemeClr val="tx2"/>
                </a:solidFill>
              </a:rPr>
              <a:t>      the front of your walker bag</a:t>
            </a:r>
          </a:p>
          <a:p>
            <a:pPr marL="600075" lvl="1" indent="-257175">
              <a:buClr>
                <a:schemeClr val="tx2"/>
              </a:buClr>
              <a:buFont typeface="Wingdings" panose="05000000000000000000" pitchFamily="2" charset="2"/>
              <a:buChar char="Ø"/>
            </a:pPr>
            <a:endParaRPr lang="en-US" sz="1500" dirty="0">
              <a:solidFill>
                <a:schemeClr val="tx2"/>
              </a:solidFill>
            </a:endParaRPr>
          </a:p>
        </p:txBody>
      </p:sp>
      <p:sp>
        <p:nvSpPr>
          <p:cNvPr id="18" name="TextBox 17">
            <a:extLst>
              <a:ext uri="{FF2B5EF4-FFF2-40B4-BE49-F238E27FC236}">
                <a16:creationId xmlns:a16="http://schemas.microsoft.com/office/drawing/2014/main" id="{5CE61F7D-B0EF-408A-900A-1EA68F4C5960}"/>
              </a:ext>
            </a:extLst>
          </p:cNvPr>
          <p:cNvSpPr txBox="1"/>
          <p:nvPr/>
        </p:nvSpPr>
        <p:spPr>
          <a:xfrm>
            <a:off x="7287865" y="3797721"/>
            <a:ext cx="1614375" cy="30008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350" dirty="0">
                <a:solidFill>
                  <a:srgbClr val="FF0000"/>
                </a:solidFill>
              </a:rPr>
              <a:t>Sew </a:t>
            </a:r>
            <a:r>
              <a:rPr lang="en-US" sz="1350" dirty="0">
                <a:solidFill>
                  <a:schemeClr val="bg1"/>
                </a:solidFill>
              </a:rPr>
              <a:t>for</a:t>
            </a:r>
            <a:r>
              <a:rPr lang="en-US" sz="1350" dirty="0">
                <a:solidFill>
                  <a:srgbClr val="FF0000"/>
                </a:solidFill>
              </a:rPr>
              <a:t> </a:t>
            </a:r>
            <a:r>
              <a:rPr lang="en-US" sz="1350" dirty="0">
                <a:solidFill>
                  <a:srgbClr val="0070C0"/>
                </a:solidFill>
              </a:rPr>
              <a:t>Vets</a:t>
            </a:r>
            <a:r>
              <a:rPr lang="en-US" sz="1350" dirty="0">
                <a:solidFill>
                  <a:srgbClr val="FF0000"/>
                </a:solidFill>
              </a:rPr>
              <a:t> </a:t>
            </a:r>
          </a:p>
        </p:txBody>
      </p:sp>
      <p:sp>
        <p:nvSpPr>
          <p:cNvPr id="19" name="TextBox 18">
            <a:extLst>
              <a:ext uri="{FF2B5EF4-FFF2-40B4-BE49-F238E27FC236}">
                <a16:creationId xmlns:a16="http://schemas.microsoft.com/office/drawing/2014/main" id="{B611C62A-D40A-482F-A3C6-23E47C96E86A}"/>
              </a:ext>
            </a:extLst>
          </p:cNvPr>
          <p:cNvSpPr txBox="1"/>
          <p:nvPr/>
        </p:nvSpPr>
        <p:spPr>
          <a:xfrm>
            <a:off x="4316066" y="1398083"/>
            <a:ext cx="2971799" cy="369332"/>
          </a:xfrm>
          <a:prstGeom prst="rect">
            <a:avLst/>
          </a:prstGeom>
          <a:noFill/>
        </p:spPr>
        <p:txBody>
          <a:bodyPr wrap="square" rtlCol="0">
            <a:spAutoFit/>
          </a:bodyPr>
          <a:lstStyle/>
          <a:p>
            <a:pPr algn="ctr"/>
            <a:r>
              <a:rPr lang="en-US" dirty="0">
                <a:solidFill>
                  <a:srgbClr val="008000"/>
                </a:solidFill>
              </a:rPr>
              <a:t>Walker &amp; walker bags</a:t>
            </a:r>
          </a:p>
        </p:txBody>
      </p:sp>
      <p:sp>
        <p:nvSpPr>
          <p:cNvPr id="3" name="TextBox 2">
            <a:extLst>
              <a:ext uri="{FF2B5EF4-FFF2-40B4-BE49-F238E27FC236}">
                <a16:creationId xmlns:a16="http://schemas.microsoft.com/office/drawing/2014/main" id="{04864713-2E33-4B0E-9C66-A2B7A7597B23}"/>
              </a:ext>
            </a:extLst>
          </p:cNvPr>
          <p:cNvSpPr txBox="1"/>
          <p:nvPr/>
        </p:nvSpPr>
        <p:spPr>
          <a:xfrm>
            <a:off x="36050" y="3854282"/>
            <a:ext cx="4219202" cy="584775"/>
          </a:xfrm>
          <a:prstGeom prst="rect">
            <a:avLst/>
          </a:prstGeom>
          <a:noFill/>
        </p:spPr>
        <p:txBody>
          <a:bodyPr wrap="square" rtlCol="0">
            <a:spAutoFit/>
          </a:bodyPr>
          <a:lstStyle/>
          <a:p>
            <a:pPr algn="ctr"/>
            <a:r>
              <a:rPr lang="en-US" sz="1600" b="1" i="0" dirty="0">
                <a:solidFill>
                  <a:srgbClr val="008000"/>
                </a:solidFill>
                <a:effectLst/>
                <a:latin typeface="Amazon Ember"/>
              </a:rPr>
              <a:t>Walker Folding with Front 5" Wheels and ski/rear glide caps/tennis balls</a:t>
            </a:r>
          </a:p>
        </p:txBody>
      </p:sp>
      <p:pic>
        <p:nvPicPr>
          <p:cNvPr id="12" name="Picture 11">
            <a:extLst>
              <a:ext uri="{FF2B5EF4-FFF2-40B4-BE49-F238E27FC236}">
                <a16:creationId xmlns:a16="http://schemas.microsoft.com/office/drawing/2014/main" id="{3F2DEF57-DF6A-98F2-24F8-E2937F2924A3}"/>
              </a:ext>
            </a:extLst>
          </p:cNvPr>
          <p:cNvPicPr>
            <a:picLocks noChangeAspect="1"/>
          </p:cNvPicPr>
          <p:nvPr/>
        </p:nvPicPr>
        <p:blipFill rotWithShape="1">
          <a:blip r:embed="rId7"/>
          <a:srcRect b="34159"/>
          <a:stretch/>
        </p:blipFill>
        <p:spPr>
          <a:xfrm>
            <a:off x="194752" y="1710507"/>
            <a:ext cx="1231868" cy="1824722"/>
          </a:xfrm>
          <a:prstGeom prst="rect">
            <a:avLst/>
          </a:prstGeom>
        </p:spPr>
      </p:pic>
      <p:sp>
        <p:nvSpPr>
          <p:cNvPr id="13" name="TextBox 12">
            <a:extLst>
              <a:ext uri="{FF2B5EF4-FFF2-40B4-BE49-F238E27FC236}">
                <a16:creationId xmlns:a16="http://schemas.microsoft.com/office/drawing/2014/main" id="{051868B6-714A-2812-15EC-C201F34B7CEC}"/>
              </a:ext>
            </a:extLst>
          </p:cNvPr>
          <p:cNvSpPr txBox="1"/>
          <p:nvPr/>
        </p:nvSpPr>
        <p:spPr>
          <a:xfrm>
            <a:off x="170033" y="3520626"/>
            <a:ext cx="1575092" cy="338554"/>
          </a:xfrm>
          <a:prstGeom prst="rect">
            <a:avLst/>
          </a:prstGeom>
          <a:solidFill>
            <a:schemeClr val="bg1"/>
          </a:solidFill>
        </p:spPr>
        <p:txBody>
          <a:bodyPr wrap="square" rtlCol="0">
            <a:spAutoFit/>
          </a:bodyPr>
          <a:lstStyle/>
          <a:p>
            <a:pPr algn="ctr"/>
            <a:r>
              <a:rPr lang="en-US" sz="1600" dirty="0">
                <a:solidFill>
                  <a:srgbClr val="008902"/>
                </a:solidFill>
                <a:effectLst>
                  <a:outerShdw blurRad="38100" dist="38100" dir="2700000" algn="tl">
                    <a:srgbClr val="000000">
                      <a:alpha val="43137"/>
                    </a:srgbClr>
                  </a:outerShdw>
                </a:effectLst>
              </a:rPr>
              <a:t>Approved</a:t>
            </a:r>
          </a:p>
        </p:txBody>
      </p:sp>
      <p:sp>
        <p:nvSpPr>
          <p:cNvPr id="16" name="TextBox 15">
            <a:extLst>
              <a:ext uri="{FF2B5EF4-FFF2-40B4-BE49-F238E27FC236}">
                <a16:creationId xmlns:a16="http://schemas.microsoft.com/office/drawing/2014/main" id="{72EE937D-B06A-C19E-A162-32E4D059E9BF}"/>
              </a:ext>
            </a:extLst>
          </p:cNvPr>
          <p:cNvSpPr txBox="1"/>
          <p:nvPr/>
        </p:nvSpPr>
        <p:spPr>
          <a:xfrm>
            <a:off x="2462968" y="3459167"/>
            <a:ext cx="1792284" cy="338554"/>
          </a:xfrm>
          <a:prstGeom prst="rect">
            <a:avLst/>
          </a:prstGeom>
          <a:solidFill>
            <a:schemeClr val="bg1"/>
          </a:solidFill>
        </p:spPr>
        <p:txBody>
          <a:bodyPr wrap="square" rtlCol="0">
            <a:spAutoFit/>
          </a:bodyPr>
          <a:lstStyle/>
          <a:p>
            <a:pPr algn="ctr"/>
            <a:r>
              <a:rPr lang="en-US" sz="1600" dirty="0">
                <a:solidFill>
                  <a:srgbClr val="FF0000"/>
                </a:solidFill>
                <a:effectLst>
                  <a:outerShdw blurRad="38100" dist="38100" dir="2700000" algn="tl">
                    <a:srgbClr val="000000">
                      <a:alpha val="43137"/>
                    </a:srgbClr>
                  </a:outerShdw>
                </a:effectLst>
              </a:rPr>
              <a:t>Not Approved</a:t>
            </a:r>
          </a:p>
        </p:txBody>
      </p:sp>
      <p:sp>
        <p:nvSpPr>
          <p:cNvPr id="7" name="TextBox 6">
            <a:extLst>
              <a:ext uri="{FF2B5EF4-FFF2-40B4-BE49-F238E27FC236}">
                <a16:creationId xmlns:a16="http://schemas.microsoft.com/office/drawing/2014/main" id="{F922D245-211C-BAD9-C6BB-58447651AFBE}"/>
              </a:ext>
            </a:extLst>
          </p:cNvPr>
          <p:cNvSpPr txBox="1"/>
          <p:nvPr/>
        </p:nvSpPr>
        <p:spPr>
          <a:xfrm>
            <a:off x="117792" y="377219"/>
            <a:ext cx="8767597" cy="923330"/>
          </a:xfrm>
          <a:prstGeom prst="rect">
            <a:avLst/>
          </a:prstGeom>
          <a:noFill/>
        </p:spPr>
        <p:txBody>
          <a:bodyPr wrap="square">
            <a:spAutoFit/>
          </a:bodyPr>
          <a:lstStyle/>
          <a:p>
            <a:r>
              <a:rPr lang="en-US" dirty="0"/>
              <a:t>If you have a rolling walker (RW) or received a RW from your surgeon’s office preop (Ortho MD), please bring it into the hospital. </a:t>
            </a:r>
          </a:p>
          <a:p>
            <a:r>
              <a:rPr lang="en-US" dirty="0">
                <a:highlight>
                  <a:srgbClr val="FFFF00"/>
                </a:highlight>
              </a:rPr>
              <a:t>If you do not have one, the team in the hospital will assist you in obtaining one</a:t>
            </a:r>
            <a:r>
              <a:rPr lang="en-US" dirty="0"/>
              <a:t>.</a:t>
            </a:r>
          </a:p>
        </p:txBody>
      </p:sp>
    </p:spTree>
    <p:extLst>
      <p:ext uri="{BB962C8B-B14F-4D97-AF65-F5344CB8AC3E}">
        <p14:creationId xmlns:p14="http://schemas.microsoft.com/office/powerpoint/2010/main" val="2415300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85ABCA4-38D1-4625-B4A0-7F50B23DE95E}"/>
              </a:ext>
            </a:extLst>
          </p:cNvPr>
          <p:cNvPicPr>
            <a:picLocks noChangeAspect="1"/>
          </p:cNvPicPr>
          <p:nvPr/>
        </p:nvPicPr>
        <p:blipFill>
          <a:blip r:embed="rId3"/>
          <a:stretch>
            <a:fillRect/>
          </a:stretch>
        </p:blipFill>
        <p:spPr>
          <a:xfrm>
            <a:off x="3033091" y="1015143"/>
            <a:ext cx="2304100" cy="1878410"/>
          </a:xfrm>
          <a:prstGeom prst="rect">
            <a:avLst/>
          </a:prstGeom>
          <a:ln>
            <a:noFill/>
          </a:ln>
          <a:effectLst>
            <a:softEdge rad="112500"/>
          </a:effectLst>
        </p:spPr>
      </p:pic>
      <p:sp>
        <p:nvSpPr>
          <p:cNvPr id="2" name="Title 1">
            <a:extLst>
              <a:ext uri="{FF2B5EF4-FFF2-40B4-BE49-F238E27FC236}">
                <a16:creationId xmlns:a16="http://schemas.microsoft.com/office/drawing/2014/main" id="{471FCC17-79ED-4CB8-860C-A2FE721C6AFC}"/>
              </a:ext>
            </a:extLst>
          </p:cNvPr>
          <p:cNvSpPr>
            <a:spLocks noGrp="1"/>
          </p:cNvSpPr>
          <p:nvPr>
            <p:ph type="title"/>
          </p:nvPr>
        </p:nvSpPr>
        <p:spPr>
          <a:xfrm>
            <a:off x="103909" y="-3921"/>
            <a:ext cx="8863446" cy="571500"/>
          </a:xfrm>
        </p:spPr>
        <p:txBody>
          <a:bodyPr>
            <a:noAutofit/>
          </a:bodyPr>
          <a:lstStyle/>
          <a:p>
            <a:pPr algn="ctr">
              <a:lnSpc>
                <a:spcPct val="90000"/>
              </a:lnSpc>
            </a:pPr>
            <a:r>
              <a:rPr lang="en-US" dirty="0">
                <a:solidFill>
                  <a:schemeClr val="tx1"/>
                </a:solidFill>
              </a:rPr>
              <a:t>Medical Equipment Needs to Consider</a:t>
            </a:r>
          </a:p>
        </p:txBody>
      </p:sp>
      <p:pic>
        <p:nvPicPr>
          <p:cNvPr id="18" name="Picture 17">
            <a:extLst>
              <a:ext uri="{FF2B5EF4-FFF2-40B4-BE49-F238E27FC236}">
                <a16:creationId xmlns:a16="http://schemas.microsoft.com/office/drawing/2014/main" id="{BC7624AA-AE07-4F1F-95CF-13A63C4E9BE0}"/>
              </a:ext>
            </a:extLst>
          </p:cNvPr>
          <p:cNvPicPr>
            <a:picLocks noChangeAspect="1"/>
          </p:cNvPicPr>
          <p:nvPr/>
        </p:nvPicPr>
        <p:blipFill>
          <a:blip r:embed="rId4"/>
          <a:stretch>
            <a:fillRect/>
          </a:stretch>
        </p:blipFill>
        <p:spPr>
          <a:xfrm>
            <a:off x="5959439" y="1060646"/>
            <a:ext cx="1637490" cy="1700471"/>
          </a:xfrm>
          <a:prstGeom prst="rect">
            <a:avLst/>
          </a:prstGeom>
          <a:ln>
            <a:noFill/>
          </a:ln>
          <a:effectLst>
            <a:softEdge rad="112500"/>
          </a:effectLst>
        </p:spPr>
      </p:pic>
      <p:sp>
        <p:nvSpPr>
          <p:cNvPr id="20" name="Text Box 28">
            <a:extLst>
              <a:ext uri="{FF2B5EF4-FFF2-40B4-BE49-F238E27FC236}">
                <a16:creationId xmlns:a16="http://schemas.microsoft.com/office/drawing/2014/main" id="{2766CCBA-33E4-4C42-B7C0-48A4CD00F08E}"/>
              </a:ext>
            </a:extLst>
          </p:cNvPr>
          <p:cNvSpPr txBox="1"/>
          <p:nvPr/>
        </p:nvSpPr>
        <p:spPr>
          <a:xfrm>
            <a:off x="6075109" y="757946"/>
            <a:ext cx="1237931" cy="18466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750"/>
              </a:spcAft>
            </a:pPr>
            <a:r>
              <a:rPr lang="en-US" sz="1200" i="1" dirty="0">
                <a:ea typeface="Calibri" panose="020F0502020204030204" pitchFamily="34" charset="0"/>
                <a:cs typeface="Times New Roman" panose="02020603050405020304" pitchFamily="18" charset="0"/>
              </a:rPr>
              <a:t>Raised Toilet Seat</a:t>
            </a:r>
          </a:p>
        </p:txBody>
      </p:sp>
      <p:sp>
        <p:nvSpPr>
          <p:cNvPr id="22" name="Text Box 28">
            <a:extLst>
              <a:ext uri="{FF2B5EF4-FFF2-40B4-BE49-F238E27FC236}">
                <a16:creationId xmlns:a16="http://schemas.microsoft.com/office/drawing/2014/main" id="{A5537913-C3D5-4D6D-97DC-8018A3290084}"/>
              </a:ext>
            </a:extLst>
          </p:cNvPr>
          <p:cNvSpPr txBox="1"/>
          <p:nvPr/>
        </p:nvSpPr>
        <p:spPr>
          <a:xfrm>
            <a:off x="791960" y="757946"/>
            <a:ext cx="1409168" cy="18466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750"/>
              </a:spcAft>
            </a:pPr>
            <a:r>
              <a:rPr lang="en-US" sz="1200" i="1" dirty="0">
                <a:ea typeface="Calibri" panose="020F0502020204030204" pitchFamily="34" charset="0"/>
                <a:cs typeface="Times New Roman" panose="02020603050405020304" pitchFamily="18" charset="0"/>
              </a:rPr>
              <a:t>Bedside Commode</a:t>
            </a:r>
          </a:p>
        </p:txBody>
      </p:sp>
      <p:sp>
        <p:nvSpPr>
          <p:cNvPr id="26" name="Rectangle 25">
            <a:extLst>
              <a:ext uri="{FF2B5EF4-FFF2-40B4-BE49-F238E27FC236}">
                <a16:creationId xmlns:a16="http://schemas.microsoft.com/office/drawing/2014/main" id="{13F6F35B-D0CB-4EFA-B7B4-4F8A788AE2F3}"/>
              </a:ext>
            </a:extLst>
          </p:cNvPr>
          <p:cNvSpPr/>
          <p:nvPr/>
        </p:nvSpPr>
        <p:spPr>
          <a:xfrm>
            <a:off x="3491015" y="704768"/>
            <a:ext cx="1409168" cy="276999"/>
          </a:xfrm>
          <a:prstGeom prst="rect">
            <a:avLst/>
          </a:prstGeom>
        </p:spPr>
        <p:txBody>
          <a:bodyPr wrap="none">
            <a:spAutoFit/>
          </a:bodyPr>
          <a:lstStyle/>
          <a:p>
            <a:pPr algn="ctr">
              <a:buClr>
                <a:schemeClr val="accent1"/>
              </a:buClr>
            </a:pPr>
            <a:r>
              <a:rPr lang="en-US" sz="1200" i="1" dirty="0"/>
              <a:t>Tub/Shower Chair</a:t>
            </a:r>
          </a:p>
        </p:txBody>
      </p:sp>
      <p:pic>
        <p:nvPicPr>
          <p:cNvPr id="23" name="Picture 22">
            <a:extLst>
              <a:ext uri="{FF2B5EF4-FFF2-40B4-BE49-F238E27FC236}">
                <a16:creationId xmlns:a16="http://schemas.microsoft.com/office/drawing/2014/main" id="{052189A7-C544-4EC2-810F-D55AE89FF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040" y="998770"/>
            <a:ext cx="1830960" cy="1830960"/>
          </a:xfrm>
          <a:prstGeom prst="rect">
            <a:avLst/>
          </a:prstGeom>
          <a:ln>
            <a:noFill/>
          </a:ln>
          <a:effectLst>
            <a:softEdge rad="112500"/>
          </a:effectLst>
        </p:spPr>
      </p:pic>
      <p:sp>
        <p:nvSpPr>
          <p:cNvPr id="3" name="Rectangle 2">
            <a:extLst>
              <a:ext uri="{FF2B5EF4-FFF2-40B4-BE49-F238E27FC236}">
                <a16:creationId xmlns:a16="http://schemas.microsoft.com/office/drawing/2014/main" id="{499B1B91-8C4C-4A76-9BD3-FB811F0DCE63}"/>
              </a:ext>
            </a:extLst>
          </p:cNvPr>
          <p:cNvSpPr/>
          <p:nvPr/>
        </p:nvSpPr>
        <p:spPr>
          <a:xfrm>
            <a:off x="7561129" y="700015"/>
            <a:ext cx="1557620" cy="276999"/>
          </a:xfrm>
          <a:prstGeom prst="rect">
            <a:avLst/>
          </a:prstGeom>
        </p:spPr>
        <p:txBody>
          <a:bodyPr wrap="square">
            <a:spAutoFit/>
          </a:bodyPr>
          <a:lstStyle/>
          <a:p>
            <a:pPr algn="ctr">
              <a:buClr>
                <a:schemeClr val="accent1"/>
              </a:buClr>
            </a:pPr>
            <a:r>
              <a:rPr lang="en-US" sz="1200" i="1" dirty="0">
                <a:solidFill>
                  <a:schemeClr val="tx2"/>
                </a:solidFill>
              </a:rPr>
              <a:t>Toilet Safety Frame</a:t>
            </a:r>
          </a:p>
        </p:txBody>
      </p:sp>
      <p:sp>
        <p:nvSpPr>
          <p:cNvPr id="15" name="Rectangle 14">
            <a:extLst>
              <a:ext uri="{FF2B5EF4-FFF2-40B4-BE49-F238E27FC236}">
                <a16:creationId xmlns:a16="http://schemas.microsoft.com/office/drawing/2014/main" id="{87F2A1A3-7ACC-44C1-9AB9-15A24C8F201F}"/>
              </a:ext>
            </a:extLst>
          </p:cNvPr>
          <p:cNvSpPr/>
          <p:nvPr/>
        </p:nvSpPr>
        <p:spPr>
          <a:xfrm>
            <a:off x="6075109" y="2893553"/>
            <a:ext cx="3043640" cy="1292662"/>
          </a:xfrm>
          <a:prstGeom prst="rect">
            <a:avLst/>
          </a:prstGeom>
        </p:spPr>
        <p:txBody>
          <a:bodyPr wrap="square">
            <a:spAutoFit/>
          </a:bodyPr>
          <a:lstStyle/>
          <a:p>
            <a:pPr marL="0" lvl="1">
              <a:buClr>
                <a:schemeClr val="tx2"/>
              </a:buClr>
            </a:pPr>
            <a:r>
              <a:rPr lang="en-US" sz="1500" dirty="0">
                <a:solidFill>
                  <a:srgbClr val="008000"/>
                </a:solidFill>
              </a:rPr>
              <a:t>Raised toilet seats, bedside commodes, and toilet seat frames</a:t>
            </a:r>
          </a:p>
          <a:p>
            <a:pPr marL="342900" lvl="2" indent="-205740">
              <a:buClr>
                <a:schemeClr val="tx2"/>
              </a:buClr>
              <a:buFont typeface="Wingdings" panose="05000000000000000000" pitchFamily="2" charset="2"/>
              <a:buChar char="Ø"/>
            </a:pPr>
            <a:r>
              <a:rPr lang="en-US" sz="1200" dirty="0">
                <a:solidFill>
                  <a:schemeClr val="tx2"/>
                </a:solidFill>
              </a:rPr>
              <a:t>Important for those who have had a posterior approach total hip replacement</a:t>
            </a:r>
          </a:p>
          <a:p>
            <a:pPr marL="342900" lvl="2" indent="-205740">
              <a:buClr>
                <a:schemeClr val="tx2"/>
              </a:buClr>
              <a:buFont typeface="Wingdings" panose="05000000000000000000" pitchFamily="2" charset="2"/>
              <a:buChar char="Ø"/>
            </a:pPr>
            <a:r>
              <a:rPr lang="en-US" sz="1200" dirty="0">
                <a:solidFill>
                  <a:schemeClr val="tx2"/>
                </a:solidFill>
              </a:rPr>
              <a:t>Raise the height of your toilet </a:t>
            </a:r>
          </a:p>
        </p:txBody>
      </p:sp>
      <p:sp>
        <p:nvSpPr>
          <p:cNvPr id="17" name="TextBox 16">
            <a:extLst>
              <a:ext uri="{FF2B5EF4-FFF2-40B4-BE49-F238E27FC236}">
                <a16:creationId xmlns:a16="http://schemas.microsoft.com/office/drawing/2014/main" id="{CA95E0B6-F78D-46D6-94A2-D666EB004155}"/>
              </a:ext>
            </a:extLst>
          </p:cNvPr>
          <p:cNvSpPr txBox="1"/>
          <p:nvPr/>
        </p:nvSpPr>
        <p:spPr>
          <a:xfrm>
            <a:off x="25251" y="2877180"/>
            <a:ext cx="2545528" cy="877163"/>
          </a:xfrm>
          <a:prstGeom prst="rect">
            <a:avLst/>
          </a:prstGeom>
          <a:noFill/>
        </p:spPr>
        <p:txBody>
          <a:bodyPr wrap="square" rtlCol="0">
            <a:spAutoFit/>
          </a:bodyPr>
          <a:lstStyle/>
          <a:p>
            <a:pPr marL="0" lvl="1">
              <a:buClr>
                <a:schemeClr val="tx2"/>
              </a:buClr>
            </a:pPr>
            <a:r>
              <a:rPr lang="en-US" sz="1500" dirty="0">
                <a:solidFill>
                  <a:srgbClr val="008000"/>
                </a:solidFill>
              </a:rPr>
              <a:t>Bedside commode</a:t>
            </a:r>
          </a:p>
          <a:p>
            <a:pPr marL="0" lvl="1" indent="-205740">
              <a:buClr>
                <a:schemeClr val="tx2"/>
              </a:buClr>
              <a:buFont typeface="Wingdings" panose="05000000000000000000" pitchFamily="2" charset="2"/>
              <a:buChar char="Ø"/>
            </a:pPr>
            <a:r>
              <a:rPr lang="en-US" sz="1200" dirty="0">
                <a:solidFill>
                  <a:schemeClr val="tx2"/>
                </a:solidFill>
              </a:rPr>
              <a:t>Can be used next to your bed </a:t>
            </a:r>
          </a:p>
          <a:p>
            <a:pPr marL="0" lvl="1" indent="-205740">
              <a:buClr>
                <a:schemeClr val="tx2"/>
              </a:buClr>
              <a:buFont typeface="Wingdings" panose="05000000000000000000" pitchFamily="2" charset="2"/>
              <a:buChar char="Ø"/>
            </a:pPr>
            <a:r>
              <a:rPr lang="en-US" sz="1200" dirty="0">
                <a:solidFill>
                  <a:schemeClr val="tx2"/>
                </a:solidFill>
              </a:rPr>
              <a:t>Can be used as a shower chair for your walk-in shower</a:t>
            </a:r>
          </a:p>
        </p:txBody>
      </p:sp>
      <p:sp>
        <p:nvSpPr>
          <p:cNvPr id="19" name="Rectangle 18">
            <a:extLst>
              <a:ext uri="{FF2B5EF4-FFF2-40B4-BE49-F238E27FC236}">
                <a16:creationId xmlns:a16="http://schemas.microsoft.com/office/drawing/2014/main" id="{A75B6BEA-D597-42D1-87DA-D10CEF2E916B}"/>
              </a:ext>
            </a:extLst>
          </p:cNvPr>
          <p:cNvSpPr/>
          <p:nvPr/>
        </p:nvSpPr>
        <p:spPr>
          <a:xfrm>
            <a:off x="2850903" y="2893553"/>
            <a:ext cx="2864802" cy="1431161"/>
          </a:xfrm>
          <a:prstGeom prst="rect">
            <a:avLst/>
          </a:prstGeom>
        </p:spPr>
        <p:txBody>
          <a:bodyPr wrap="square">
            <a:spAutoFit/>
          </a:bodyPr>
          <a:lstStyle/>
          <a:p>
            <a:pPr indent="-205740">
              <a:buClr>
                <a:schemeClr val="accent1"/>
              </a:buClr>
            </a:pPr>
            <a:r>
              <a:rPr lang="en-US" sz="1500" dirty="0">
                <a:solidFill>
                  <a:srgbClr val="008000"/>
                </a:solidFill>
              </a:rPr>
              <a:t>Tub Seat/Shower Chair</a:t>
            </a:r>
            <a:endParaRPr lang="en-US" sz="1500" dirty="0">
              <a:solidFill>
                <a:schemeClr val="tx2"/>
              </a:solidFill>
            </a:endParaRPr>
          </a:p>
          <a:p>
            <a:pPr marL="0" lvl="1" indent="-205740">
              <a:buClr>
                <a:schemeClr val="tx2"/>
              </a:buClr>
              <a:buFont typeface="Wingdings" panose="05000000000000000000" pitchFamily="2" charset="2"/>
              <a:buChar char="Ø"/>
            </a:pPr>
            <a:r>
              <a:rPr lang="en-US" sz="1200" dirty="0">
                <a:solidFill>
                  <a:schemeClr val="tx2"/>
                </a:solidFill>
              </a:rPr>
              <a:t>Decreases the risk of falls in the shower or tub </a:t>
            </a:r>
          </a:p>
          <a:p>
            <a:pPr marL="0" lvl="1" indent="-205740">
              <a:buClr>
                <a:schemeClr val="tx2"/>
              </a:buClr>
              <a:buFont typeface="Wingdings" panose="05000000000000000000" pitchFamily="2" charset="2"/>
              <a:buChar char="Ø"/>
            </a:pPr>
            <a:r>
              <a:rPr lang="en-US" sz="1200" dirty="0">
                <a:solidFill>
                  <a:schemeClr val="tx2"/>
                </a:solidFill>
              </a:rPr>
              <a:t>Allows you to safely sit while showering if you have pain or dizziness </a:t>
            </a:r>
          </a:p>
          <a:p>
            <a:pPr marL="0" lvl="1" indent="-205740">
              <a:buClr>
                <a:schemeClr val="tx2"/>
              </a:buClr>
              <a:buFont typeface="Wingdings" panose="05000000000000000000" pitchFamily="2" charset="2"/>
              <a:buChar char="Ø"/>
            </a:pPr>
            <a:r>
              <a:rPr lang="en-US" sz="1200" dirty="0">
                <a:solidFill>
                  <a:schemeClr val="tx2"/>
                </a:solidFill>
              </a:rPr>
              <a:t>Shower doors on bathtubs may need to be removed</a:t>
            </a:r>
          </a:p>
        </p:txBody>
      </p:sp>
      <p:pic>
        <p:nvPicPr>
          <p:cNvPr id="4" name="Picture 3">
            <a:extLst>
              <a:ext uri="{FF2B5EF4-FFF2-40B4-BE49-F238E27FC236}">
                <a16:creationId xmlns:a16="http://schemas.microsoft.com/office/drawing/2014/main" id="{CE67A347-168C-4EF9-843B-97B87D74DC28}"/>
              </a:ext>
            </a:extLst>
          </p:cNvPr>
          <p:cNvPicPr>
            <a:picLocks noChangeAspect="1"/>
          </p:cNvPicPr>
          <p:nvPr/>
        </p:nvPicPr>
        <p:blipFill>
          <a:blip r:embed="rId6"/>
          <a:stretch>
            <a:fillRect/>
          </a:stretch>
        </p:blipFill>
        <p:spPr>
          <a:xfrm>
            <a:off x="286365" y="1008745"/>
            <a:ext cx="2034933" cy="2034933"/>
          </a:xfrm>
          <a:prstGeom prst="rect">
            <a:avLst/>
          </a:prstGeom>
          <a:ln>
            <a:noFill/>
          </a:ln>
          <a:effectLst>
            <a:softEdge rad="112500"/>
          </a:effectLst>
        </p:spPr>
      </p:pic>
    </p:spTree>
    <p:extLst>
      <p:ext uri="{BB962C8B-B14F-4D97-AF65-F5344CB8AC3E}">
        <p14:creationId xmlns:p14="http://schemas.microsoft.com/office/powerpoint/2010/main" val="448014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32C673-A63F-459A-8C1B-F8507B869733}"/>
              </a:ext>
            </a:extLst>
          </p:cNvPr>
          <p:cNvSpPr txBox="1"/>
          <p:nvPr/>
        </p:nvSpPr>
        <p:spPr>
          <a:xfrm>
            <a:off x="4282866" y="0"/>
            <a:ext cx="4641977" cy="4497129"/>
          </a:xfrm>
          <a:prstGeom prst="rect">
            <a:avLst/>
          </a:prstGeom>
          <a:noFill/>
        </p:spPr>
        <p:txBody>
          <a:bodyPr wrap="square" rtlCol="0">
            <a:spAutoFit/>
          </a:bodyPr>
          <a:lstStyle/>
          <a:p>
            <a:pPr marL="233363" lvl="1" indent="-233363">
              <a:lnSpc>
                <a:spcPct val="120000"/>
              </a:lnSpc>
              <a:buClr>
                <a:schemeClr val="tx1"/>
              </a:buClr>
              <a:buFont typeface="Wingdings" panose="05000000000000000000" pitchFamily="2" charset="2"/>
              <a:buChar char="Ø"/>
            </a:pPr>
            <a:r>
              <a:rPr lang="en-US" sz="1600" b="1" u="sng" dirty="0">
                <a:solidFill>
                  <a:schemeClr val="bg2"/>
                </a:solidFill>
              </a:rPr>
              <a:t>Goals for Same-Day Discharge Home</a:t>
            </a:r>
            <a:r>
              <a:rPr lang="en-US" sz="1600" dirty="0"/>
              <a:t>: </a:t>
            </a:r>
          </a:p>
          <a:p>
            <a:pPr marL="511175" lvl="2" indent="-277813">
              <a:lnSpc>
                <a:spcPct val="120000"/>
              </a:lnSpc>
              <a:buFont typeface="Wingdings" panose="05000000000000000000" pitchFamily="2" charset="2"/>
              <a:buChar char="Ø"/>
            </a:pPr>
            <a:r>
              <a:rPr lang="en-US" sz="1600" i="1" u="sng" dirty="0"/>
              <a:t>Self Scheduled Outpatient PT appointments</a:t>
            </a:r>
            <a:r>
              <a:rPr lang="en-US" sz="1600" dirty="0"/>
              <a:t> are in place.</a:t>
            </a:r>
          </a:p>
          <a:p>
            <a:pPr marL="511175" lvl="2" indent="-277813">
              <a:lnSpc>
                <a:spcPct val="120000"/>
              </a:lnSpc>
              <a:buFont typeface="Wingdings" panose="05000000000000000000" pitchFamily="2" charset="2"/>
              <a:buChar char="Ø"/>
            </a:pPr>
            <a:r>
              <a:rPr lang="en-US" sz="1600" dirty="0"/>
              <a:t>Medically stable (vital signs within normal limits, pain managed). </a:t>
            </a:r>
          </a:p>
          <a:p>
            <a:pPr marL="511175" lvl="2" indent="-277813">
              <a:lnSpc>
                <a:spcPct val="120000"/>
              </a:lnSpc>
              <a:buFont typeface="Wingdings" panose="05000000000000000000" pitchFamily="2" charset="2"/>
              <a:buChar char="Ø"/>
            </a:pPr>
            <a:r>
              <a:rPr lang="en-US" sz="1600" b="1" dirty="0">
                <a:solidFill>
                  <a:srgbClr val="FF0000"/>
                </a:solidFill>
              </a:rPr>
              <a:t>Coach/Family member </a:t>
            </a:r>
            <a:r>
              <a:rPr lang="en-US" sz="1600" dirty="0"/>
              <a:t>present for education and training.</a:t>
            </a:r>
          </a:p>
          <a:p>
            <a:pPr marL="511175" lvl="2" indent="-277813">
              <a:lnSpc>
                <a:spcPct val="120000"/>
              </a:lnSpc>
              <a:buFont typeface="Wingdings" panose="05000000000000000000" pitchFamily="2" charset="2"/>
              <a:buChar char="Ø"/>
            </a:pPr>
            <a:r>
              <a:rPr lang="en-US" sz="1600" dirty="0"/>
              <a:t>Cleared by your PT (ambulate with your walker and go up and down steps safely and appropriately, etc.).</a:t>
            </a:r>
          </a:p>
          <a:p>
            <a:pPr marL="511175" lvl="2" indent="-277813">
              <a:lnSpc>
                <a:spcPct val="120000"/>
              </a:lnSpc>
              <a:buFont typeface="Wingdings" panose="05000000000000000000" pitchFamily="2" charset="2"/>
              <a:buChar char="Ø"/>
            </a:pPr>
            <a:r>
              <a:rPr lang="en-US" sz="1600" dirty="0"/>
              <a:t>Given the final clearance for home by your surgeon.</a:t>
            </a:r>
          </a:p>
          <a:p>
            <a:pPr marL="511175" lvl="2" indent="-277813">
              <a:lnSpc>
                <a:spcPct val="120000"/>
              </a:lnSpc>
              <a:buFont typeface="Wingdings" panose="05000000000000000000" pitchFamily="2" charset="2"/>
              <a:buChar char="Ø"/>
            </a:pPr>
            <a:r>
              <a:rPr lang="en-US" sz="1600" dirty="0"/>
              <a:t>You and your Coach/Support Person will be given Home Discharge Instructions (AVS) and post-op supplies by your nurse. </a:t>
            </a:r>
          </a:p>
        </p:txBody>
      </p:sp>
      <p:sp>
        <p:nvSpPr>
          <p:cNvPr id="5" name="TextBox 4">
            <a:extLst>
              <a:ext uri="{FF2B5EF4-FFF2-40B4-BE49-F238E27FC236}">
                <a16:creationId xmlns:a16="http://schemas.microsoft.com/office/drawing/2014/main" id="{00B81774-5612-4763-8754-B056A849410A}"/>
              </a:ext>
            </a:extLst>
          </p:cNvPr>
          <p:cNvSpPr txBox="1"/>
          <p:nvPr/>
        </p:nvSpPr>
        <p:spPr>
          <a:xfrm>
            <a:off x="4150488" y="4604696"/>
            <a:ext cx="2402712" cy="444674"/>
          </a:xfrm>
          <a:prstGeom prst="rect">
            <a:avLst/>
          </a:prstGeom>
          <a:noFill/>
        </p:spPr>
        <p:txBody>
          <a:bodyPr wrap="square" rtlCol="0">
            <a:spAutoFit/>
          </a:bodyPr>
          <a:lstStyle/>
          <a:p>
            <a:pPr marL="233362" lvl="2">
              <a:lnSpc>
                <a:spcPct val="120000"/>
              </a:lnSpc>
            </a:pPr>
            <a:r>
              <a:rPr lang="en-US" sz="1000" b="1" dirty="0">
                <a:solidFill>
                  <a:srgbClr val="008902"/>
                </a:solidFill>
                <a:highlight>
                  <a:srgbClr val="FFFF00"/>
                </a:highlight>
                <a:sym typeface="Wingdings" panose="05000000000000000000" pitchFamily="2" charset="2"/>
              </a:rPr>
              <a:t> </a:t>
            </a:r>
            <a:r>
              <a:rPr lang="en-US" sz="1000" b="1" i="1" dirty="0">
                <a:solidFill>
                  <a:srgbClr val="008902"/>
                </a:solidFill>
                <a:highlight>
                  <a:srgbClr val="FFFF00"/>
                </a:highlight>
              </a:rPr>
              <a:t>Please bring to the hospital your Day of Surgery Checklist </a:t>
            </a:r>
          </a:p>
        </p:txBody>
      </p:sp>
      <p:pic>
        <p:nvPicPr>
          <p:cNvPr id="8" name="Picture 7">
            <a:extLst>
              <a:ext uri="{FF2B5EF4-FFF2-40B4-BE49-F238E27FC236}">
                <a16:creationId xmlns:a16="http://schemas.microsoft.com/office/drawing/2014/main" id="{FB81C3AE-765C-4F68-BA75-E2AA70E1518B}"/>
              </a:ext>
            </a:extLst>
          </p:cNvPr>
          <p:cNvPicPr>
            <a:picLocks noChangeAspect="1"/>
          </p:cNvPicPr>
          <p:nvPr/>
        </p:nvPicPr>
        <p:blipFill>
          <a:blip r:embed="rId3"/>
          <a:stretch>
            <a:fillRect/>
          </a:stretch>
        </p:blipFill>
        <p:spPr>
          <a:xfrm>
            <a:off x="219157" y="160726"/>
            <a:ext cx="4019842" cy="48220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3226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F5A3ED-C7D2-347D-AB69-BD90917C598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7585"/>
          <a:stretch/>
        </p:blipFill>
        <p:spPr>
          <a:xfrm>
            <a:off x="777901" y="1741412"/>
            <a:ext cx="2518161" cy="2327146"/>
          </a:xfrm>
          <a:prstGeom prst="rect">
            <a:avLst/>
          </a:prstGeom>
        </p:spPr>
      </p:pic>
      <p:sp>
        <p:nvSpPr>
          <p:cNvPr id="2" name="Title 1">
            <a:extLst>
              <a:ext uri="{FF2B5EF4-FFF2-40B4-BE49-F238E27FC236}">
                <a16:creationId xmlns:a16="http://schemas.microsoft.com/office/drawing/2014/main" id="{17C3AECB-4756-A278-A04E-0DDC7BC58A5A}"/>
              </a:ext>
            </a:extLst>
          </p:cNvPr>
          <p:cNvSpPr>
            <a:spLocks noGrp="1"/>
          </p:cNvSpPr>
          <p:nvPr>
            <p:ph type="title"/>
          </p:nvPr>
        </p:nvSpPr>
        <p:spPr>
          <a:xfrm>
            <a:off x="327780" y="285807"/>
            <a:ext cx="6545630" cy="1455605"/>
          </a:xfrm>
          <a:solidFill>
            <a:srgbClr val="FFFFCC"/>
          </a:solidFill>
        </p:spPr>
        <p:txBody>
          <a:bodyPr>
            <a:normAutofit fontScale="90000"/>
          </a:bodyPr>
          <a:lstStyle/>
          <a:p>
            <a:pPr algn="ctr"/>
            <a:r>
              <a:rPr lang="en-US" sz="3100" b="1" dirty="0">
                <a:ln w="9525">
                  <a:solidFill>
                    <a:schemeClr val="bg1"/>
                  </a:solidFill>
                  <a:prstDash val="solid"/>
                </a:ln>
                <a:solidFill>
                  <a:srgbClr val="FF0000"/>
                </a:solidFill>
              </a:rPr>
              <a:t>PRESENTATION FOR </a:t>
            </a:r>
            <a:br>
              <a:rPr lang="en-US" sz="3100" b="1" dirty="0">
                <a:ln w="9525">
                  <a:solidFill>
                    <a:schemeClr val="bg1"/>
                  </a:solidFill>
                  <a:prstDash val="solid"/>
                </a:ln>
                <a:solidFill>
                  <a:srgbClr val="FF0000"/>
                </a:solidFill>
              </a:rPr>
            </a:br>
            <a:r>
              <a:rPr lang="en-US" sz="3100" b="1" i="1" u="sng" dirty="0">
                <a:ln w="9525">
                  <a:solidFill>
                    <a:schemeClr val="bg1"/>
                  </a:solidFill>
                  <a:prstDash val="solid"/>
                </a:ln>
                <a:solidFill>
                  <a:srgbClr val="FF0000"/>
                </a:solidFill>
              </a:rPr>
              <a:t>SAME-DAY DISCHARGE</a:t>
            </a:r>
            <a:r>
              <a:rPr lang="en-US" sz="3100" b="1" i="1" dirty="0">
                <a:ln w="9525">
                  <a:solidFill>
                    <a:schemeClr val="bg1"/>
                  </a:solidFill>
                  <a:prstDash val="solid"/>
                </a:ln>
                <a:solidFill>
                  <a:srgbClr val="FF0000"/>
                </a:solidFill>
              </a:rPr>
              <a:t> </a:t>
            </a:r>
            <a:r>
              <a:rPr lang="en-US" sz="3100" b="1" dirty="0">
                <a:ln w="9525">
                  <a:solidFill>
                    <a:schemeClr val="bg1"/>
                  </a:solidFill>
                  <a:prstDash val="solid"/>
                </a:ln>
                <a:solidFill>
                  <a:srgbClr val="FF0000"/>
                </a:solidFill>
              </a:rPr>
              <a:t>ENDS NOW.</a:t>
            </a:r>
            <a:br>
              <a:rPr lang="en-US" sz="3100" b="1" dirty="0">
                <a:ln w="9525">
                  <a:solidFill>
                    <a:schemeClr val="bg1"/>
                  </a:solidFill>
                  <a:prstDash val="solid"/>
                </a:ln>
                <a:solidFill>
                  <a:srgbClr val="FF0000"/>
                </a:solidFill>
              </a:rPr>
            </a:br>
            <a:r>
              <a:rPr lang="en-US" sz="3100" b="1" dirty="0">
                <a:ln w="9525">
                  <a:solidFill>
                    <a:schemeClr val="bg1"/>
                  </a:solidFill>
                  <a:prstDash val="solid"/>
                </a:ln>
                <a:solidFill>
                  <a:srgbClr val="008902"/>
                </a:solidFill>
              </a:rPr>
              <a:t>Thank you for choosing GBMC!</a:t>
            </a:r>
            <a:endParaRPr lang="en-US" dirty="0">
              <a:solidFill>
                <a:srgbClr val="008902"/>
              </a:solidFill>
            </a:endParaRPr>
          </a:p>
        </p:txBody>
      </p:sp>
      <p:sp>
        <p:nvSpPr>
          <p:cNvPr id="6" name="Arrow: Right 5">
            <a:extLst>
              <a:ext uri="{FF2B5EF4-FFF2-40B4-BE49-F238E27FC236}">
                <a16:creationId xmlns:a16="http://schemas.microsoft.com/office/drawing/2014/main" id="{BDB561A7-25DD-CC0B-AC53-F789C751473D}"/>
              </a:ext>
            </a:extLst>
          </p:cNvPr>
          <p:cNvSpPr/>
          <p:nvPr/>
        </p:nvSpPr>
        <p:spPr>
          <a:xfrm>
            <a:off x="6958660" y="3060991"/>
            <a:ext cx="1559378" cy="575156"/>
          </a:xfrm>
          <a:prstGeom prst="rightArrow">
            <a:avLst/>
          </a:prstGeom>
          <a:solidFill>
            <a:srgbClr val="008902"/>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00"/>
                </a:solidFill>
              </a:ln>
            </a:endParaRPr>
          </a:p>
        </p:txBody>
      </p:sp>
      <p:pic>
        <p:nvPicPr>
          <p:cNvPr id="3" name="Picture 2">
            <a:extLst>
              <a:ext uri="{FF2B5EF4-FFF2-40B4-BE49-F238E27FC236}">
                <a16:creationId xmlns:a16="http://schemas.microsoft.com/office/drawing/2014/main" id="{6C274996-917E-C4D8-D3FD-E56D4F309FD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789000" y="0"/>
            <a:ext cx="2027220" cy="2027220"/>
          </a:xfrm>
          <a:prstGeom prst="rect">
            <a:avLst/>
          </a:prstGeom>
          <a:ln>
            <a:noFill/>
          </a:ln>
          <a:effectLst>
            <a:softEdge rad="112500"/>
          </a:effectLst>
        </p:spPr>
      </p:pic>
      <p:sp>
        <p:nvSpPr>
          <p:cNvPr id="9" name="TextBox 8">
            <a:extLst>
              <a:ext uri="{FF2B5EF4-FFF2-40B4-BE49-F238E27FC236}">
                <a16:creationId xmlns:a16="http://schemas.microsoft.com/office/drawing/2014/main" id="{27E0FDEA-50D9-81D3-4C0F-8BD9E4D35262}"/>
              </a:ext>
            </a:extLst>
          </p:cNvPr>
          <p:cNvSpPr txBox="1"/>
          <p:nvPr/>
        </p:nvSpPr>
        <p:spPr>
          <a:xfrm>
            <a:off x="3434595" y="1958128"/>
            <a:ext cx="4613097" cy="1569660"/>
          </a:xfrm>
          <a:prstGeom prst="rect">
            <a:avLst/>
          </a:prstGeom>
          <a:noFill/>
        </p:spPr>
        <p:txBody>
          <a:bodyPr wrap="square" rtlCol="0">
            <a:spAutoFit/>
          </a:bodyPr>
          <a:lstStyle/>
          <a:p>
            <a:r>
              <a:rPr lang="en-US" sz="2400" b="1" spc="50" dirty="0">
                <a:ln w="0"/>
                <a:solidFill>
                  <a:schemeClr val="bg2"/>
                </a:solidFill>
                <a:effectLst>
                  <a:innerShdw blurRad="63500" dist="50800" dir="13500000">
                    <a:srgbClr val="000000">
                      <a:alpha val="50000"/>
                    </a:srgbClr>
                  </a:innerShdw>
                </a:effectLst>
              </a:rPr>
              <a:t>Presentation Continues for </a:t>
            </a:r>
            <a:br>
              <a:rPr lang="en-US" sz="2400" b="1" spc="50" dirty="0">
                <a:ln w="0"/>
                <a:solidFill>
                  <a:schemeClr val="bg2"/>
                </a:solidFill>
                <a:effectLst>
                  <a:innerShdw blurRad="63500" dist="50800" dir="13500000">
                    <a:srgbClr val="000000">
                      <a:alpha val="50000"/>
                    </a:srgbClr>
                  </a:innerShdw>
                </a:effectLst>
              </a:rPr>
            </a:br>
            <a:r>
              <a:rPr lang="en-US" sz="2400" b="1" u="sng" spc="50" dirty="0">
                <a:ln w="0"/>
                <a:solidFill>
                  <a:schemeClr val="bg2"/>
                </a:solidFill>
                <a:effectLst>
                  <a:innerShdw blurRad="63500" dist="50800" dir="13500000">
                    <a:srgbClr val="000000">
                      <a:alpha val="50000"/>
                    </a:srgbClr>
                  </a:innerShdw>
                </a:effectLst>
              </a:rPr>
              <a:t>23-hour Observation</a:t>
            </a:r>
            <a:r>
              <a:rPr lang="en-US" sz="2400" b="1" spc="50" dirty="0">
                <a:ln w="0"/>
                <a:solidFill>
                  <a:schemeClr val="bg2"/>
                </a:solidFill>
                <a:effectLst>
                  <a:innerShdw blurRad="63500" dist="50800" dir="13500000">
                    <a:srgbClr val="000000">
                      <a:alpha val="50000"/>
                    </a:srgbClr>
                  </a:innerShdw>
                </a:effectLst>
              </a:rPr>
              <a:t>/</a:t>
            </a:r>
          </a:p>
          <a:p>
            <a:r>
              <a:rPr lang="en-US" sz="2400" b="1" u="sng" spc="50" dirty="0">
                <a:ln w="0"/>
                <a:solidFill>
                  <a:schemeClr val="bg2"/>
                </a:solidFill>
                <a:effectLst>
                  <a:innerShdw blurRad="63500" dist="50800" dir="13500000">
                    <a:srgbClr val="000000">
                      <a:alpha val="50000"/>
                    </a:srgbClr>
                  </a:innerShdw>
                </a:effectLst>
              </a:rPr>
              <a:t>In-Patient hospital stay</a:t>
            </a:r>
            <a:r>
              <a:rPr lang="en-US" sz="2400" b="1" spc="50" dirty="0">
                <a:ln w="0"/>
                <a:solidFill>
                  <a:schemeClr val="bg2"/>
                </a:solidFill>
                <a:effectLst>
                  <a:innerShdw blurRad="63500" dist="50800" dir="13500000">
                    <a:srgbClr val="000000">
                      <a:alpha val="50000"/>
                    </a:srgbClr>
                  </a:innerShdw>
                </a:effectLst>
              </a:rPr>
              <a:t> </a:t>
            </a:r>
            <a:br>
              <a:rPr lang="en-US" sz="2400" b="1" spc="50" dirty="0">
                <a:ln w="0"/>
                <a:solidFill>
                  <a:schemeClr val="bg2"/>
                </a:solidFill>
                <a:effectLst>
                  <a:innerShdw blurRad="63500" dist="50800" dir="13500000">
                    <a:srgbClr val="000000">
                      <a:alpha val="50000"/>
                    </a:srgbClr>
                  </a:innerShdw>
                </a:effectLst>
              </a:rPr>
            </a:br>
            <a:r>
              <a:rPr lang="en-US" sz="2400" b="1" spc="50" dirty="0">
                <a:ln w="0"/>
                <a:solidFill>
                  <a:schemeClr val="bg2"/>
                </a:solidFill>
                <a:effectLst>
                  <a:innerShdw blurRad="63500" dist="50800" dir="13500000">
                    <a:srgbClr val="000000">
                      <a:alpha val="50000"/>
                    </a:srgbClr>
                  </a:innerShdw>
                </a:effectLst>
              </a:rPr>
              <a:t>Admission to Unit 58</a:t>
            </a:r>
            <a:endParaRPr lang="en-US" sz="2400" dirty="0"/>
          </a:p>
        </p:txBody>
      </p:sp>
      <p:sp>
        <p:nvSpPr>
          <p:cNvPr id="5" name="TextBox 4">
            <a:extLst>
              <a:ext uri="{FF2B5EF4-FFF2-40B4-BE49-F238E27FC236}">
                <a16:creationId xmlns:a16="http://schemas.microsoft.com/office/drawing/2014/main" id="{4FDBB860-0BA1-9410-E99E-13A1A5E92A34}"/>
              </a:ext>
            </a:extLst>
          </p:cNvPr>
          <p:cNvSpPr txBox="1"/>
          <p:nvPr/>
        </p:nvSpPr>
        <p:spPr>
          <a:xfrm>
            <a:off x="2988204" y="3780748"/>
            <a:ext cx="5995733" cy="861774"/>
          </a:xfrm>
          <a:prstGeom prst="rect">
            <a:avLst/>
          </a:prstGeom>
          <a:noFill/>
        </p:spPr>
        <p:txBody>
          <a:bodyPr wrap="square" rtlCol="0">
            <a:spAutoFit/>
          </a:bodyPr>
          <a:lstStyle/>
          <a:p>
            <a:r>
              <a:rPr lang="en-US" sz="2000" b="0" i="0" u="sng" dirty="0">
                <a:solidFill>
                  <a:srgbClr val="008000"/>
                </a:solidFill>
                <a:effectLst/>
                <a:latin typeface="WorkSans-Bold"/>
              </a:rPr>
              <a:t>Outpatient Total Joint Replacement additional resource:</a:t>
            </a:r>
          </a:p>
          <a:p>
            <a:r>
              <a:rPr lang="en-US" sz="1200" i="1" dirty="0">
                <a:hlinkClick r:id="rId7"/>
              </a:rPr>
              <a:t>https://orthoinfo.aaos.org/en/treatment/outpatient-joint-replacement-surgery/</a:t>
            </a:r>
            <a:endParaRPr lang="en-US" sz="1200" i="1" dirty="0"/>
          </a:p>
          <a:p>
            <a:endParaRPr lang="en-US" dirty="0"/>
          </a:p>
        </p:txBody>
      </p:sp>
    </p:spTree>
    <p:extLst>
      <p:ext uri="{BB962C8B-B14F-4D97-AF65-F5344CB8AC3E}">
        <p14:creationId xmlns:p14="http://schemas.microsoft.com/office/powerpoint/2010/main" val="3184309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shuttle stop&#10;&#10;Description automatically generated">
            <a:extLst>
              <a:ext uri="{FF2B5EF4-FFF2-40B4-BE49-F238E27FC236}">
                <a16:creationId xmlns:a16="http://schemas.microsoft.com/office/drawing/2014/main" id="{41764CF6-19A9-1A13-7CC3-103E462E2E2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73375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70301-0092-43FB-AA52-DC29DA114CE2}"/>
              </a:ext>
            </a:extLst>
          </p:cNvPr>
          <p:cNvPicPr>
            <a:picLocks noChangeAspect="1"/>
          </p:cNvPicPr>
          <p:nvPr/>
        </p:nvPicPr>
        <p:blipFill>
          <a:blip r:embed="rId3"/>
          <a:stretch>
            <a:fillRect/>
          </a:stretch>
        </p:blipFill>
        <p:spPr>
          <a:xfrm>
            <a:off x="4735775" y="0"/>
            <a:ext cx="3889382" cy="4367284"/>
          </a:xfrm>
          <a:prstGeom prst="rect">
            <a:avLst/>
          </a:prstGeom>
        </p:spPr>
      </p:pic>
      <p:sp>
        <p:nvSpPr>
          <p:cNvPr id="4" name="TextBox 3">
            <a:extLst>
              <a:ext uri="{FF2B5EF4-FFF2-40B4-BE49-F238E27FC236}">
                <a16:creationId xmlns:a16="http://schemas.microsoft.com/office/drawing/2014/main" id="{944BFDF8-EED5-49B1-A018-CA558F891423}"/>
              </a:ext>
            </a:extLst>
          </p:cNvPr>
          <p:cNvSpPr txBox="1"/>
          <p:nvPr/>
        </p:nvSpPr>
        <p:spPr>
          <a:xfrm>
            <a:off x="0" y="218364"/>
            <a:ext cx="4408227" cy="1323439"/>
          </a:xfrm>
          <a:prstGeom prst="rect">
            <a:avLst/>
          </a:prstGeom>
          <a:noFill/>
        </p:spPr>
        <p:txBody>
          <a:bodyPr wrap="square" rtlCol="0">
            <a:spAutoFit/>
          </a:bodyPr>
          <a:lstStyle/>
          <a:p>
            <a:pPr algn="ctr"/>
            <a:r>
              <a:rPr lang="en-US" sz="3200" u="sng" dirty="0"/>
              <a:t>Hospital Admission:</a:t>
            </a:r>
          </a:p>
          <a:p>
            <a:pPr algn="ctr"/>
            <a:r>
              <a:rPr lang="en-US" sz="2400" b="1" i="1" dirty="0"/>
              <a:t>23-hour observation</a:t>
            </a:r>
            <a:r>
              <a:rPr lang="en-US" sz="2400" dirty="0"/>
              <a:t>/</a:t>
            </a:r>
          </a:p>
          <a:p>
            <a:pPr algn="ctr"/>
            <a:r>
              <a:rPr lang="en-US" sz="2400" b="1" i="1" dirty="0"/>
              <a:t>in-patient admit</a:t>
            </a:r>
          </a:p>
        </p:txBody>
      </p:sp>
      <p:sp>
        <p:nvSpPr>
          <p:cNvPr id="6" name="TextBox 5">
            <a:extLst>
              <a:ext uri="{FF2B5EF4-FFF2-40B4-BE49-F238E27FC236}">
                <a16:creationId xmlns:a16="http://schemas.microsoft.com/office/drawing/2014/main" id="{726F04C8-5116-44C4-8623-08D9B0DADE17}"/>
              </a:ext>
            </a:extLst>
          </p:cNvPr>
          <p:cNvSpPr txBox="1"/>
          <p:nvPr/>
        </p:nvSpPr>
        <p:spPr>
          <a:xfrm>
            <a:off x="218364" y="1774209"/>
            <a:ext cx="4189862"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t>Once your vital signs are stable, pain is managed, and you have sensation in operative leg(s). Your anesthetist will clear you for transfer from the PACU to Unit 58.</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Unit 58 is located on the 5</a:t>
            </a:r>
            <a:r>
              <a:rPr lang="en-US" baseline="30000" dirty="0"/>
              <a:t>th</a:t>
            </a:r>
            <a:r>
              <a:rPr lang="en-US" dirty="0"/>
              <a:t> floor of Zone D (Labor &amp; Delivery entrance)</a:t>
            </a:r>
          </a:p>
        </p:txBody>
      </p:sp>
    </p:spTree>
    <p:extLst>
      <p:ext uri="{BB962C8B-B14F-4D97-AF65-F5344CB8AC3E}">
        <p14:creationId xmlns:p14="http://schemas.microsoft.com/office/powerpoint/2010/main" val="3928740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FB4D40-829D-4098-B18A-330CCC2F81D9}"/>
              </a:ext>
            </a:extLst>
          </p:cNvPr>
          <p:cNvPicPr>
            <a:picLocks noChangeAspect="1"/>
          </p:cNvPicPr>
          <p:nvPr/>
        </p:nvPicPr>
        <p:blipFill>
          <a:blip r:embed="rId3"/>
          <a:stretch>
            <a:fillRect/>
          </a:stretch>
        </p:blipFill>
        <p:spPr>
          <a:xfrm>
            <a:off x="4763067" y="32303"/>
            <a:ext cx="4332682" cy="4339988"/>
          </a:xfrm>
          <a:prstGeom prst="rect">
            <a:avLst/>
          </a:prstGeom>
        </p:spPr>
      </p:pic>
      <p:sp>
        <p:nvSpPr>
          <p:cNvPr id="5" name="TextBox 4">
            <a:extLst>
              <a:ext uri="{FF2B5EF4-FFF2-40B4-BE49-F238E27FC236}">
                <a16:creationId xmlns:a16="http://schemas.microsoft.com/office/drawing/2014/main" id="{FF322E75-E2BC-4CE3-9E6E-5D2A38ED3B8C}"/>
              </a:ext>
            </a:extLst>
          </p:cNvPr>
          <p:cNvSpPr txBox="1"/>
          <p:nvPr/>
        </p:nvSpPr>
        <p:spPr>
          <a:xfrm>
            <a:off x="48251" y="104020"/>
            <a:ext cx="4622361" cy="3970318"/>
          </a:xfrm>
          <a:prstGeom prst="rect">
            <a:avLst/>
          </a:prstGeom>
          <a:noFill/>
        </p:spPr>
        <p:txBody>
          <a:bodyPr wrap="square">
            <a:spAutoFit/>
          </a:bodyPr>
          <a:lstStyle/>
          <a:p>
            <a:pPr algn="ctr"/>
            <a:r>
              <a:rPr lang="en-US" b="1" u="sng" dirty="0"/>
              <a:t>Admission to Unit 58</a:t>
            </a:r>
          </a:p>
          <a:p>
            <a:pPr marL="169863" indent="-169863">
              <a:lnSpc>
                <a:spcPct val="150000"/>
              </a:lnSpc>
              <a:buFont typeface="Arial" panose="020B0604020202020204" pitchFamily="34" charset="0"/>
              <a:buChar char="•"/>
            </a:pPr>
            <a:r>
              <a:rPr lang="en-US" dirty="0"/>
              <a:t>Private room </a:t>
            </a:r>
          </a:p>
          <a:p>
            <a:pPr marL="169863" indent="-169863">
              <a:buFont typeface="Arial" panose="020B0604020202020204" pitchFamily="34" charset="0"/>
              <a:buChar char="•"/>
            </a:pPr>
            <a:r>
              <a:rPr lang="en-US" dirty="0"/>
              <a:t>Meet your RN (Registered Nurse) and NST (Nurse Support Tech) </a:t>
            </a:r>
          </a:p>
          <a:p>
            <a:pPr marL="169863" indent="-169863">
              <a:lnSpc>
                <a:spcPct val="150000"/>
              </a:lnSpc>
              <a:buFont typeface="Arial" panose="020B0604020202020204" pitchFamily="34" charset="0"/>
              <a:buChar char="•"/>
            </a:pPr>
            <a:r>
              <a:rPr lang="en-US" dirty="0"/>
              <a:t>Communication Board updated</a:t>
            </a:r>
          </a:p>
          <a:p>
            <a:pPr marL="169863" indent="-169863">
              <a:buFont typeface="Arial" panose="020B0604020202020204" pitchFamily="34" charset="0"/>
              <a:buChar char="•"/>
            </a:pPr>
            <a:r>
              <a:rPr lang="en-US" dirty="0"/>
              <a:t>Ice wrap, Welcome Folder, and your Nozin 12 mL bottle kit will be given to you when you arrive to U58.</a:t>
            </a:r>
          </a:p>
          <a:p>
            <a:pPr marL="627063" lvl="1" indent="-169863">
              <a:buFont typeface="Arial" panose="020B0604020202020204" pitchFamily="34" charset="0"/>
              <a:buChar char="•"/>
            </a:pPr>
            <a:r>
              <a:rPr lang="en-US" dirty="0"/>
              <a:t>Upon arrival, the nurse will be teaching you how to give yourself a dose of Nozin from your home kit. </a:t>
            </a:r>
          </a:p>
          <a:p>
            <a:pPr marL="169863" indent="-169863">
              <a:buFont typeface="Arial" panose="020B0604020202020204" pitchFamily="34" charset="0"/>
              <a:buChar char="•"/>
            </a:pPr>
            <a:r>
              <a:rPr lang="en-US" dirty="0"/>
              <a:t>Meet your Physical Therapist (PT) or Occupational Therapist (OT)</a:t>
            </a:r>
            <a:endParaRPr lang="en-US" sz="1400" dirty="0"/>
          </a:p>
        </p:txBody>
      </p:sp>
    </p:spTree>
    <p:extLst>
      <p:ext uri="{BB962C8B-B14F-4D97-AF65-F5344CB8AC3E}">
        <p14:creationId xmlns:p14="http://schemas.microsoft.com/office/powerpoint/2010/main" val="1572220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75A9-9730-4D49-BB83-EAB5C7B9AEF7}"/>
              </a:ext>
            </a:extLst>
          </p:cNvPr>
          <p:cNvSpPr>
            <a:spLocks noGrp="1"/>
          </p:cNvSpPr>
          <p:nvPr>
            <p:ph type="title"/>
          </p:nvPr>
        </p:nvSpPr>
        <p:spPr>
          <a:xfrm>
            <a:off x="1428750" y="57150"/>
            <a:ext cx="6057900" cy="649180"/>
          </a:xfrm>
        </p:spPr>
        <p:txBody>
          <a:bodyPr>
            <a:normAutofit/>
          </a:bodyPr>
          <a:lstStyle/>
          <a:p>
            <a:pPr algn="ctr"/>
            <a:r>
              <a:rPr lang="en-US" dirty="0"/>
              <a:t>Visitor Policy: Inpatient Adult Units</a:t>
            </a:r>
          </a:p>
        </p:txBody>
      </p:sp>
      <p:sp>
        <p:nvSpPr>
          <p:cNvPr id="3" name="Content Placeholder 2">
            <a:extLst>
              <a:ext uri="{FF2B5EF4-FFF2-40B4-BE49-F238E27FC236}">
                <a16:creationId xmlns:a16="http://schemas.microsoft.com/office/drawing/2014/main" id="{DC59C4B0-AB98-4722-A1AE-622B03EC0DB9}"/>
              </a:ext>
            </a:extLst>
          </p:cNvPr>
          <p:cNvSpPr>
            <a:spLocks noGrp="1"/>
          </p:cNvSpPr>
          <p:nvPr>
            <p:ph idx="1"/>
          </p:nvPr>
        </p:nvSpPr>
        <p:spPr>
          <a:xfrm>
            <a:off x="90312" y="800100"/>
            <a:ext cx="8952088" cy="3771900"/>
          </a:xfrm>
        </p:spPr>
        <p:txBody>
          <a:bodyPr>
            <a:normAutofit lnSpcReduction="10000"/>
          </a:bodyPr>
          <a:lstStyle/>
          <a:p>
            <a:pPr>
              <a:buFont typeface="Wingdings" panose="05000000000000000000" pitchFamily="2" charset="2"/>
              <a:buChar char="Ø"/>
            </a:pPr>
            <a:r>
              <a:rPr lang="en-US" dirty="0"/>
              <a:t>4 visitors are allowed at a time, </a:t>
            </a:r>
            <a:r>
              <a:rPr lang="en-US" b="1" i="1" dirty="0">
                <a:solidFill>
                  <a:srgbClr val="008000"/>
                </a:solidFill>
              </a:rPr>
              <a:t>1-visitor can stay overnight (9p-8a)</a:t>
            </a:r>
            <a:r>
              <a:rPr lang="en-US" dirty="0"/>
              <a:t>. </a:t>
            </a:r>
          </a:p>
          <a:p>
            <a:pPr>
              <a:buFont typeface="Wingdings" panose="05000000000000000000" pitchFamily="2" charset="2"/>
              <a:buChar char="Ø"/>
            </a:pPr>
            <a:endParaRPr lang="en-US" dirty="0"/>
          </a:p>
          <a:p>
            <a:pPr>
              <a:buFont typeface="Wingdings" panose="05000000000000000000" pitchFamily="2" charset="2"/>
              <a:buChar char="Ø"/>
            </a:pPr>
            <a:r>
              <a:rPr lang="en-US" dirty="0"/>
              <a:t>Visitors 10-17 years must be accompanied by an </a:t>
            </a:r>
          </a:p>
          <a:p>
            <a:pPr marL="34290" indent="0">
              <a:buNone/>
            </a:pPr>
            <a:r>
              <a:rPr lang="en-US" dirty="0"/>
              <a:t>adult over 18 yrs. Visitors under 10yrs are not allowed.</a:t>
            </a:r>
          </a:p>
          <a:p>
            <a:pPr>
              <a:buFont typeface="Wingdings" panose="05000000000000000000" pitchFamily="2" charset="2"/>
              <a:buChar char="Ø"/>
            </a:pPr>
            <a:endParaRPr lang="en-US" dirty="0"/>
          </a:p>
          <a:p>
            <a:pPr>
              <a:buFont typeface="Wingdings" panose="05000000000000000000" pitchFamily="2" charset="2"/>
              <a:buChar char="Ø"/>
            </a:pPr>
            <a:r>
              <a:rPr lang="en-US" dirty="0"/>
              <a:t>Visiting Hours 8a-9p</a:t>
            </a:r>
          </a:p>
          <a:p>
            <a:pPr>
              <a:buFont typeface="Wingdings" panose="05000000000000000000" pitchFamily="2" charset="2"/>
              <a:buChar char="Ø"/>
            </a:pPr>
            <a:endParaRPr lang="en-US" dirty="0"/>
          </a:p>
          <a:p>
            <a:pPr>
              <a:buFont typeface="Wingdings" panose="05000000000000000000" pitchFamily="2" charset="2"/>
              <a:buChar char="Ø"/>
            </a:pPr>
            <a:r>
              <a:rPr lang="en-US" i="1" dirty="0"/>
              <a:t>Visitors must not be within the first 10 days of positive Covid-19 test</a:t>
            </a:r>
          </a:p>
          <a:p>
            <a:pPr>
              <a:buFont typeface="Wingdings" panose="05000000000000000000" pitchFamily="2" charset="2"/>
              <a:buChar char="Ø"/>
            </a:pPr>
            <a:endParaRPr lang="en-US" dirty="0"/>
          </a:p>
          <a:p>
            <a:pPr>
              <a:buFont typeface="Wingdings" panose="05000000000000000000" pitchFamily="2" charset="2"/>
              <a:buChar char="Ø"/>
            </a:pPr>
            <a:r>
              <a:rPr lang="en-US" i="1" dirty="0"/>
              <a:t>Visitors with any respiratory symptoms must wear a mask covering the nose and mouth at all times</a:t>
            </a:r>
          </a:p>
          <a:p>
            <a:pPr>
              <a:buFont typeface="Wingdings" panose="05000000000000000000" pitchFamily="2" charset="2"/>
              <a:buChar char="Ø"/>
            </a:pPr>
            <a:endParaRPr lang="en-US" dirty="0"/>
          </a:p>
          <a:p>
            <a:pPr>
              <a:buFont typeface="Wingdings" panose="05000000000000000000" pitchFamily="2" charset="2"/>
              <a:buChar char="Ø"/>
            </a:pPr>
            <a:r>
              <a:rPr lang="en-US" dirty="0"/>
              <a:t>Visitors must remain at the bedside and use the call-bell for all patient requests</a:t>
            </a:r>
          </a:p>
          <a:p>
            <a:pPr>
              <a:buFont typeface="Wingdings" panose="05000000000000000000" pitchFamily="2" charset="2"/>
              <a:buChar char="Ø"/>
            </a:pPr>
            <a:endParaRPr lang="en-US" dirty="0"/>
          </a:p>
          <a:p>
            <a:pPr>
              <a:buFont typeface="Wingdings" panose="05000000000000000000" pitchFamily="2" charset="2"/>
              <a:buChar char="Ø"/>
            </a:pPr>
            <a:r>
              <a:rPr lang="en-US" dirty="0"/>
              <a:t>If you require an ADA exception, please call the Joint &amp; Spine Center</a:t>
            </a:r>
          </a:p>
          <a:p>
            <a:pPr>
              <a:buFont typeface="Wingdings" panose="05000000000000000000" pitchFamily="2" charset="2"/>
              <a:buChar char="Ø"/>
            </a:pPr>
            <a:endParaRPr lang="en-US" dirty="0"/>
          </a:p>
        </p:txBody>
      </p:sp>
      <p:pic>
        <p:nvPicPr>
          <p:cNvPr id="2050" name="Picture 2" descr="Hold my hand: Touching may ease pain by syncing brainwaves">
            <a:extLst>
              <a:ext uri="{FF2B5EF4-FFF2-40B4-BE49-F238E27FC236}">
                <a16:creationId xmlns:a16="http://schemas.microsoft.com/office/drawing/2014/main" id="{828D6638-FFB9-4D5F-83EA-81747171F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789" y="1392062"/>
            <a:ext cx="1577721" cy="1052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364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F146-13FE-402D-85F5-204AF73DA37D}"/>
              </a:ext>
            </a:extLst>
          </p:cNvPr>
          <p:cNvSpPr>
            <a:spLocks noGrp="1"/>
          </p:cNvSpPr>
          <p:nvPr>
            <p:ph type="title"/>
          </p:nvPr>
        </p:nvSpPr>
        <p:spPr>
          <a:xfrm>
            <a:off x="1543050" y="228600"/>
            <a:ext cx="6057900" cy="1028700"/>
          </a:xfrm>
        </p:spPr>
        <p:txBody>
          <a:bodyPr>
            <a:noAutofit/>
          </a:bodyPr>
          <a:lstStyle/>
          <a:p>
            <a:pPr algn="ctr"/>
            <a:r>
              <a:rPr lang="en-US" dirty="0"/>
              <a:t>Physical and Occupational Therapy </a:t>
            </a:r>
            <a:r>
              <a:rPr lang="en-US" dirty="0">
                <a:solidFill>
                  <a:srgbClr val="008000"/>
                </a:solidFill>
              </a:rPr>
              <a:t>Starts</a:t>
            </a:r>
            <a:r>
              <a:rPr lang="en-US" dirty="0"/>
              <a:t> the Day of Surgery </a:t>
            </a:r>
          </a:p>
        </p:txBody>
      </p:sp>
      <p:sp>
        <p:nvSpPr>
          <p:cNvPr id="3" name="Content Placeholder 2">
            <a:extLst>
              <a:ext uri="{FF2B5EF4-FFF2-40B4-BE49-F238E27FC236}">
                <a16:creationId xmlns:a16="http://schemas.microsoft.com/office/drawing/2014/main" id="{B2BE6CEA-C40A-4305-A5E2-F6C5CF6E8B38}"/>
              </a:ext>
            </a:extLst>
          </p:cNvPr>
          <p:cNvSpPr>
            <a:spLocks noGrp="1"/>
          </p:cNvSpPr>
          <p:nvPr>
            <p:ph sz="quarter" idx="13"/>
          </p:nvPr>
        </p:nvSpPr>
        <p:spPr>
          <a:xfrm>
            <a:off x="542141" y="1375858"/>
            <a:ext cx="8229600" cy="2857500"/>
          </a:xfrm>
        </p:spPr>
        <p:txBody>
          <a:bodyPr>
            <a:noAutofit/>
          </a:bodyPr>
          <a:lstStyle/>
          <a:p>
            <a:pPr marL="169863" indent="-169863">
              <a:buFont typeface="Arial" panose="020B0604020202020204" pitchFamily="34" charset="0"/>
              <a:buChar char="•"/>
            </a:pPr>
            <a:r>
              <a:rPr lang="en-US" sz="1800" dirty="0"/>
              <a:t>You may be evaluated by a physical therapist (PT) or occupational therapist (OT) when you arrive to Unit 58 </a:t>
            </a:r>
            <a:r>
              <a:rPr lang="en-US" sz="1400" dirty="0"/>
              <a:t>(Friday cases) </a:t>
            </a:r>
          </a:p>
          <a:p>
            <a:pPr marL="742950" lvl="1" indent="-285750">
              <a:buFont typeface="Arial" panose="020B0604020202020204" pitchFamily="34" charset="0"/>
              <a:buChar char="•"/>
            </a:pPr>
            <a:r>
              <a:rPr lang="en-US" sz="1800" dirty="0"/>
              <a:t>Late cases, you will meet your PT/OT on POD#1</a:t>
            </a:r>
          </a:p>
          <a:p>
            <a:pPr marL="212598" indent="-212598">
              <a:spcBef>
                <a:spcPts val="450"/>
              </a:spcBef>
              <a:buFont typeface="Wingdings" panose="05000000000000000000" pitchFamily="2" charset="2"/>
              <a:buChar char="Ø"/>
            </a:pPr>
            <a:endParaRPr lang="en-US" sz="1800" dirty="0"/>
          </a:p>
          <a:p>
            <a:pPr marL="212598" indent="-212598">
              <a:spcBef>
                <a:spcPts val="450"/>
              </a:spcBef>
              <a:buFont typeface="Wingdings" panose="05000000000000000000" pitchFamily="2" charset="2"/>
              <a:buChar char="Ø"/>
            </a:pPr>
            <a:r>
              <a:rPr lang="en-US" sz="1800" dirty="0"/>
              <a:t>You will learn to walk with a walker around the unit, go up and down steps, and/or learn to get out of a model car, or in/out of a shower tub.</a:t>
            </a:r>
          </a:p>
          <a:p>
            <a:pPr marL="212598" indent="-212598">
              <a:spcBef>
                <a:spcPts val="450"/>
              </a:spcBef>
              <a:buFont typeface="Wingdings" panose="05000000000000000000" pitchFamily="2" charset="2"/>
              <a:buChar char="Ø"/>
            </a:pPr>
            <a:endParaRPr lang="en-US" sz="1800" dirty="0"/>
          </a:p>
          <a:p>
            <a:pPr marL="212598" indent="-212598">
              <a:spcBef>
                <a:spcPts val="450"/>
              </a:spcBef>
              <a:buFont typeface="Wingdings" panose="05000000000000000000" pitchFamily="2" charset="2"/>
              <a:buChar char="Ø"/>
            </a:pPr>
            <a:r>
              <a:rPr lang="en-US" sz="1800" dirty="0"/>
              <a:t>If you are not seen by a PT or OT, the nursing staff will walk you from the chair to bathroom before midnight.</a:t>
            </a:r>
          </a:p>
          <a:p>
            <a:endParaRPr lang="en-US" dirty="0"/>
          </a:p>
        </p:txBody>
      </p:sp>
    </p:spTree>
    <p:extLst>
      <p:ext uri="{BB962C8B-B14F-4D97-AF65-F5344CB8AC3E}">
        <p14:creationId xmlns:p14="http://schemas.microsoft.com/office/powerpoint/2010/main" val="354972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B0D7-A43E-4384-83FD-15207170A1E3}"/>
              </a:ext>
            </a:extLst>
          </p:cNvPr>
          <p:cNvSpPr>
            <a:spLocks noGrp="1"/>
          </p:cNvSpPr>
          <p:nvPr>
            <p:ph type="title"/>
          </p:nvPr>
        </p:nvSpPr>
        <p:spPr>
          <a:xfrm>
            <a:off x="1680210" y="0"/>
            <a:ext cx="5486400" cy="742950"/>
          </a:xfrm>
        </p:spPr>
        <p:txBody>
          <a:bodyPr/>
          <a:lstStyle/>
          <a:p>
            <a:pPr algn="ctr"/>
            <a:r>
              <a:rPr lang="en-US" dirty="0"/>
              <a:t>Rehabilitation: PT versus OT</a:t>
            </a:r>
          </a:p>
        </p:txBody>
      </p:sp>
      <p:sp>
        <p:nvSpPr>
          <p:cNvPr id="3" name="Content Placeholder 2">
            <a:extLst>
              <a:ext uri="{FF2B5EF4-FFF2-40B4-BE49-F238E27FC236}">
                <a16:creationId xmlns:a16="http://schemas.microsoft.com/office/drawing/2014/main" id="{BC889D27-FE5D-4879-BED7-2D9EC3944263}"/>
              </a:ext>
            </a:extLst>
          </p:cNvPr>
          <p:cNvSpPr>
            <a:spLocks noGrp="1"/>
          </p:cNvSpPr>
          <p:nvPr>
            <p:ph idx="1"/>
          </p:nvPr>
        </p:nvSpPr>
        <p:spPr>
          <a:xfrm>
            <a:off x="594360" y="1200151"/>
            <a:ext cx="8241030" cy="3314699"/>
          </a:xfrm>
        </p:spPr>
        <p:txBody>
          <a:bodyPr numCol="2" spcCol="274320">
            <a:noAutofit/>
          </a:bodyPr>
          <a:lstStyle/>
          <a:p>
            <a:pPr marL="0" indent="0">
              <a:spcBef>
                <a:spcPts val="0"/>
              </a:spcBef>
              <a:buNone/>
            </a:pPr>
            <a:r>
              <a:rPr lang="en-US" sz="1800" dirty="0">
                <a:solidFill>
                  <a:srgbClr val="008000"/>
                </a:solidFill>
              </a:rPr>
              <a:t>Physical Therapy: </a:t>
            </a:r>
            <a:r>
              <a:rPr lang="en-US" sz="1800" dirty="0">
                <a:solidFill>
                  <a:schemeClr val="tx2"/>
                </a:solidFill>
              </a:rPr>
              <a:t>helps you with functional mobility</a:t>
            </a:r>
          </a:p>
          <a:p>
            <a:pPr marL="342900" indent="-205740">
              <a:buFont typeface="Wingdings" panose="05000000000000000000" pitchFamily="2" charset="2"/>
              <a:buChar char="Ø"/>
            </a:pPr>
            <a:r>
              <a:rPr lang="en-US" dirty="0">
                <a:solidFill>
                  <a:schemeClr val="tx2"/>
                </a:solidFill>
              </a:rPr>
              <a:t>Walking</a:t>
            </a:r>
          </a:p>
          <a:p>
            <a:pPr marL="342900" lvl="1" indent="-205740">
              <a:buFont typeface="Wingdings" panose="05000000000000000000" pitchFamily="2" charset="2"/>
              <a:buChar char="Ø"/>
            </a:pPr>
            <a:r>
              <a:rPr lang="en-US" sz="1500" dirty="0">
                <a:solidFill>
                  <a:schemeClr val="tx2"/>
                </a:solidFill>
              </a:rPr>
              <a:t>Getting in/out of bed</a:t>
            </a:r>
          </a:p>
          <a:p>
            <a:pPr marL="342900" lvl="1" indent="-205740">
              <a:buFont typeface="Wingdings" panose="05000000000000000000" pitchFamily="2" charset="2"/>
              <a:buChar char="Ø"/>
            </a:pPr>
            <a:r>
              <a:rPr lang="en-US" sz="1500" dirty="0">
                <a:solidFill>
                  <a:schemeClr val="tx2"/>
                </a:solidFill>
              </a:rPr>
              <a:t>Transfers into/out of a chair</a:t>
            </a:r>
          </a:p>
          <a:p>
            <a:pPr marL="342900" lvl="1" indent="-205740">
              <a:buFont typeface="Wingdings" panose="05000000000000000000" pitchFamily="2" charset="2"/>
              <a:buChar char="Ø"/>
            </a:pPr>
            <a:r>
              <a:rPr lang="en-US" sz="1500" dirty="0">
                <a:solidFill>
                  <a:schemeClr val="tx2"/>
                </a:solidFill>
              </a:rPr>
              <a:t>Going up/down steps</a:t>
            </a:r>
          </a:p>
          <a:p>
            <a:pPr marL="342900" lvl="1" indent="-205740">
              <a:buFont typeface="Wingdings" panose="05000000000000000000" pitchFamily="2" charset="2"/>
              <a:buChar char="Ø"/>
            </a:pPr>
            <a:r>
              <a:rPr lang="en-US" sz="1500" dirty="0">
                <a:solidFill>
                  <a:schemeClr val="tx2"/>
                </a:solidFill>
              </a:rPr>
              <a:t>Doing your exercise program</a:t>
            </a:r>
          </a:p>
          <a:p>
            <a:pPr marL="0" indent="0">
              <a:spcBef>
                <a:spcPts val="0"/>
              </a:spcBef>
              <a:buNone/>
            </a:pPr>
            <a:endParaRPr lang="en-US" sz="1800" dirty="0">
              <a:solidFill>
                <a:srgbClr val="008000"/>
              </a:solidFill>
            </a:endParaRPr>
          </a:p>
          <a:p>
            <a:pPr marL="0" indent="0">
              <a:spcBef>
                <a:spcPts val="0"/>
              </a:spcBef>
              <a:buNone/>
            </a:pPr>
            <a:endParaRPr lang="en-US" sz="1800" dirty="0">
              <a:solidFill>
                <a:srgbClr val="008000"/>
              </a:solidFill>
            </a:endParaRPr>
          </a:p>
          <a:p>
            <a:pPr marL="0" indent="0">
              <a:spcBef>
                <a:spcPts val="0"/>
              </a:spcBef>
              <a:buNone/>
            </a:pPr>
            <a:endParaRPr lang="en-US" sz="1800" dirty="0">
              <a:solidFill>
                <a:srgbClr val="008000"/>
              </a:solidFill>
            </a:endParaRPr>
          </a:p>
          <a:p>
            <a:pPr marL="0" indent="0">
              <a:spcBef>
                <a:spcPts val="0"/>
              </a:spcBef>
              <a:buNone/>
            </a:pPr>
            <a:endParaRPr lang="en-US" sz="1800" dirty="0">
              <a:solidFill>
                <a:srgbClr val="008000"/>
              </a:solidFill>
            </a:endParaRPr>
          </a:p>
          <a:p>
            <a:pPr marL="0" indent="0">
              <a:spcBef>
                <a:spcPts val="0"/>
              </a:spcBef>
              <a:buNone/>
            </a:pPr>
            <a:endParaRPr lang="en-US" sz="1800" dirty="0">
              <a:solidFill>
                <a:srgbClr val="008000"/>
              </a:solidFill>
            </a:endParaRPr>
          </a:p>
          <a:p>
            <a:pPr marL="0" indent="0">
              <a:spcBef>
                <a:spcPts val="0"/>
              </a:spcBef>
              <a:buNone/>
            </a:pPr>
            <a:r>
              <a:rPr lang="en-US" sz="1800" dirty="0">
                <a:solidFill>
                  <a:srgbClr val="008000"/>
                </a:solidFill>
              </a:rPr>
              <a:t>Occupational Therapy: </a:t>
            </a:r>
            <a:r>
              <a:rPr lang="en-US" sz="1800" dirty="0">
                <a:solidFill>
                  <a:schemeClr val="tx2"/>
                </a:solidFill>
              </a:rPr>
              <a:t>helps you with functional activities of daily living (ADL)</a:t>
            </a:r>
          </a:p>
          <a:p>
            <a:pPr marL="342900" indent="-205740">
              <a:buFont typeface="Wingdings" panose="05000000000000000000" pitchFamily="2" charset="2"/>
              <a:buChar char="Ø"/>
            </a:pPr>
            <a:r>
              <a:rPr lang="en-US" dirty="0">
                <a:solidFill>
                  <a:schemeClr val="tx2"/>
                </a:solidFill>
              </a:rPr>
              <a:t>Getting dressed and bathed</a:t>
            </a:r>
          </a:p>
          <a:p>
            <a:pPr marL="342900" lvl="1" indent="-205740">
              <a:buFont typeface="Wingdings" panose="05000000000000000000" pitchFamily="2" charset="2"/>
              <a:buChar char="Ø"/>
            </a:pPr>
            <a:r>
              <a:rPr lang="en-US" sz="1500" dirty="0">
                <a:solidFill>
                  <a:schemeClr val="tx2"/>
                </a:solidFill>
              </a:rPr>
              <a:t>Getting in/out of tub/shower</a:t>
            </a:r>
          </a:p>
          <a:p>
            <a:pPr marL="342900" lvl="1" indent="-205740">
              <a:buFont typeface="Wingdings" panose="05000000000000000000" pitchFamily="2" charset="2"/>
              <a:buChar char="Ø"/>
            </a:pPr>
            <a:r>
              <a:rPr lang="en-US" sz="1500" dirty="0">
                <a:solidFill>
                  <a:schemeClr val="tx2"/>
                </a:solidFill>
              </a:rPr>
              <a:t>Using the toilet</a:t>
            </a:r>
          </a:p>
          <a:p>
            <a:pPr marL="342900" lvl="1" indent="-205740">
              <a:buFont typeface="Wingdings" panose="05000000000000000000" pitchFamily="2" charset="2"/>
              <a:buChar char="Ø"/>
            </a:pPr>
            <a:r>
              <a:rPr lang="en-US" sz="1500" dirty="0">
                <a:solidFill>
                  <a:schemeClr val="tx2"/>
                </a:solidFill>
              </a:rPr>
              <a:t>Car transfers</a:t>
            </a:r>
          </a:p>
          <a:p>
            <a:pPr marL="342900" lvl="1" indent="-205740">
              <a:buFont typeface="Wingdings" panose="05000000000000000000" pitchFamily="2" charset="2"/>
              <a:buChar char="Ø"/>
            </a:pPr>
            <a:r>
              <a:rPr lang="en-US" sz="1500" dirty="0">
                <a:solidFill>
                  <a:schemeClr val="tx2"/>
                </a:solidFill>
              </a:rPr>
              <a:t>How to use adaptive equipment if needed</a:t>
            </a:r>
          </a:p>
          <a:p>
            <a:pPr marL="342900" lvl="1" indent="-205740">
              <a:buFont typeface="Wingdings" panose="05000000000000000000" pitchFamily="2" charset="2"/>
              <a:buChar char="Ø"/>
            </a:pPr>
            <a:r>
              <a:rPr lang="en-US" sz="1500" dirty="0">
                <a:solidFill>
                  <a:schemeClr val="tx2"/>
                </a:solidFill>
              </a:rPr>
              <a:t>Getting items out of refrigerator/cabinets</a:t>
            </a:r>
          </a:p>
          <a:p>
            <a:pPr marL="137160" lvl="1" indent="0">
              <a:buNone/>
            </a:pPr>
            <a:endParaRPr lang="en-US" sz="1500" dirty="0">
              <a:solidFill>
                <a:schemeClr val="tx2"/>
              </a:solidFill>
            </a:endParaRPr>
          </a:p>
          <a:p>
            <a:pPr marL="342900" lvl="1" indent="-205740">
              <a:buFont typeface="Wingdings" panose="05000000000000000000" pitchFamily="2" charset="2"/>
              <a:buChar char="Ø"/>
            </a:pPr>
            <a:endParaRPr lang="en-US" dirty="0"/>
          </a:p>
        </p:txBody>
      </p:sp>
    </p:spTree>
    <p:extLst>
      <p:ext uri="{BB962C8B-B14F-4D97-AF65-F5344CB8AC3E}">
        <p14:creationId xmlns:p14="http://schemas.microsoft.com/office/powerpoint/2010/main" val="1493441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9DD84-BC2F-406A-B48A-EC0D019A95F7}"/>
              </a:ext>
            </a:extLst>
          </p:cNvPr>
          <p:cNvSpPr>
            <a:spLocks noGrp="1"/>
          </p:cNvSpPr>
          <p:nvPr>
            <p:ph type="title"/>
          </p:nvPr>
        </p:nvSpPr>
        <p:spPr>
          <a:xfrm>
            <a:off x="1543050" y="228600"/>
            <a:ext cx="6057900" cy="857250"/>
          </a:xfrm>
        </p:spPr>
        <p:txBody>
          <a:bodyPr>
            <a:noAutofit/>
          </a:bodyPr>
          <a:lstStyle/>
          <a:p>
            <a:pPr algn="ctr"/>
            <a:r>
              <a:rPr lang="en-US" dirty="0"/>
              <a:t>Physical and Occupation Therapy:</a:t>
            </a:r>
            <a:br>
              <a:rPr lang="en-US" dirty="0"/>
            </a:br>
            <a:r>
              <a:rPr lang="en-US" dirty="0"/>
              <a:t>Their Assessment and Education</a:t>
            </a:r>
          </a:p>
        </p:txBody>
      </p:sp>
      <p:sp>
        <p:nvSpPr>
          <p:cNvPr id="3" name="Content Placeholder 2">
            <a:extLst>
              <a:ext uri="{FF2B5EF4-FFF2-40B4-BE49-F238E27FC236}">
                <a16:creationId xmlns:a16="http://schemas.microsoft.com/office/drawing/2014/main" id="{229F7DC9-612F-45AE-817B-BAE034359DC9}"/>
              </a:ext>
            </a:extLst>
          </p:cNvPr>
          <p:cNvSpPr>
            <a:spLocks noGrp="1"/>
          </p:cNvSpPr>
          <p:nvPr>
            <p:ph idx="1"/>
          </p:nvPr>
        </p:nvSpPr>
        <p:spPr>
          <a:xfrm>
            <a:off x="434340" y="1200150"/>
            <a:ext cx="8503920" cy="3371850"/>
          </a:xfrm>
        </p:spPr>
        <p:txBody>
          <a:bodyPr>
            <a:normAutofit/>
          </a:bodyPr>
          <a:lstStyle/>
          <a:p>
            <a:pPr indent="-205740">
              <a:lnSpc>
                <a:spcPct val="90000"/>
              </a:lnSpc>
              <a:buFont typeface="Wingdings" panose="05000000000000000000" pitchFamily="2" charset="2"/>
              <a:buChar char="Ø"/>
            </a:pPr>
            <a:r>
              <a:rPr lang="en-US" dirty="0">
                <a:solidFill>
                  <a:srgbClr val="008000"/>
                </a:solidFill>
              </a:rPr>
              <a:t>Social information:</a:t>
            </a:r>
            <a:r>
              <a:rPr lang="en-US" dirty="0">
                <a:solidFill>
                  <a:schemeClr val="tx2"/>
                </a:solidFill>
              </a:rPr>
              <a:t> Do you live alone or have help?</a:t>
            </a:r>
          </a:p>
          <a:p>
            <a:pPr indent="-205740">
              <a:lnSpc>
                <a:spcPct val="90000"/>
              </a:lnSpc>
              <a:buFont typeface="Wingdings" panose="05000000000000000000" pitchFamily="2" charset="2"/>
              <a:buChar char="Ø"/>
            </a:pPr>
            <a:endParaRPr lang="en-US" sz="825" dirty="0">
              <a:solidFill>
                <a:schemeClr val="tx2"/>
              </a:solidFill>
            </a:endParaRPr>
          </a:p>
          <a:p>
            <a:pPr indent="-205740">
              <a:buFont typeface="Wingdings" panose="05000000000000000000" pitchFamily="2" charset="2"/>
              <a:buChar char="Ø"/>
            </a:pPr>
            <a:r>
              <a:rPr lang="en-US" dirty="0">
                <a:solidFill>
                  <a:srgbClr val="008000"/>
                </a:solidFill>
              </a:rPr>
              <a:t> Environment</a:t>
            </a:r>
            <a:r>
              <a:rPr lang="en-US" b="1" dirty="0">
                <a:solidFill>
                  <a:schemeClr val="tx2"/>
                </a:solidFill>
              </a:rPr>
              <a:t> </a:t>
            </a:r>
            <a:r>
              <a:rPr lang="en-US" dirty="0">
                <a:solidFill>
                  <a:srgbClr val="008000"/>
                </a:solidFill>
              </a:rPr>
              <a:t>during recovery:</a:t>
            </a:r>
            <a:endParaRPr lang="en-US" dirty="0"/>
          </a:p>
          <a:p>
            <a:pPr lvl="1" indent="-205740">
              <a:buFont typeface="Wingdings" panose="05000000000000000000" pitchFamily="2" charset="2"/>
              <a:buChar char="Ø"/>
            </a:pPr>
            <a:r>
              <a:rPr lang="en-US" dirty="0">
                <a:solidFill>
                  <a:schemeClr val="tx2"/>
                </a:solidFill>
              </a:rPr>
              <a:t>Do you live on one level or more?</a:t>
            </a:r>
          </a:p>
          <a:p>
            <a:pPr lvl="1" indent="-205740">
              <a:buFont typeface="Wingdings" panose="05000000000000000000" pitchFamily="2" charset="2"/>
              <a:buChar char="Ø"/>
            </a:pPr>
            <a:r>
              <a:rPr lang="en-US" dirty="0">
                <a:solidFill>
                  <a:schemeClr val="tx2"/>
                </a:solidFill>
              </a:rPr>
              <a:t>Number of steps inside/outside home?</a:t>
            </a:r>
          </a:p>
          <a:p>
            <a:pPr lvl="1" indent="-205740">
              <a:buFont typeface="Wingdings" panose="05000000000000000000" pitchFamily="2" charset="2"/>
              <a:buChar char="Ø"/>
            </a:pPr>
            <a:r>
              <a:rPr lang="en-US" dirty="0">
                <a:solidFill>
                  <a:schemeClr val="tx2"/>
                </a:solidFill>
              </a:rPr>
              <a:t>Are there railings? </a:t>
            </a:r>
          </a:p>
          <a:p>
            <a:pPr lvl="1" indent="-205740">
              <a:buFont typeface="Wingdings" panose="05000000000000000000" pitchFamily="2" charset="2"/>
              <a:buChar char="Ø"/>
            </a:pPr>
            <a:r>
              <a:rPr lang="en-US" dirty="0">
                <a:solidFill>
                  <a:schemeClr val="tx2"/>
                </a:solidFill>
              </a:rPr>
              <a:t>Bathtub or shower equipment?</a:t>
            </a:r>
          </a:p>
          <a:p>
            <a:pPr lvl="1" indent="-205740">
              <a:buFont typeface="Wingdings" panose="05000000000000000000" pitchFamily="2" charset="2"/>
              <a:buChar char="Ø"/>
            </a:pPr>
            <a:r>
              <a:rPr lang="en-US" dirty="0">
                <a:solidFill>
                  <a:schemeClr val="tx2"/>
                </a:solidFill>
              </a:rPr>
              <a:t>Take pictures of your bathroom, kitchen, living room, etc. </a:t>
            </a:r>
          </a:p>
          <a:p>
            <a:pPr>
              <a:buFont typeface="Wingdings" panose="05000000000000000000" pitchFamily="2" charset="2"/>
              <a:buChar char="Ø"/>
            </a:pPr>
            <a:endParaRPr lang="en-US" sz="825" dirty="0">
              <a:solidFill>
                <a:schemeClr val="tx2"/>
              </a:solidFill>
            </a:endParaRPr>
          </a:p>
          <a:p>
            <a:pPr indent="-205740">
              <a:buFont typeface="Wingdings" panose="05000000000000000000" pitchFamily="2" charset="2"/>
              <a:buChar char="Ø"/>
            </a:pPr>
            <a:r>
              <a:rPr lang="en-US" dirty="0">
                <a:solidFill>
                  <a:srgbClr val="008000"/>
                </a:solidFill>
              </a:rPr>
              <a:t>Prior level of function:</a:t>
            </a:r>
            <a:r>
              <a:rPr lang="en-US" dirty="0">
                <a:solidFill>
                  <a:schemeClr val="tx2"/>
                </a:solidFill>
              </a:rPr>
              <a:t> How were you doing before you came into the hospital?</a:t>
            </a:r>
          </a:p>
          <a:p>
            <a:pPr indent="-205740">
              <a:buFont typeface="Wingdings" panose="05000000000000000000" pitchFamily="2" charset="2"/>
              <a:buChar char="Ø"/>
            </a:pPr>
            <a:endParaRPr lang="en-US" sz="825" dirty="0">
              <a:solidFill>
                <a:schemeClr val="tx2"/>
              </a:solidFill>
            </a:endParaRPr>
          </a:p>
          <a:p>
            <a:pPr indent="-205740">
              <a:buFont typeface="Wingdings" panose="05000000000000000000" pitchFamily="2" charset="2"/>
              <a:buChar char="Ø"/>
            </a:pPr>
            <a:r>
              <a:rPr lang="en-US" dirty="0">
                <a:solidFill>
                  <a:srgbClr val="008000"/>
                </a:solidFill>
              </a:rPr>
              <a:t>Rolling walker: </a:t>
            </a:r>
            <a:r>
              <a:rPr lang="en-US" dirty="0">
                <a:solidFill>
                  <a:schemeClr val="tx2"/>
                </a:solidFill>
              </a:rPr>
              <a:t>If you have a walker bring it with you on the day of surgery, they will ensure proper fit and condition. </a:t>
            </a:r>
            <a:endParaRPr lang="en-US" sz="825" dirty="0">
              <a:solidFill>
                <a:schemeClr val="tx2"/>
              </a:solidFill>
            </a:endParaRPr>
          </a:p>
          <a:p>
            <a:pPr>
              <a:buFont typeface="Wingdings" panose="05000000000000000000" pitchFamily="2" charset="2"/>
              <a:buChar char="Ø"/>
            </a:pPr>
            <a:endParaRPr lang="en-US" dirty="0">
              <a:solidFill>
                <a:srgbClr val="008000"/>
              </a:solidFill>
            </a:endParaRPr>
          </a:p>
        </p:txBody>
      </p:sp>
    </p:spTree>
    <p:extLst>
      <p:ext uri="{BB962C8B-B14F-4D97-AF65-F5344CB8AC3E}">
        <p14:creationId xmlns:p14="http://schemas.microsoft.com/office/powerpoint/2010/main" val="203179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993990-A068-4285-8E21-5BFB7C049EDD}"/>
              </a:ext>
            </a:extLst>
          </p:cNvPr>
          <p:cNvPicPr>
            <a:picLocks noChangeAspect="1"/>
          </p:cNvPicPr>
          <p:nvPr/>
        </p:nvPicPr>
        <p:blipFill>
          <a:blip r:embed="rId3"/>
          <a:stretch>
            <a:fillRect/>
          </a:stretch>
        </p:blipFill>
        <p:spPr>
          <a:xfrm>
            <a:off x="917941" y="903451"/>
            <a:ext cx="1533668" cy="1597727"/>
          </a:xfrm>
          <a:prstGeom prst="rect">
            <a:avLst/>
          </a:prstGeom>
        </p:spPr>
      </p:pic>
      <p:sp>
        <p:nvSpPr>
          <p:cNvPr id="2" name="Title 1">
            <a:extLst>
              <a:ext uri="{FF2B5EF4-FFF2-40B4-BE49-F238E27FC236}">
                <a16:creationId xmlns:a16="http://schemas.microsoft.com/office/drawing/2014/main" id="{471FCC17-79ED-4CB8-860C-A2FE721C6AFC}"/>
              </a:ext>
            </a:extLst>
          </p:cNvPr>
          <p:cNvSpPr>
            <a:spLocks noGrp="1"/>
          </p:cNvSpPr>
          <p:nvPr>
            <p:ph type="title"/>
          </p:nvPr>
        </p:nvSpPr>
        <p:spPr>
          <a:xfrm>
            <a:off x="98612" y="274927"/>
            <a:ext cx="8749553" cy="685800"/>
          </a:xfrm>
        </p:spPr>
        <p:txBody>
          <a:bodyPr>
            <a:noAutofit/>
          </a:bodyPr>
          <a:lstStyle/>
          <a:p>
            <a:pPr algn="ctr">
              <a:lnSpc>
                <a:spcPct val="90000"/>
              </a:lnSpc>
            </a:pPr>
            <a:r>
              <a:rPr lang="en-US" dirty="0">
                <a:solidFill>
                  <a:schemeClr val="tx1"/>
                </a:solidFill>
              </a:rPr>
              <a:t>Medical Equipment to help </a:t>
            </a:r>
            <a:r>
              <a:rPr lang="en-US" i="1" dirty="0">
                <a:solidFill>
                  <a:srgbClr val="FF0000"/>
                </a:solidFill>
              </a:rPr>
              <a:t>prevent hip dislocation</a:t>
            </a:r>
            <a:r>
              <a:rPr lang="en-US" i="1" dirty="0">
                <a:solidFill>
                  <a:schemeClr val="tx1"/>
                </a:solidFill>
              </a:rPr>
              <a:t>.</a:t>
            </a:r>
            <a:br>
              <a:rPr lang="en-US" i="1" dirty="0">
                <a:solidFill>
                  <a:schemeClr val="tx1"/>
                </a:solidFill>
              </a:rPr>
            </a:br>
            <a:r>
              <a:rPr lang="en-US" dirty="0">
                <a:solidFill>
                  <a:schemeClr val="tx1"/>
                </a:solidFill>
              </a:rPr>
              <a:t>Hip Kit may include one or more of these items:</a:t>
            </a:r>
          </a:p>
        </p:txBody>
      </p:sp>
      <p:pic>
        <p:nvPicPr>
          <p:cNvPr id="4" name="Picture 3">
            <a:extLst>
              <a:ext uri="{FF2B5EF4-FFF2-40B4-BE49-F238E27FC236}">
                <a16:creationId xmlns:a16="http://schemas.microsoft.com/office/drawing/2014/main" id="{424E0F56-696D-4CF9-9140-83EEC5A6F15A}"/>
              </a:ext>
            </a:extLst>
          </p:cNvPr>
          <p:cNvPicPr>
            <a:picLocks noChangeAspect="1"/>
          </p:cNvPicPr>
          <p:nvPr/>
        </p:nvPicPr>
        <p:blipFill>
          <a:blip r:embed="rId4"/>
          <a:stretch>
            <a:fillRect/>
          </a:stretch>
        </p:blipFill>
        <p:spPr>
          <a:xfrm>
            <a:off x="4631056" y="2721119"/>
            <a:ext cx="1544553" cy="1560460"/>
          </a:xfrm>
          <a:prstGeom prst="rect">
            <a:avLst/>
          </a:prstGeom>
        </p:spPr>
      </p:pic>
      <p:pic>
        <p:nvPicPr>
          <p:cNvPr id="5" name="Picture 4">
            <a:extLst>
              <a:ext uri="{FF2B5EF4-FFF2-40B4-BE49-F238E27FC236}">
                <a16:creationId xmlns:a16="http://schemas.microsoft.com/office/drawing/2014/main" id="{E418B0A2-FF3C-4348-AA8B-BC4420673312}"/>
              </a:ext>
            </a:extLst>
          </p:cNvPr>
          <p:cNvPicPr>
            <a:picLocks noChangeAspect="1"/>
          </p:cNvPicPr>
          <p:nvPr/>
        </p:nvPicPr>
        <p:blipFill>
          <a:blip r:embed="rId5"/>
          <a:stretch>
            <a:fillRect/>
          </a:stretch>
        </p:blipFill>
        <p:spPr>
          <a:xfrm>
            <a:off x="5804119" y="3630500"/>
            <a:ext cx="464018" cy="582296"/>
          </a:xfrm>
          <a:prstGeom prst="rect">
            <a:avLst/>
          </a:prstGeom>
        </p:spPr>
      </p:pic>
      <p:sp>
        <p:nvSpPr>
          <p:cNvPr id="6" name="Rectangle 5">
            <a:extLst>
              <a:ext uri="{FF2B5EF4-FFF2-40B4-BE49-F238E27FC236}">
                <a16:creationId xmlns:a16="http://schemas.microsoft.com/office/drawing/2014/main" id="{F4412803-A778-4B42-B048-2CCF31A43587}"/>
              </a:ext>
            </a:extLst>
          </p:cNvPr>
          <p:cNvSpPr/>
          <p:nvPr/>
        </p:nvSpPr>
        <p:spPr>
          <a:xfrm rot="19218846">
            <a:off x="4498847" y="3039186"/>
            <a:ext cx="729687" cy="276999"/>
          </a:xfrm>
          <a:prstGeom prst="rect">
            <a:avLst/>
          </a:prstGeom>
        </p:spPr>
        <p:txBody>
          <a:bodyPr wrap="none">
            <a:spAutoFit/>
          </a:bodyPr>
          <a:lstStyle/>
          <a:p>
            <a:pPr>
              <a:spcAft>
                <a:spcPts val="750"/>
              </a:spcAft>
            </a:pPr>
            <a:r>
              <a:rPr lang="en-US" sz="1200" i="1" dirty="0">
                <a:ea typeface="Calibri" panose="020F0502020204030204" pitchFamily="34" charset="0"/>
                <a:cs typeface="Times New Roman" panose="02020603050405020304" pitchFamily="18" charset="0"/>
              </a:rPr>
              <a:t>Sockaid</a:t>
            </a:r>
          </a:p>
        </p:txBody>
      </p:sp>
      <p:sp>
        <p:nvSpPr>
          <p:cNvPr id="8" name="Text Box 20">
            <a:extLst>
              <a:ext uri="{FF2B5EF4-FFF2-40B4-BE49-F238E27FC236}">
                <a16:creationId xmlns:a16="http://schemas.microsoft.com/office/drawing/2014/main" id="{E19B63B5-3587-49C2-9D59-F4331FD168A0}"/>
              </a:ext>
            </a:extLst>
          </p:cNvPr>
          <p:cNvSpPr txBox="1"/>
          <p:nvPr/>
        </p:nvSpPr>
        <p:spPr>
          <a:xfrm rot="19023827">
            <a:off x="1166257" y="1799663"/>
            <a:ext cx="1407327" cy="183092"/>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750"/>
              </a:spcAft>
            </a:pPr>
            <a:r>
              <a:rPr lang="en-US" sz="1050" i="1" dirty="0">
                <a:solidFill>
                  <a:srgbClr val="44546A"/>
                </a:solidFill>
                <a:ea typeface="Calibri" panose="020F0502020204030204" pitchFamily="34" charset="0"/>
                <a:cs typeface="Times New Roman" panose="02020603050405020304" pitchFamily="18" charset="0"/>
              </a:rPr>
              <a:t>L</a:t>
            </a:r>
            <a:r>
              <a:rPr lang="en-US" sz="1050" i="1" dirty="0">
                <a:ea typeface="Calibri" panose="020F0502020204030204" pitchFamily="34" charset="0"/>
                <a:cs typeface="Times New Roman" panose="02020603050405020304" pitchFamily="18" charset="0"/>
              </a:rPr>
              <a:t>ong </a:t>
            </a:r>
            <a:r>
              <a:rPr lang="en-US" sz="1200" i="1" dirty="0">
                <a:ea typeface="Calibri" panose="020F0502020204030204" pitchFamily="34" charset="0"/>
                <a:cs typeface="Times New Roman" panose="02020603050405020304" pitchFamily="18" charset="0"/>
              </a:rPr>
              <a:t>Handled</a:t>
            </a:r>
            <a:r>
              <a:rPr lang="en-US" sz="1050" i="1" dirty="0">
                <a:ea typeface="Calibri" panose="020F0502020204030204" pitchFamily="34" charset="0"/>
                <a:cs typeface="Times New Roman" panose="02020603050405020304" pitchFamily="18" charset="0"/>
              </a:rPr>
              <a:t> Sponge</a:t>
            </a:r>
            <a:endParaRPr lang="en-US" sz="675" i="1" dirty="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F969442-7A75-4E3A-9BA6-CDCDE281ACBB}"/>
              </a:ext>
            </a:extLst>
          </p:cNvPr>
          <p:cNvPicPr>
            <a:picLocks noChangeAspect="1"/>
          </p:cNvPicPr>
          <p:nvPr/>
        </p:nvPicPr>
        <p:blipFill>
          <a:blip r:embed="rId6"/>
          <a:stretch>
            <a:fillRect/>
          </a:stretch>
        </p:blipFill>
        <p:spPr>
          <a:xfrm>
            <a:off x="3301121" y="939227"/>
            <a:ext cx="1518343" cy="1561951"/>
          </a:xfrm>
          <a:prstGeom prst="rect">
            <a:avLst/>
          </a:prstGeom>
        </p:spPr>
      </p:pic>
      <p:sp>
        <p:nvSpPr>
          <p:cNvPr id="10" name="Text Box 21">
            <a:extLst>
              <a:ext uri="{FF2B5EF4-FFF2-40B4-BE49-F238E27FC236}">
                <a16:creationId xmlns:a16="http://schemas.microsoft.com/office/drawing/2014/main" id="{E69ADB88-9528-4DB5-81BF-74310CCDB841}"/>
              </a:ext>
            </a:extLst>
          </p:cNvPr>
          <p:cNvSpPr txBox="1"/>
          <p:nvPr/>
        </p:nvSpPr>
        <p:spPr>
          <a:xfrm rot="19216294">
            <a:off x="3778724" y="1487070"/>
            <a:ext cx="1055154" cy="27336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750"/>
              </a:spcAft>
            </a:pPr>
            <a:r>
              <a:rPr lang="en-US" sz="1200" i="1" dirty="0">
                <a:ea typeface="Calibri" panose="020F0502020204030204" pitchFamily="34" charset="0"/>
                <a:cs typeface="Times New Roman" panose="02020603050405020304" pitchFamily="18" charset="0"/>
              </a:rPr>
              <a:t>Long Shoehorn</a:t>
            </a:r>
          </a:p>
        </p:txBody>
      </p:sp>
      <p:pic>
        <p:nvPicPr>
          <p:cNvPr id="11" name="Picture 10">
            <a:extLst>
              <a:ext uri="{FF2B5EF4-FFF2-40B4-BE49-F238E27FC236}">
                <a16:creationId xmlns:a16="http://schemas.microsoft.com/office/drawing/2014/main" id="{58DBBA7A-F449-4D56-9782-8185F863B50C}"/>
              </a:ext>
            </a:extLst>
          </p:cNvPr>
          <p:cNvPicPr>
            <a:picLocks noChangeAspect="1"/>
          </p:cNvPicPr>
          <p:nvPr/>
        </p:nvPicPr>
        <p:blipFill>
          <a:blip r:embed="rId7"/>
          <a:stretch>
            <a:fillRect/>
          </a:stretch>
        </p:blipFill>
        <p:spPr>
          <a:xfrm>
            <a:off x="5804119" y="965310"/>
            <a:ext cx="1578989" cy="1471085"/>
          </a:xfrm>
          <a:prstGeom prst="rect">
            <a:avLst/>
          </a:prstGeom>
          <a:solidFill>
            <a:prstClr val="white"/>
          </a:solidFill>
        </p:spPr>
      </p:pic>
      <p:sp>
        <p:nvSpPr>
          <p:cNvPr id="12" name="Text Box 18">
            <a:extLst>
              <a:ext uri="{FF2B5EF4-FFF2-40B4-BE49-F238E27FC236}">
                <a16:creationId xmlns:a16="http://schemas.microsoft.com/office/drawing/2014/main" id="{C51B0809-C458-4150-AA61-5B20BE7B4DD7}"/>
              </a:ext>
            </a:extLst>
          </p:cNvPr>
          <p:cNvSpPr txBox="1"/>
          <p:nvPr/>
        </p:nvSpPr>
        <p:spPr>
          <a:xfrm rot="18859540">
            <a:off x="6023793" y="1444579"/>
            <a:ext cx="700448" cy="18466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750"/>
              </a:spcAft>
            </a:pPr>
            <a:r>
              <a:rPr lang="en-US" sz="1200" i="1" dirty="0">
                <a:ea typeface="Calibri" panose="020F0502020204030204" pitchFamily="34" charset="0"/>
                <a:cs typeface="Times New Roman" panose="02020603050405020304" pitchFamily="18" charset="0"/>
              </a:rPr>
              <a:t>Reacher</a:t>
            </a:r>
          </a:p>
        </p:txBody>
      </p:sp>
      <p:pic>
        <p:nvPicPr>
          <p:cNvPr id="13" name="Picture 12">
            <a:extLst>
              <a:ext uri="{FF2B5EF4-FFF2-40B4-BE49-F238E27FC236}">
                <a16:creationId xmlns:a16="http://schemas.microsoft.com/office/drawing/2014/main" id="{ABA0930E-12F2-4757-8BFE-1F4B7C5FE9D8}"/>
              </a:ext>
            </a:extLst>
          </p:cNvPr>
          <p:cNvPicPr>
            <a:picLocks noChangeAspect="1"/>
          </p:cNvPicPr>
          <p:nvPr/>
        </p:nvPicPr>
        <p:blipFill>
          <a:blip r:embed="rId8"/>
          <a:stretch>
            <a:fillRect/>
          </a:stretch>
        </p:blipFill>
        <p:spPr>
          <a:xfrm>
            <a:off x="2114785" y="2705945"/>
            <a:ext cx="1567220" cy="1567220"/>
          </a:xfrm>
          <a:prstGeom prst="rect">
            <a:avLst/>
          </a:prstGeom>
        </p:spPr>
      </p:pic>
      <p:pic>
        <p:nvPicPr>
          <p:cNvPr id="14" name="Picture 13">
            <a:extLst>
              <a:ext uri="{FF2B5EF4-FFF2-40B4-BE49-F238E27FC236}">
                <a16:creationId xmlns:a16="http://schemas.microsoft.com/office/drawing/2014/main" id="{3CC62ADD-03ED-4150-A098-E42E4FDFF1DF}"/>
              </a:ext>
            </a:extLst>
          </p:cNvPr>
          <p:cNvPicPr>
            <a:picLocks noChangeAspect="1"/>
          </p:cNvPicPr>
          <p:nvPr/>
        </p:nvPicPr>
        <p:blipFill>
          <a:blip r:embed="rId9"/>
          <a:stretch>
            <a:fillRect/>
          </a:stretch>
        </p:blipFill>
        <p:spPr>
          <a:xfrm>
            <a:off x="1302311" y="2632305"/>
            <a:ext cx="1224541" cy="1157026"/>
          </a:xfrm>
          <a:prstGeom prst="rect">
            <a:avLst/>
          </a:prstGeom>
        </p:spPr>
      </p:pic>
      <p:sp>
        <p:nvSpPr>
          <p:cNvPr id="16" name="Text Box 28">
            <a:extLst>
              <a:ext uri="{FF2B5EF4-FFF2-40B4-BE49-F238E27FC236}">
                <a16:creationId xmlns:a16="http://schemas.microsoft.com/office/drawing/2014/main" id="{1A6DC009-DD1A-4614-8C22-16DFBF8A4C53}"/>
              </a:ext>
            </a:extLst>
          </p:cNvPr>
          <p:cNvSpPr txBox="1"/>
          <p:nvPr/>
        </p:nvSpPr>
        <p:spPr>
          <a:xfrm rot="18875007">
            <a:off x="1616435" y="3428768"/>
            <a:ext cx="782336" cy="18466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750"/>
              </a:spcAft>
            </a:pPr>
            <a:r>
              <a:rPr lang="en-US" sz="1200" i="1" dirty="0">
                <a:ea typeface="Calibri" panose="020F0502020204030204" pitchFamily="34" charset="0"/>
                <a:cs typeface="Times New Roman" panose="02020603050405020304" pitchFamily="18" charset="0"/>
              </a:rPr>
              <a:t>Leg lifter</a:t>
            </a:r>
          </a:p>
        </p:txBody>
      </p:sp>
      <p:sp>
        <p:nvSpPr>
          <p:cNvPr id="17" name="TextBox 16">
            <a:extLst>
              <a:ext uri="{FF2B5EF4-FFF2-40B4-BE49-F238E27FC236}">
                <a16:creationId xmlns:a16="http://schemas.microsoft.com/office/drawing/2014/main" id="{F4E9DE98-98E7-4854-918D-5B46196C9755}"/>
              </a:ext>
            </a:extLst>
          </p:cNvPr>
          <p:cNvSpPr txBox="1"/>
          <p:nvPr/>
        </p:nvSpPr>
        <p:spPr>
          <a:xfrm>
            <a:off x="6747937" y="3962746"/>
            <a:ext cx="2333310" cy="430887"/>
          </a:xfrm>
          <a:prstGeom prst="rect">
            <a:avLst/>
          </a:prstGeom>
          <a:noFill/>
        </p:spPr>
        <p:txBody>
          <a:bodyPr wrap="square">
            <a:spAutoFit/>
          </a:bodyPr>
          <a:lstStyle/>
          <a:p>
            <a:r>
              <a:rPr lang="en-US" sz="1100" dirty="0">
                <a:solidFill>
                  <a:srgbClr val="FF0000"/>
                </a:solidFill>
              </a:rPr>
              <a:t>These items are available to your GBMC therapists </a:t>
            </a:r>
          </a:p>
        </p:txBody>
      </p:sp>
    </p:spTree>
    <p:extLst>
      <p:ext uri="{BB962C8B-B14F-4D97-AF65-F5344CB8AC3E}">
        <p14:creationId xmlns:p14="http://schemas.microsoft.com/office/powerpoint/2010/main" val="951673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2401-BE4E-46FC-BBA7-711A11168A21}"/>
              </a:ext>
            </a:extLst>
          </p:cNvPr>
          <p:cNvSpPr>
            <a:spLocks noGrp="1"/>
          </p:cNvSpPr>
          <p:nvPr>
            <p:ph type="title"/>
          </p:nvPr>
        </p:nvSpPr>
        <p:spPr>
          <a:xfrm>
            <a:off x="1787978" y="-90012"/>
            <a:ext cx="5486400" cy="665926"/>
          </a:xfrm>
        </p:spPr>
        <p:txBody>
          <a:bodyPr/>
          <a:lstStyle/>
          <a:p>
            <a:pPr algn="ctr"/>
            <a:r>
              <a:rPr lang="en-US" dirty="0">
                <a:solidFill>
                  <a:schemeClr val="tx1"/>
                </a:solidFill>
              </a:rPr>
              <a:t>Medical Equipment Needs</a:t>
            </a:r>
            <a:endParaRPr lang="en-US" dirty="0"/>
          </a:p>
        </p:txBody>
      </p:sp>
      <p:sp>
        <p:nvSpPr>
          <p:cNvPr id="3" name="Content Placeholder 2">
            <a:extLst>
              <a:ext uri="{FF2B5EF4-FFF2-40B4-BE49-F238E27FC236}">
                <a16:creationId xmlns:a16="http://schemas.microsoft.com/office/drawing/2014/main" id="{5FD23255-EC36-4583-A289-A85AE3D54FE3}"/>
              </a:ext>
            </a:extLst>
          </p:cNvPr>
          <p:cNvSpPr>
            <a:spLocks noGrp="1"/>
          </p:cNvSpPr>
          <p:nvPr>
            <p:ph idx="1"/>
          </p:nvPr>
        </p:nvSpPr>
        <p:spPr>
          <a:xfrm>
            <a:off x="537885" y="644493"/>
            <a:ext cx="7628963" cy="924797"/>
          </a:xfrm>
        </p:spPr>
        <p:txBody>
          <a:bodyPr>
            <a:normAutofit/>
          </a:bodyPr>
          <a:lstStyle/>
          <a:p>
            <a:pPr marL="34290" indent="0">
              <a:buNone/>
            </a:pPr>
            <a:r>
              <a:rPr lang="en-US" sz="1800" dirty="0"/>
              <a:t>Your PT and OT will </a:t>
            </a:r>
            <a:r>
              <a:rPr lang="en-US" sz="1800" dirty="0">
                <a:solidFill>
                  <a:srgbClr val="008000"/>
                </a:solidFill>
              </a:rPr>
              <a:t>assess</a:t>
            </a:r>
            <a:r>
              <a:rPr lang="en-US" sz="1800" dirty="0"/>
              <a:t>, </a:t>
            </a:r>
            <a:r>
              <a:rPr lang="en-US" sz="1800" dirty="0">
                <a:solidFill>
                  <a:srgbClr val="008000"/>
                </a:solidFill>
              </a:rPr>
              <a:t>evaluate</a:t>
            </a:r>
            <a:r>
              <a:rPr lang="en-US" sz="1800" dirty="0"/>
              <a:t>, and </a:t>
            </a:r>
            <a:r>
              <a:rPr lang="en-US" sz="1800" dirty="0">
                <a:solidFill>
                  <a:srgbClr val="008000"/>
                </a:solidFill>
              </a:rPr>
              <a:t>determine</a:t>
            </a:r>
            <a:r>
              <a:rPr lang="en-US" sz="1800" dirty="0"/>
              <a:t> what (if any) assistive devices are needed at home to help </a:t>
            </a:r>
            <a:r>
              <a:rPr lang="en-US" sz="1800" dirty="0">
                <a:solidFill>
                  <a:srgbClr val="FF0000"/>
                </a:solidFill>
              </a:rPr>
              <a:t>prevent a hip dislocation </a:t>
            </a:r>
            <a:r>
              <a:rPr lang="en-US" sz="1800" dirty="0"/>
              <a:t>after a</a:t>
            </a:r>
            <a:r>
              <a:rPr lang="en-US" sz="1800" dirty="0">
                <a:solidFill>
                  <a:srgbClr val="FF0000"/>
                </a:solidFill>
              </a:rPr>
              <a:t> posterior hip replacement</a:t>
            </a:r>
            <a:r>
              <a:rPr lang="en-US" sz="1800" dirty="0"/>
              <a:t>:</a:t>
            </a:r>
          </a:p>
          <a:p>
            <a:endParaRPr lang="en-US" dirty="0"/>
          </a:p>
        </p:txBody>
      </p:sp>
      <p:sp>
        <p:nvSpPr>
          <p:cNvPr id="5" name="TextBox 4">
            <a:extLst>
              <a:ext uri="{FF2B5EF4-FFF2-40B4-BE49-F238E27FC236}">
                <a16:creationId xmlns:a16="http://schemas.microsoft.com/office/drawing/2014/main" id="{BDF9CEC2-E3AF-4EF3-ABE9-FA87D0CD0E74}"/>
              </a:ext>
            </a:extLst>
          </p:cNvPr>
          <p:cNvSpPr txBox="1"/>
          <p:nvPr/>
        </p:nvSpPr>
        <p:spPr>
          <a:xfrm>
            <a:off x="977265" y="1656288"/>
            <a:ext cx="3463290" cy="1169551"/>
          </a:xfrm>
          <a:prstGeom prst="rect">
            <a:avLst/>
          </a:prstGeom>
          <a:noFill/>
        </p:spPr>
        <p:txBody>
          <a:bodyPr wrap="square" numCol="1" rtlCol="0">
            <a:spAutoFit/>
          </a:bodyPr>
          <a:lstStyle/>
          <a:p>
            <a:pPr lvl="1">
              <a:buClr>
                <a:schemeClr val="tx2"/>
              </a:buClr>
              <a:buFont typeface="Wingdings" panose="05000000000000000000" pitchFamily="2" charset="2"/>
              <a:buChar char="Ø"/>
            </a:pPr>
            <a:r>
              <a:rPr lang="en-US" sz="1400" dirty="0">
                <a:solidFill>
                  <a:srgbClr val="008000"/>
                </a:solidFill>
              </a:rPr>
              <a:t>Reacher**</a:t>
            </a:r>
          </a:p>
          <a:p>
            <a:pPr lvl="1">
              <a:buClr>
                <a:schemeClr val="tx2"/>
              </a:buClr>
              <a:buFont typeface="Wingdings" panose="05000000000000000000" pitchFamily="2" charset="2"/>
              <a:buChar char="Ø"/>
            </a:pPr>
            <a:r>
              <a:rPr lang="en-US" sz="1400" dirty="0">
                <a:solidFill>
                  <a:srgbClr val="008000"/>
                </a:solidFill>
              </a:rPr>
              <a:t>Sock aid**</a:t>
            </a:r>
          </a:p>
          <a:p>
            <a:pPr lvl="1">
              <a:buClr>
                <a:schemeClr val="tx2"/>
              </a:buClr>
              <a:buFont typeface="Wingdings" panose="05000000000000000000" pitchFamily="2" charset="2"/>
              <a:buChar char="Ø"/>
            </a:pPr>
            <a:r>
              <a:rPr lang="en-US" sz="1400" dirty="0">
                <a:solidFill>
                  <a:srgbClr val="008000"/>
                </a:solidFill>
              </a:rPr>
              <a:t>Long handled shoehorn**</a:t>
            </a:r>
          </a:p>
          <a:p>
            <a:pPr lvl="1">
              <a:buClr>
                <a:schemeClr val="tx2"/>
              </a:buClr>
              <a:buFont typeface="Wingdings" panose="05000000000000000000" pitchFamily="2" charset="2"/>
              <a:buChar char="Ø"/>
            </a:pPr>
            <a:r>
              <a:rPr lang="en-US" sz="1400" dirty="0">
                <a:solidFill>
                  <a:srgbClr val="008000"/>
                </a:solidFill>
              </a:rPr>
              <a:t>Long handled sponge**</a:t>
            </a:r>
          </a:p>
          <a:p>
            <a:pPr lvl="1">
              <a:buClr>
                <a:schemeClr val="tx2"/>
              </a:buClr>
              <a:buFont typeface="Wingdings" panose="05000000000000000000" pitchFamily="2" charset="2"/>
              <a:buChar char="Ø"/>
            </a:pPr>
            <a:r>
              <a:rPr lang="en-US" sz="1400" dirty="0">
                <a:solidFill>
                  <a:srgbClr val="008000"/>
                </a:solidFill>
              </a:rPr>
              <a:t>Leg lifter**</a:t>
            </a:r>
          </a:p>
        </p:txBody>
      </p:sp>
      <p:sp>
        <p:nvSpPr>
          <p:cNvPr id="6" name="TextBox 5">
            <a:extLst>
              <a:ext uri="{FF2B5EF4-FFF2-40B4-BE49-F238E27FC236}">
                <a16:creationId xmlns:a16="http://schemas.microsoft.com/office/drawing/2014/main" id="{3CBF9046-5953-4A41-B786-6E040A7BBA3A}"/>
              </a:ext>
            </a:extLst>
          </p:cNvPr>
          <p:cNvSpPr txBox="1"/>
          <p:nvPr/>
        </p:nvSpPr>
        <p:spPr>
          <a:xfrm>
            <a:off x="3774141" y="1656288"/>
            <a:ext cx="3794760" cy="1541191"/>
          </a:xfrm>
          <a:prstGeom prst="rect">
            <a:avLst/>
          </a:prstGeom>
          <a:noFill/>
        </p:spPr>
        <p:txBody>
          <a:bodyPr wrap="square" rtlCol="0">
            <a:spAutoFit/>
          </a:bodyPr>
          <a:lstStyle/>
          <a:p>
            <a:pPr lvl="1">
              <a:buClr>
                <a:schemeClr val="tx2"/>
              </a:buClr>
              <a:buFont typeface="Wingdings" panose="05000000000000000000" pitchFamily="2" charset="2"/>
              <a:buChar char="Ø"/>
            </a:pPr>
            <a:r>
              <a:rPr lang="en-US" sz="1400" dirty="0">
                <a:solidFill>
                  <a:schemeClr val="tx2"/>
                </a:solidFill>
              </a:rPr>
              <a:t>Dressing stick</a:t>
            </a:r>
          </a:p>
          <a:p>
            <a:pPr lvl="1">
              <a:buClr>
                <a:schemeClr val="tx2"/>
              </a:buClr>
              <a:buFont typeface="Wingdings" panose="05000000000000000000" pitchFamily="2" charset="2"/>
              <a:buChar char="Ø"/>
            </a:pPr>
            <a:r>
              <a:rPr lang="en-US" sz="1400" dirty="0">
                <a:solidFill>
                  <a:schemeClr val="tx2"/>
                </a:solidFill>
              </a:rPr>
              <a:t>Bedside commode</a:t>
            </a:r>
          </a:p>
          <a:p>
            <a:pPr lvl="1">
              <a:buClr>
                <a:schemeClr val="tx2"/>
              </a:buClr>
              <a:buFont typeface="Wingdings" panose="05000000000000000000" pitchFamily="2" charset="2"/>
              <a:buChar char="Ø"/>
            </a:pPr>
            <a:r>
              <a:rPr lang="en-US" sz="1400" dirty="0">
                <a:solidFill>
                  <a:schemeClr val="tx2"/>
                </a:solidFill>
              </a:rPr>
              <a:t>Raised Toilet Seats</a:t>
            </a:r>
          </a:p>
          <a:p>
            <a:pPr lvl="1">
              <a:buClr>
                <a:schemeClr val="tx2"/>
              </a:buClr>
              <a:buFont typeface="Wingdings" panose="05000000000000000000" pitchFamily="2" charset="2"/>
              <a:buChar char="Ø"/>
            </a:pPr>
            <a:r>
              <a:rPr lang="en-US" sz="1400" dirty="0">
                <a:solidFill>
                  <a:schemeClr val="tx2"/>
                </a:solidFill>
              </a:rPr>
              <a:t>Toilet Safety Frame</a:t>
            </a:r>
          </a:p>
          <a:p>
            <a:pPr lvl="1">
              <a:buClr>
                <a:schemeClr val="tx2"/>
              </a:buClr>
              <a:buFont typeface="Wingdings" panose="05000000000000000000" pitchFamily="2" charset="2"/>
              <a:buChar char="Ø"/>
            </a:pPr>
            <a:r>
              <a:rPr lang="en-US" sz="1400" dirty="0">
                <a:solidFill>
                  <a:schemeClr val="tx2"/>
                </a:solidFill>
              </a:rPr>
              <a:t>Tub seat</a:t>
            </a:r>
          </a:p>
          <a:p>
            <a:pPr lvl="1">
              <a:lnSpc>
                <a:spcPct val="90000"/>
              </a:lnSpc>
              <a:buClr>
                <a:schemeClr val="tx2"/>
              </a:buClr>
              <a:buFont typeface="Wingdings" panose="05000000000000000000" pitchFamily="2" charset="2"/>
              <a:buChar char="Ø"/>
            </a:pPr>
            <a:r>
              <a:rPr lang="en-US" sz="1200" dirty="0">
                <a:solidFill>
                  <a:schemeClr val="tx2"/>
                </a:solidFill>
              </a:rPr>
              <a:t> </a:t>
            </a:r>
            <a:r>
              <a:rPr lang="en-US" sz="1400" dirty="0">
                <a:solidFill>
                  <a:schemeClr val="tx2"/>
                </a:solidFill>
                <a:latin typeface="+mj-lt"/>
              </a:rPr>
              <a:t>Elastic shoelaces</a:t>
            </a:r>
          </a:p>
          <a:p>
            <a:pPr lvl="1">
              <a:lnSpc>
                <a:spcPct val="90000"/>
              </a:lnSpc>
              <a:buClr>
                <a:schemeClr val="tx2"/>
              </a:buClr>
              <a:buFont typeface="Wingdings" panose="05000000000000000000" pitchFamily="2" charset="2"/>
              <a:buChar char="Ø"/>
            </a:pPr>
            <a:endParaRPr lang="en-US" sz="1350" dirty="0">
              <a:solidFill>
                <a:schemeClr val="tx2"/>
              </a:solidFill>
            </a:endParaRPr>
          </a:p>
        </p:txBody>
      </p:sp>
      <p:sp>
        <p:nvSpPr>
          <p:cNvPr id="7" name="TextBox 6">
            <a:extLst>
              <a:ext uri="{FF2B5EF4-FFF2-40B4-BE49-F238E27FC236}">
                <a16:creationId xmlns:a16="http://schemas.microsoft.com/office/drawing/2014/main" id="{57B57738-5E89-42D9-ABE5-1D541F83CAED}"/>
              </a:ext>
            </a:extLst>
          </p:cNvPr>
          <p:cNvSpPr txBox="1"/>
          <p:nvPr/>
        </p:nvSpPr>
        <p:spPr>
          <a:xfrm>
            <a:off x="1440884" y="3149971"/>
            <a:ext cx="4824719" cy="742063"/>
          </a:xfrm>
          <a:prstGeom prst="rect">
            <a:avLst/>
          </a:prstGeom>
          <a:noFill/>
        </p:spPr>
        <p:txBody>
          <a:bodyPr wrap="none" rtlCol="0">
            <a:spAutoFit/>
          </a:bodyPr>
          <a:lstStyle/>
          <a:p>
            <a:pPr indent="-205740">
              <a:lnSpc>
                <a:spcPct val="150000"/>
              </a:lnSpc>
              <a:buClr>
                <a:schemeClr val="tx2"/>
              </a:buClr>
              <a:buFont typeface="Wingdings" panose="05000000000000000000" pitchFamily="2" charset="2"/>
              <a:buChar char="Ø"/>
            </a:pPr>
            <a:r>
              <a:rPr lang="en-US" sz="1500" dirty="0">
                <a:solidFill>
                  <a:schemeClr val="tx2"/>
                </a:solidFill>
              </a:rPr>
              <a:t>Equipment is usually not covered by insurance</a:t>
            </a:r>
          </a:p>
          <a:p>
            <a:pPr indent="-205740">
              <a:lnSpc>
                <a:spcPct val="150000"/>
              </a:lnSpc>
              <a:buClr>
                <a:schemeClr val="tx2"/>
              </a:buClr>
              <a:buFont typeface="Wingdings" panose="05000000000000000000" pitchFamily="2" charset="2"/>
              <a:buChar char="Ø"/>
            </a:pPr>
            <a:r>
              <a:rPr lang="en-US" sz="1500" dirty="0">
                <a:solidFill>
                  <a:schemeClr val="tx2"/>
                </a:solidFill>
              </a:rPr>
              <a:t>Shower doors on bathtubs may need to be removed</a:t>
            </a:r>
          </a:p>
        </p:txBody>
      </p:sp>
      <p:sp>
        <p:nvSpPr>
          <p:cNvPr id="4" name="TextBox 3">
            <a:extLst>
              <a:ext uri="{FF2B5EF4-FFF2-40B4-BE49-F238E27FC236}">
                <a16:creationId xmlns:a16="http://schemas.microsoft.com/office/drawing/2014/main" id="{7383C7D1-00ED-4496-A1A1-1890F6390127}"/>
              </a:ext>
            </a:extLst>
          </p:cNvPr>
          <p:cNvSpPr txBox="1"/>
          <p:nvPr/>
        </p:nvSpPr>
        <p:spPr>
          <a:xfrm>
            <a:off x="4867109" y="4077154"/>
            <a:ext cx="4178279" cy="276999"/>
          </a:xfrm>
          <a:prstGeom prst="rect">
            <a:avLst/>
          </a:prstGeom>
          <a:noFill/>
        </p:spPr>
        <p:txBody>
          <a:bodyPr wrap="square" rtlCol="0">
            <a:spAutoFit/>
          </a:bodyPr>
          <a:lstStyle/>
          <a:p>
            <a:r>
              <a:rPr lang="en-US" sz="1200" b="1" dirty="0">
                <a:solidFill>
                  <a:srgbClr val="008902"/>
                </a:solidFill>
              </a:rPr>
              <a:t>**These items are available to your GBMC therapists </a:t>
            </a:r>
          </a:p>
        </p:txBody>
      </p:sp>
    </p:spTree>
    <p:extLst>
      <p:ext uri="{BB962C8B-B14F-4D97-AF65-F5344CB8AC3E}">
        <p14:creationId xmlns:p14="http://schemas.microsoft.com/office/powerpoint/2010/main" val="3855678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2930-886F-48C4-8FF3-45414C42DEE5}"/>
              </a:ext>
            </a:extLst>
          </p:cNvPr>
          <p:cNvSpPr>
            <a:spLocks noGrp="1"/>
          </p:cNvSpPr>
          <p:nvPr>
            <p:ph type="title" idx="4294967295"/>
          </p:nvPr>
        </p:nvSpPr>
        <p:spPr>
          <a:xfrm>
            <a:off x="0" y="306387"/>
            <a:ext cx="9086850" cy="504825"/>
          </a:xfrm>
        </p:spPr>
        <p:txBody>
          <a:bodyPr>
            <a:normAutofit fontScale="90000"/>
          </a:bodyPr>
          <a:lstStyle/>
          <a:p>
            <a:r>
              <a:rPr lang="en-US" u="sng" dirty="0"/>
              <a:t>GBMC Care Management: </a:t>
            </a:r>
            <a:r>
              <a:rPr lang="en-US" b="1" u="sng" dirty="0">
                <a:solidFill>
                  <a:srgbClr val="00B050"/>
                </a:solidFill>
              </a:rPr>
              <a:t>GBMA Surgeons </a:t>
            </a:r>
            <a:br>
              <a:rPr lang="en-US" b="1" u="sng" dirty="0">
                <a:solidFill>
                  <a:srgbClr val="00B050"/>
                </a:solidFill>
              </a:rPr>
            </a:br>
            <a:r>
              <a:rPr lang="en-US" sz="2200" dirty="0">
                <a:solidFill>
                  <a:srgbClr val="00B050"/>
                </a:solidFill>
              </a:rPr>
              <a:t>Drs. Schmidt, Lanzo, Johnston, and Melegari</a:t>
            </a:r>
          </a:p>
        </p:txBody>
      </p:sp>
      <p:sp>
        <p:nvSpPr>
          <p:cNvPr id="5" name="Content Placeholder 4">
            <a:extLst>
              <a:ext uri="{FF2B5EF4-FFF2-40B4-BE49-F238E27FC236}">
                <a16:creationId xmlns:a16="http://schemas.microsoft.com/office/drawing/2014/main" id="{C4B6E7AD-E24F-4F23-B0B6-0BB05B35F689}"/>
              </a:ext>
            </a:extLst>
          </p:cNvPr>
          <p:cNvSpPr>
            <a:spLocks noGrp="1"/>
          </p:cNvSpPr>
          <p:nvPr>
            <p:ph idx="4294967295"/>
          </p:nvPr>
        </p:nvSpPr>
        <p:spPr>
          <a:xfrm>
            <a:off x="28575" y="935182"/>
            <a:ext cx="9086850" cy="4208318"/>
          </a:xfrm>
        </p:spPr>
        <p:txBody>
          <a:bodyPr>
            <a:normAutofit fontScale="62500" lnSpcReduction="20000"/>
          </a:bodyPr>
          <a:lstStyle/>
          <a:p>
            <a:pPr marL="0" indent="0">
              <a:lnSpc>
                <a:spcPct val="120000"/>
              </a:lnSpc>
              <a:buNone/>
            </a:pPr>
            <a:r>
              <a:rPr lang="en-US" sz="2100" b="1" u="sng" dirty="0"/>
              <a:t>The Care Manager</a:t>
            </a:r>
            <a:r>
              <a:rPr lang="en-US" sz="2100" u="sng" dirty="0"/>
              <a:t> </a:t>
            </a:r>
            <a:r>
              <a:rPr lang="en-US" sz="2100" dirty="0"/>
              <a:t>(CM) on Unit 58 will visit you the day after your surgery to continue working on your discharge planning needs and offer you resources. Your post-op physical therapy aim is to continue your home exercises independently every day, 2-3 times a day. Your CM will help you arrange a PT session within 72-hours after discharge from the hospital, every attempt will be made to meet this goal.</a:t>
            </a:r>
          </a:p>
          <a:p>
            <a:pPr lvl="3">
              <a:buClr>
                <a:schemeClr val="tx2"/>
              </a:buClr>
              <a:buFont typeface="Wingdings" panose="05000000000000000000" pitchFamily="2" charset="2"/>
              <a:buChar char="Ø"/>
            </a:pPr>
            <a:endParaRPr lang="en-US" sz="1600" dirty="0"/>
          </a:p>
          <a:p>
            <a:pPr indent="-205740">
              <a:lnSpc>
                <a:spcPct val="120000"/>
              </a:lnSpc>
              <a:buFont typeface="Wingdings" panose="05000000000000000000" pitchFamily="2" charset="2"/>
              <a:buChar char="Ø"/>
            </a:pPr>
            <a:r>
              <a:rPr lang="en-US" sz="2050" b="1" u="sng" dirty="0"/>
              <a:t>Home with Home Physical Therapy</a:t>
            </a:r>
            <a:r>
              <a:rPr lang="en-US" sz="2050" dirty="0"/>
              <a:t>: Your </a:t>
            </a:r>
            <a:r>
              <a:rPr lang="en-US" sz="2050" b="1" dirty="0">
                <a:solidFill>
                  <a:srgbClr val="00B050"/>
                </a:solidFill>
              </a:rPr>
              <a:t>GBMC inpatient CM </a:t>
            </a:r>
            <a:r>
              <a:rPr lang="en-US" sz="2050" dirty="0"/>
              <a:t>will help to arrange your home PT if your inpatient therapists are recommending home PT. </a:t>
            </a:r>
            <a:r>
              <a:rPr lang="en-US" sz="2000" b="1" dirty="0">
                <a:solidFill>
                  <a:srgbClr val="FF0000"/>
                </a:solidFill>
              </a:rPr>
              <a:t>Do Not LEAVE the hospital until an accepting agency is arranged</a:t>
            </a:r>
            <a:r>
              <a:rPr lang="en-US" sz="2000" dirty="0"/>
              <a:t>.</a:t>
            </a:r>
            <a:endParaRPr lang="en-US" sz="1900" dirty="0"/>
          </a:p>
          <a:p>
            <a:pPr lvl="4" indent="-205740">
              <a:lnSpc>
                <a:spcPct val="120000"/>
              </a:lnSpc>
              <a:buFont typeface="Wingdings" panose="05000000000000000000" pitchFamily="2" charset="2"/>
              <a:buChar char="Ø"/>
            </a:pPr>
            <a:r>
              <a:rPr lang="en-US" sz="1900" dirty="0"/>
              <a:t>Home PT is limited to your insurance approval, service area, an available home therapy group, and availability of a physical therapist. </a:t>
            </a:r>
            <a:r>
              <a:rPr lang="en-US" sz="2000" dirty="0"/>
              <a:t>Please be aware that during the </a:t>
            </a:r>
            <a:r>
              <a:rPr lang="en-US" sz="2000" b="1" i="1" dirty="0">
                <a:solidFill>
                  <a:srgbClr val="FF0000"/>
                </a:solidFill>
              </a:rPr>
              <a:t>holidays or weekends</a:t>
            </a:r>
            <a:r>
              <a:rPr lang="en-US" sz="2000" dirty="0"/>
              <a:t>, staffing for home PT or outpatient PT is limited. </a:t>
            </a:r>
            <a:endParaRPr lang="en-US" sz="1900" dirty="0"/>
          </a:p>
          <a:p>
            <a:pPr indent="-205740">
              <a:lnSpc>
                <a:spcPct val="120000"/>
              </a:lnSpc>
              <a:buFont typeface="Wingdings" panose="05000000000000000000" pitchFamily="2" charset="2"/>
              <a:buChar char="Ø"/>
            </a:pPr>
            <a:r>
              <a:rPr lang="en-US" sz="2050" b="1" u="sng" dirty="0"/>
              <a:t>Home with Out-Patient Therapy</a:t>
            </a:r>
            <a:r>
              <a:rPr lang="en-US" sz="2050" dirty="0"/>
              <a:t>: Please write down the appointment date, time, and the outpatient therapy group in your Guidebook. </a:t>
            </a:r>
            <a:r>
              <a:rPr lang="en-US" sz="1900" dirty="0"/>
              <a:t>Your GBMC physical therapist (PT), occupational therapist (OT), and CM will want to know this information.</a:t>
            </a:r>
          </a:p>
          <a:p>
            <a:pPr lvl="4" indent="-205740">
              <a:lnSpc>
                <a:spcPct val="120000"/>
              </a:lnSpc>
              <a:buFont typeface="Wingdings" panose="05000000000000000000" pitchFamily="2" charset="2"/>
              <a:buChar char="Ø"/>
            </a:pPr>
            <a:r>
              <a:rPr lang="en-US" sz="1900" dirty="0"/>
              <a:t>This maybe set-up in advance by the </a:t>
            </a:r>
            <a:r>
              <a:rPr lang="en-US" sz="1900" b="1" dirty="0">
                <a:solidFill>
                  <a:srgbClr val="00B050"/>
                </a:solidFill>
              </a:rPr>
              <a:t>Ortho Care Coordinator</a:t>
            </a:r>
            <a:r>
              <a:rPr lang="en-US" sz="1900" dirty="0"/>
              <a:t>, </a:t>
            </a:r>
            <a:r>
              <a:rPr lang="en-US" sz="1900" b="1" i="1" dirty="0"/>
              <a:t>Tori Schmitz</a:t>
            </a:r>
            <a:r>
              <a:rPr lang="en-US" sz="1900" dirty="0"/>
              <a:t>, in the </a:t>
            </a:r>
            <a:r>
              <a:rPr lang="en-US" sz="1900" b="1" dirty="0">
                <a:solidFill>
                  <a:srgbClr val="00B050"/>
                </a:solidFill>
              </a:rPr>
              <a:t>GBMA Orthopaedic Office</a:t>
            </a:r>
            <a:r>
              <a:rPr lang="en-US" sz="1900" dirty="0"/>
              <a:t>.</a:t>
            </a:r>
          </a:p>
          <a:p>
            <a:pPr lvl="4" indent="-205740">
              <a:lnSpc>
                <a:spcPct val="120000"/>
              </a:lnSpc>
              <a:buFont typeface="Wingdings" panose="05000000000000000000" pitchFamily="2" charset="2"/>
              <a:buChar char="Ø"/>
            </a:pPr>
            <a:r>
              <a:rPr lang="en-US" sz="1900" dirty="0"/>
              <a:t>Designate who is driving you to your appointment</a:t>
            </a:r>
          </a:p>
          <a:p>
            <a:pPr indent="-205740">
              <a:lnSpc>
                <a:spcPct val="120000"/>
              </a:lnSpc>
              <a:buFont typeface="Wingdings" panose="05000000000000000000" pitchFamily="2" charset="2"/>
              <a:buChar char="Ø"/>
            </a:pPr>
            <a:r>
              <a:rPr lang="en-US" sz="2000" b="1" u="sng" dirty="0"/>
              <a:t>Equipment for home</a:t>
            </a:r>
            <a:r>
              <a:rPr lang="en-US" sz="2000" dirty="0"/>
              <a:t>: Please let your GBMC PT/OT/CM know </a:t>
            </a:r>
            <a:r>
              <a:rPr lang="en-US" sz="2000" b="1" dirty="0">
                <a:solidFill>
                  <a:srgbClr val="00B050"/>
                </a:solidFill>
              </a:rPr>
              <a:t>if you need a walker for discharge</a:t>
            </a:r>
            <a:r>
              <a:rPr lang="en-US" sz="2000" dirty="0"/>
              <a:t>. </a:t>
            </a:r>
            <a:r>
              <a:rPr lang="en-US" sz="2000" b="1" i="1" dirty="0"/>
              <a:t>Insurance authorization is needed</a:t>
            </a:r>
            <a:r>
              <a:rPr lang="en-US" sz="2350" b="1" i="1" dirty="0"/>
              <a:t>.</a:t>
            </a:r>
            <a:r>
              <a:rPr lang="en-US" sz="1900" dirty="0"/>
              <a:t> </a:t>
            </a:r>
            <a:r>
              <a:rPr lang="en-US" sz="2100" dirty="0"/>
              <a:t>If you had a previous joint replacement, please bring in your walker on the day of surgery.</a:t>
            </a:r>
          </a:p>
          <a:p>
            <a:pPr indent="-205740">
              <a:lnSpc>
                <a:spcPct val="120000"/>
              </a:lnSpc>
              <a:buFont typeface="Wingdings" panose="05000000000000000000" pitchFamily="2" charset="2"/>
              <a:buChar char="Ø"/>
            </a:pPr>
            <a:r>
              <a:rPr lang="en-US" sz="2100" b="1" dirty="0"/>
              <a:t>Discharge is between 1pm-5pm</a:t>
            </a:r>
          </a:p>
          <a:p>
            <a:pPr indent="-205740">
              <a:lnSpc>
                <a:spcPct val="120000"/>
              </a:lnSpc>
              <a:buFont typeface="Wingdings" panose="05000000000000000000" pitchFamily="2" charset="2"/>
              <a:buChar char="Ø"/>
            </a:pPr>
            <a:r>
              <a:rPr lang="en-US" sz="2050" u="sng" dirty="0"/>
              <a:t>Skilled Nursing Facility </a:t>
            </a:r>
            <a:r>
              <a:rPr lang="en-US" sz="2050" dirty="0"/>
              <a:t>(SNF): </a:t>
            </a:r>
            <a:r>
              <a:rPr lang="en-US" sz="2050" i="1" dirty="0"/>
              <a:t>Medical necessity </a:t>
            </a:r>
            <a:r>
              <a:rPr lang="en-US" sz="2050" dirty="0"/>
              <a:t>and </a:t>
            </a:r>
            <a:r>
              <a:rPr lang="en-US" sz="1900" i="1" dirty="0"/>
              <a:t>insurance authorization </a:t>
            </a:r>
            <a:r>
              <a:rPr lang="en-US" sz="1900" dirty="0"/>
              <a:t>approval needed. If your insurance denies discharge to a subacute or acute rehab center, you will be discharged home. </a:t>
            </a:r>
          </a:p>
        </p:txBody>
      </p:sp>
    </p:spTree>
    <p:extLst>
      <p:ext uri="{BB962C8B-B14F-4D97-AF65-F5344CB8AC3E}">
        <p14:creationId xmlns:p14="http://schemas.microsoft.com/office/powerpoint/2010/main" val="898564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2930-886F-48C4-8FF3-45414C42DEE5}"/>
              </a:ext>
            </a:extLst>
          </p:cNvPr>
          <p:cNvSpPr>
            <a:spLocks noGrp="1"/>
          </p:cNvSpPr>
          <p:nvPr>
            <p:ph type="title" idx="4294967295"/>
          </p:nvPr>
        </p:nvSpPr>
        <p:spPr>
          <a:xfrm>
            <a:off x="57150" y="223260"/>
            <a:ext cx="9086850" cy="504825"/>
          </a:xfrm>
        </p:spPr>
        <p:txBody>
          <a:bodyPr>
            <a:normAutofit fontScale="90000"/>
          </a:bodyPr>
          <a:lstStyle/>
          <a:p>
            <a:r>
              <a:rPr lang="en-US" u="sng" dirty="0"/>
              <a:t>GBMC Care Management: </a:t>
            </a:r>
            <a:r>
              <a:rPr lang="en-US" b="1" u="sng" dirty="0">
                <a:solidFill>
                  <a:srgbClr val="00B0F0"/>
                </a:solidFill>
                <a:highlight>
                  <a:srgbClr val="FFFF00"/>
                </a:highlight>
              </a:rPr>
              <a:t>OrthoMD Patients</a:t>
            </a:r>
            <a:br>
              <a:rPr lang="en-US" b="1" u="sng" dirty="0">
                <a:solidFill>
                  <a:srgbClr val="00B0F0"/>
                </a:solidFill>
                <a:highlight>
                  <a:srgbClr val="FFFF00"/>
                </a:highlight>
              </a:rPr>
            </a:br>
            <a:r>
              <a:rPr lang="en-US" sz="2000" b="1" dirty="0">
                <a:solidFill>
                  <a:srgbClr val="00B0F0"/>
                </a:solidFill>
              </a:rPr>
              <a:t>Drs. Buchalter, Jay, and Heller</a:t>
            </a:r>
            <a:endParaRPr lang="en-US" sz="2000" b="1" u="sng" dirty="0">
              <a:solidFill>
                <a:srgbClr val="00B0F0"/>
              </a:solidFill>
              <a:highlight>
                <a:srgbClr val="FFFF00"/>
              </a:highlight>
            </a:endParaRPr>
          </a:p>
        </p:txBody>
      </p:sp>
      <p:sp>
        <p:nvSpPr>
          <p:cNvPr id="5" name="Content Placeholder 4">
            <a:extLst>
              <a:ext uri="{FF2B5EF4-FFF2-40B4-BE49-F238E27FC236}">
                <a16:creationId xmlns:a16="http://schemas.microsoft.com/office/drawing/2014/main" id="{C4B6E7AD-E24F-4F23-B0B6-0BB05B35F689}"/>
              </a:ext>
            </a:extLst>
          </p:cNvPr>
          <p:cNvSpPr>
            <a:spLocks noGrp="1"/>
          </p:cNvSpPr>
          <p:nvPr>
            <p:ph idx="4294967295"/>
          </p:nvPr>
        </p:nvSpPr>
        <p:spPr>
          <a:xfrm>
            <a:off x="153266" y="728085"/>
            <a:ext cx="8990734" cy="5038870"/>
          </a:xfrm>
        </p:spPr>
        <p:txBody>
          <a:bodyPr>
            <a:noAutofit/>
          </a:bodyPr>
          <a:lstStyle/>
          <a:p>
            <a:pPr marL="228600" indent="-228600">
              <a:lnSpc>
                <a:spcPct val="120000"/>
              </a:lnSpc>
              <a:buClr>
                <a:schemeClr val="bg2"/>
              </a:buClr>
              <a:buFont typeface="Wingdings" panose="05000000000000000000" pitchFamily="2" charset="2"/>
              <a:buChar char="v"/>
            </a:pPr>
            <a:r>
              <a:rPr lang="en-US" sz="1200" dirty="0"/>
              <a:t>Your post-op physical therapy aim is to continue your </a:t>
            </a:r>
            <a:r>
              <a:rPr lang="en-US" sz="1200" b="1" dirty="0"/>
              <a:t>home exercises independently every day</a:t>
            </a:r>
            <a:r>
              <a:rPr lang="en-US" sz="1200" dirty="0"/>
              <a:t>, 2-3 times a day. </a:t>
            </a:r>
            <a:endParaRPr lang="en-US" sz="1200" b="1" u="sng" dirty="0"/>
          </a:p>
          <a:p>
            <a:pPr marL="0" indent="0">
              <a:lnSpc>
                <a:spcPct val="120000"/>
              </a:lnSpc>
              <a:buNone/>
            </a:pPr>
            <a:r>
              <a:rPr lang="en-US" sz="1200" b="1" u="sng" dirty="0"/>
              <a:t>The Care Manager</a:t>
            </a:r>
            <a:r>
              <a:rPr lang="en-US" sz="1200" u="sng" dirty="0"/>
              <a:t> </a:t>
            </a:r>
            <a:r>
              <a:rPr lang="en-US" sz="1200" dirty="0"/>
              <a:t>(CM) on Unit 58 </a:t>
            </a:r>
            <a:r>
              <a:rPr lang="en-US" sz="1100" dirty="0"/>
              <a:t>will visit you the day after your surgery to continue working on your discharge planning needs and offer you resources. </a:t>
            </a:r>
          </a:p>
          <a:p>
            <a:pPr indent="-205740">
              <a:lnSpc>
                <a:spcPct val="120000"/>
              </a:lnSpc>
              <a:buFont typeface="Wingdings" panose="05000000000000000000" pitchFamily="2" charset="2"/>
              <a:buChar char="Ø"/>
            </a:pPr>
            <a:r>
              <a:rPr lang="en-US" sz="1200" b="1" u="sng" dirty="0">
                <a:solidFill>
                  <a:srgbClr val="00B050"/>
                </a:solidFill>
              </a:rPr>
              <a:t>Home with Home Physical Therapy</a:t>
            </a:r>
            <a:r>
              <a:rPr lang="en-US" sz="1200" dirty="0"/>
              <a:t>: </a:t>
            </a:r>
            <a:r>
              <a:rPr lang="en-US" sz="1100" dirty="0"/>
              <a:t>On post-op day #1, your </a:t>
            </a:r>
            <a:r>
              <a:rPr lang="en-US" sz="1100" b="1" dirty="0">
                <a:solidFill>
                  <a:srgbClr val="00B050"/>
                </a:solidFill>
              </a:rPr>
              <a:t>GBMC inpatient CM </a:t>
            </a:r>
            <a:r>
              <a:rPr lang="en-US" sz="1100" dirty="0"/>
              <a:t>will help to arrange your home PT if your inpatient therapists are recommending home PT. </a:t>
            </a:r>
            <a:r>
              <a:rPr lang="en-US" sz="1100" b="1" dirty="0">
                <a:solidFill>
                  <a:srgbClr val="FF0000"/>
                </a:solidFill>
              </a:rPr>
              <a:t>Do Not LEAVE the hospital until an accepting agency is arranged</a:t>
            </a:r>
            <a:r>
              <a:rPr lang="en-US" sz="1100" dirty="0"/>
              <a:t>.</a:t>
            </a:r>
          </a:p>
          <a:p>
            <a:pPr lvl="4" indent="-205740">
              <a:lnSpc>
                <a:spcPct val="120000"/>
              </a:lnSpc>
              <a:buFont typeface="Wingdings" panose="05000000000000000000" pitchFamily="2" charset="2"/>
              <a:buChar char="Ø"/>
            </a:pPr>
            <a:r>
              <a:rPr lang="en-US" sz="1100" dirty="0"/>
              <a:t>Home PT is limited to your insurance approval, service area, an available home therapy group, and availability of a physical therapist.</a:t>
            </a:r>
          </a:p>
          <a:p>
            <a:pPr lvl="4" indent="-205740">
              <a:lnSpc>
                <a:spcPct val="120000"/>
              </a:lnSpc>
              <a:buFont typeface="Wingdings" panose="05000000000000000000" pitchFamily="2" charset="2"/>
              <a:buChar char="Ø"/>
            </a:pPr>
            <a:r>
              <a:rPr lang="en-US" sz="1100" dirty="0"/>
              <a:t>Your CM will help you arrange your home PT session within 72-hours after discharge from the hospital, every attempt will be made to meet this goal. Please be aware that during the </a:t>
            </a:r>
            <a:r>
              <a:rPr lang="en-US" sz="1100" b="1" i="1" dirty="0">
                <a:solidFill>
                  <a:srgbClr val="FF0000"/>
                </a:solidFill>
              </a:rPr>
              <a:t>holidays or weekends</a:t>
            </a:r>
            <a:r>
              <a:rPr lang="en-US" sz="1100" dirty="0"/>
              <a:t>, staffing for home PT or outpatient PT is limited. </a:t>
            </a:r>
          </a:p>
          <a:p>
            <a:pPr indent="-205740">
              <a:lnSpc>
                <a:spcPct val="120000"/>
              </a:lnSpc>
              <a:buFont typeface="Wingdings" panose="05000000000000000000" pitchFamily="2" charset="2"/>
              <a:buChar char="Ø"/>
            </a:pPr>
            <a:r>
              <a:rPr lang="en-US" sz="1200" b="1" u="sng" dirty="0">
                <a:solidFill>
                  <a:srgbClr val="00B0F0"/>
                </a:solidFill>
              </a:rPr>
              <a:t>Home with Out-Patient Therapy</a:t>
            </a:r>
            <a:r>
              <a:rPr lang="en-US" sz="1100" dirty="0"/>
              <a:t>: Before your surgery date, your </a:t>
            </a:r>
            <a:r>
              <a:rPr lang="en-US" sz="1100" b="1" dirty="0">
                <a:solidFill>
                  <a:srgbClr val="00B0F0"/>
                </a:solidFill>
              </a:rPr>
              <a:t>OrthoMD team</a:t>
            </a:r>
            <a:r>
              <a:rPr lang="en-US" sz="1100" dirty="0"/>
              <a:t> will schedule your outpatient physical therapist (PT) session two-weeks after surgery. </a:t>
            </a:r>
            <a:r>
              <a:rPr lang="en-US" sz="1100" dirty="0">
                <a:highlight>
                  <a:srgbClr val="FFFF00"/>
                </a:highlight>
              </a:rPr>
              <a:t>Write down the </a:t>
            </a:r>
            <a:r>
              <a:rPr lang="en-US" sz="1100" b="1" dirty="0">
                <a:highlight>
                  <a:srgbClr val="FFFF00"/>
                </a:highlight>
              </a:rPr>
              <a:t>appointment date</a:t>
            </a:r>
            <a:r>
              <a:rPr lang="en-US" sz="1100" dirty="0">
                <a:highlight>
                  <a:srgbClr val="FFFF00"/>
                </a:highlight>
              </a:rPr>
              <a:t>, </a:t>
            </a:r>
            <a:r>
              <a:rPr lang="en-US" sz="1100" b="1" dirty="0">
                <a:highlight>
                  <a:srgbClr val="FFFF00"/>
                </a:highlight>
              </a:rPr>
              <a:t>time</a:t>
            </a:r>
            <a:r>
              <a:rPr lang="en-US" sz="1100" dirty="0">
                <a:highlight>
                  <a:srgbClr val="FFFF00"/>
                </a:highlight>
              </a:rPr>
              <a:t>, and </a:t>
            </a:r>
            <a:r>
              <a:rPr lang="en-US" sz="1100" b="1" dirty="0">
                <a:highlight>
                  <a:srgbClr val="FFFF00"/>
                </a:highlight>
              </a:rPr>
              <a:t>outpatient </a:t>
            </a:r>
            <a:r>
              <a:rPr lang="en-US" sz="1100" dirty="0">
                <a:highlight>
                  <a:srgbClr val="FFFF00"/>
                </a:highlight>
              </a:rPr>
              <a:t>physical therapy agency into your Guidebook.</a:t>
            </a:r>
          </a:p>
          <a:p>
            <a:pPr lvl="4" indent="-205740">
              <a:lnSpc>
                <a:spcPct val="120000"/>
              </a:lnSpc>
              <a:buFont typeface="Wingdings" panose="05000000000000000000" pitchFamily="2" charset="2"/>
              <a:buChar char="Ø"/>
            </a:pPr>
            <a:r>
              <a:rPr lang="en-US" sz="1100" dirty="0"/>
              <a:t>Designate who is driving you to your appointments</a:t>
            </a:r>
          </a:p>
          <a:p>
            <a:pPr indent="-205740">
              <a:lnSpc>
                <a:spcPct val="120000"/>
              </a:lnSpc>
              <a:buFont typeface="Wingdings" panose="05000000000000000000" pitchFamily="2" charset="2"/>
              <a:buChar char="Ø"/>
            </a:pPr>
            <a:r>
              <a:rPr lang="en-US" sz="1200" b="1" u="sng" dirty="0"/>
              <a:t>Equipment for home</a:t>
            </a:r>
            <a:r>
              <a:rPr lang="en-US" sz="1200" b="1" dirty="0"/>
              <a:t>:</a:t>
            </a:r>
            <a:r>
              <a:rPr lang="en-US" sz="1200" dirty="0"/>
              <a:t> </a:t>
            </a:r>
            <a:r>
              <a:rPr lang="en-US" sz="1100" b="1" dirty="0">
                <a:solidFill>
                  <a:srgbClr val="00B0F0"/>
                </a:solidFill>
                <a:highlight>
                  <a:srgbClr val="FFFF00"/>
                </a:highlight>
              </a:rPr>
              <a:t>Patients will be fitted with a rolling walker (2-wheels) at an OrthoMD clinic</a:t>
            </a:r>
            <a:r>
              <a:rPr lang="en-US" sz="1100" dirty="0"/>
              <a:t>. </a:t>
            </a:r>
            <a:r>
              <a:rPr lang="en-US" sz="1100" dirty="0">
                <a:solidFill>
                  <a:srgbClr val="FF0000"/>
                </a:solidFill>
              </a:rPr>
              <a:t>If you did not receive a walker from </a:t>
            </a:r>
            <a:r>
              <a:rPr lang="en-US" sz="1100" dirty="0"/>
              <a:t>OrthoMD, please let your GBMC therapists and CM know you need a walker for discharge</a:t>
            </a:r>
            <a:r>
              <a:rPr lang="en-US" sz="1100" b="1" i="1" dirty="0"/>
              <a:t>. Insurance authorization is needed.</a:t>
            </a:r>
          </a:p>
          <a:p>
            <a:pPr lvl="2" indent="-205740">
              <a:lnSpc>
                <a:spcPct val="120000"/>
              </a:lnSpc>
              <a:buFont typeface="Wingdings" panose="05000000000000000000" pitchFamily="2" charset="2"/>
              <a:buChar char="Ø"/>
            </a:pPr>
            <a:r>
              <a:rPr lang="en-US" sz="1100" b="1" dirty="0">
                <a:solidFill>
                  <a:srgbClr val="00B0F0"/>
                </a:solidFill>
              </a:rPr>
              <a:t>Dr. Heller’s patients </a:t>
            </a:r>
            <a:r>
              <a:rPr lang="en-US" sz="1100" dirty="0"/>
              <a:t>will receive </a:t>
            </a:r>
            <a:r>
              <a:rPr lang="en-US" sz="1100" b="1" i="1" dirty="0"/>
              <a:t>equipment and scripts </a:t>
            </a:r>
            <a:r>
              <a:rPr lang="en-US" sz="1100" dirty="0"/>
              <a:t>when the patient goes to their </a:t>
            </a:r>
            <a:r>
              <a:rPr lang="en-US" sz="1100" b="1" i="1" dirty="0"/>
              <a:t>Pre-surgical Review 1-week </a:t>
            </a:r>
            <a:r>
              <a:rPr lang="en-US" sz="1100" i="1" dirty="0"/>
              <a:t>prior </a:t>
            </a:r>
            <a:r>
              <a:rPr lang="en-US" sz="1100" dirty="0"/>
              <a:t>to surgery. </a:t>
            </a:r>
            <a:endParaRPr lang="en-US" sz="1100" u="sng" dirty="0"/>
          </a:p>
          <a:p>
            <a:pPr indent="-205740">
              <a:lnSpc>
                <a:spcPct val="120000"/>
              </a:lnSpc>
              <a:buFont typeface="Wingdings" panose="05000000000000000000" pitchFamily="2" charset="2"/>
              <a:buChar char="Ø"/>
            </a:pPr>
            <a:r>
              <a:rPr lang="en-US" sz="1200" b="1" u="sng" dirty="0"/>
              <a:t>Discharge from the hospital is between 1pm-5pm</a:t>
            </a:r>
          </a:p>
          <a:p>
            <a:pPr indent="-205740">
              <a:lnSpc>
                <a:spcPct val="120000"/>
              </a:lnSpc>
              <a:buFont typeface="Wingdings" panose="05000000000000000000" pitchFamily="2" charset="2"/>
              <a:buChar char="Ø"/>
            </a:pPr>
            <a:r>
              <a:rPr lang="en-US" sz="1200" u="sng" dirty="0"/>
              <a:t>Skilled Nursing Facility </a:t>
            </a:r>
            <a:r>
              <a:rPr lang="en-US" sz="1200" dirty="0"/>
              <a:t>(SNF): </a:t>
            </a:r>
            <a:r>
              <a:rPr lang="en-US" sz="1200" b="1" i="1" dirty="0"/>
              <a:t>Medical necessity </a:t>
            </a:r>
            <a:r>
              <a:rPr lang="en-US" sz="1200" b="1" dirty="0"/>
              <a:t>and </a:t>
            </a:r>
            <a:r>
              <a:rPr lang="en-US" sz="1200" b="1" i="1" dirty="0"/>
              <a:t>insurance authorization </a:t>
            </a:r>
            <a:r>
              <a:rPr lang="en-US" sz="1200" b="1" dirty="0"/>
              <a:t>approval needed</a:t>
            </a:r>
            <a:r>
              <a:rPr lang="en-US" sz="1200" dirty="0"/>
              <a:t>. </a:t>
            </a:r>
          </a:p>
          <a:p>
            <a:pPr lvl="1" indent="-205740">
              <a:lnSpc>
                <a:spcPct val="120000"/>
              </a:lnSpc>
              <a:buFont typeface="Wingdings" panose="05000000000000000000" pitchFamily="2" charset="2"/>
              <a:buChar char="Ø"/>
            </a:pPr>
            <a:r>
              <a:rPr lang="en-US" sz="1100" dirty="0"/>
              <a:t>If your insurance denies discharge to a subacute or acute rehab center, you will be discharged home. </a:t>
            </a:r>
          </a:p>
        </p:txBody>
      </p:sp>
    </p:spTree>
    <p:extLst>
      <p:ext uri="{BB962C8B-B14F-4D97-AF65-F5344CB8AC3E}">
        <p14:creationId xmlns:p14="http://schemas.microsoft.com/office/powerpoint/2010/main" val="202714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334860-B613-9202-696A-0F9456653D92}"/>
              </a:ext>
            </a:extLst>
          </p:cNvPr>
          <p:cNvPicPr>
            <a:picLocks noChangeAspect="1"/>
          </p:cNvPicPr>
          <p:nvPr/>
        </p:nvPicPr>
        <p:blipFill>
          <a:blip r:embed="rId3"/>
          <a:stretch>
            <a:fillRect/>
          </a:stretch>
        </p:blipFill>
        <p:spPr>
          <a:xfrm>
            <a:off x="5045030" y="180492"/>
            <a:ext cx="4080115" cy="1054724"/>
          </a:xfrm>
          <a:prstGeom prst="rect">
            <a:avLst/>
          </a:prstGeom>
        </p:spPr>
      </p:pic>
      <p:pic>
        <p:nvPicPr>
          <p:cNvPr id="5" name="Picture 4">
            <a:extLst>
              <a:ext uri="{FF2B5EF4-FFF2-40B4-BE49-F238E27FC236}">
                <a16:creationId xmlns:a16="http://schemas.microsoft.com/office/drawing/2014/main" id="{1FF1392D-A5CB-EFF3-3B43-D183B3B3A4C3}"/>
              </a:ext>
            </a:extLst>
          </p:cNvPr>
          <p:cNvPicPr>
            <a:picLocks noChangeAspect="1"/>
          </p:cNvPicPr>
          <p:nvPr/>
        </p:nvPicPr>
        <p:blipFill rotWithShape="1">
          <a:blip r:embed="rId4"/>
          <a:srcRect t="1868" r="2912" b="925"/>
          <a:stretch/>
        </p:blipFill>
        <p:spPr>
          <a:xfrm>
            <a:off x="18854" y="79752"/>
            <a:ext cx="5026177" cy="4151285"/>
          </a:xfrm>
          <a:prstGeom prst="rect">
            <a:avLst/>
          </a:prstGeom>
        </p:spPr>
      </p:pic>
      <p:pic>
        <p:nvPicPr>
          <p:cNvPr id="4" name="Picture 3">
            <a:extLst>
              <a:ext uri="{FF2B5EF4-FFF2-40B4-BE49-F238E27FC236}">
                <a16:creationId xmlns:a16="http://schemas.microsoft.com/office/drawing/2014/main" id="{4DB013E9-72A0-49CB-B320-E6A766C86EE7}"/>
              </a:ext>
            </a:extLst>
          </p:cNvPr>
          <p:cNvPicPr>
            <a:picLocks noChangeAspect="1"/>
          </p:cNvPicPr>
          <p:nvPr/>
        </p:nvPicPr>
        <p:blipFill>
          <a:blip r:embed="rId5"/>
          <a:stretch>
            <a:fillRect/>
          </a:stretch>
        </p:blipFill>
        <p:spPr>
          <a:xfrm>
            <a:off x="5105236" y="1359194"/>
            <a:ext cx="3959704" cy="2080523"/>
          </a:xfrm>
          <a:prstGeom prst="rect">
            <a:avLst/>
          </a:prstGeom>
        </p:spPr>
      </p:pic>
    </p:spTree>
    <p:extLst>
      <p:ext uri="{BB962C8B-B14F-4D97-AF65-F5344CB8AC3E}">
        <p14:creationId xmlns:p14="http://schemas.microsoft.com/office/powerpoint/2010/main" val="2287297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A3C3-A33A-4B8A-A959-E6B935866281}"/>
              </a:ext>
            </a:extLst>
          </p:cNvPr>
          <p:cNvSpPr>
            <a:spLocks noGrp="1"/>
          </p:cNvSpPr>
          <p:nvPr>
            <p:ph type="title"/>
          </p:nvPr>
        </p:nvSpPr>
        <p:spPr>
          <a:xfrm>
            <a:off x="1543051" y="285750"/>
            <a:ext cx="6115049" cy="857250"/>
          </a:xfrm>
        </p:spPr>
        <p:txBody>
          <a:bodyPr>
            <a:normAutofit fontScale="90000"/>
          </a:bodyPr>
          <a:lstStyle/>
          <a:p>
            <a:pPr algn="ctr"/>
            <a:r>
              <a:rPr lang="en-US" dirty="0"/>
              <a:t>Medical Orders for Life-Sustaining Treatment (MOLST)</a:t>
            </a:r>
          </a:p>
        </p:txBody>
      </p:sp>
      <p:sp>
        <p:nvSpPr>
          <p:cNvPr id="3" name="Content Placeholder 2">
            <a:extLst>
              <a:ext uri="{FF2B5EF4-FFF2-40B4-BE49-F238E27FC236}">
                <a16:creationId xmlns:a16="http://schemas.microsoft.com/office/drawing/2014/main" id="{A285E442-152E-4838-92EB-8820F1674691}"/>
              </a:ext>
            </a:extLst>
          </p:cNvPr>
          <p:cNvSpPr>
            <a:spLocks noGrp="1"/>
          </p:cNvSpPr>
          <p:nvPr>
            <p:ph sz="quarter" idx="13"/>
          </p:nvPr>
        </p:nvSpPr>
        <p:spPr>
          <a:xfrm>
            <a:off x="982980" y="1143000"/>
            <a:ext cx="7235189" cy="3246120"/>
          </a:xfrm>
        </p:spPr>
        <p:txBody>
          <a:bodyPr>
            <a:normAutofit/>
          </a:bodyPr>
          <a:lstStyle/>
          <a:p>
            <a:pPr marL="0" indent="0">
              <a:buNone/>
            </a:pPr>
            <a:r>
              <a:rPr lang="en-US" sz="1600" dirty="0">
                <a:solidFill>
                  <a:srgbClr val="008000"/>
                </a:solidFill>
              </a:rPr>
              <a:t>MOLST</a:t>
            </a:r>
          </a:p>
          <a:p>
            <a:pPr marL="257175" indent="-257175">
              <a:buFont typeface="Wingdings" panose="05000000000000000000" pitchFamily="2" charset="2"/>
              <a:buChar char="Ø"/>
            </a:pPr>
            <a:r>
              <a:rPr lang="en-US" sz="1600" dirty="0"/>
              <a:t>Portable medical order form covering options for cardiopulmonary resuscitation and other life-sustaining treatments</a:t>
            </a:r>
          </a:p>
          <a:p>
            <a:pPr lvl="1" indent="-205740">
              <a:buFont typeface="Wingdings" panose="05000000000000000000" pitchFamily="2" charset="2"/>
              <a:buChar char="Ø"/>
            </a:pPr>
            <a:r>
              <a:rPr lang="en-US" sz="1600" dirty="0">
                <a:solidFill>
                  <a:schemeClr val="tx2"/>
                </a:solidFill>
              </a:rPr>
              <a:t>Does</a:t>
            </a:r>
            <a:r>
              <a:rPr lang="en-US" sz="1600" dirty="0">
                <a:solidFill>
                  <a:srgbClr val="FF0000"/>
                </a:solidFill>
              </a:rPr>
              <a:t> not </a:t>
            </a:r>
            <a:r>
              <a:rPr lang="en-US" sz="1600" dirty="0">
                <a:solidFill>
                  <a:schemeClr val="tx2"/>
                </a:solidFill>
              </a:rPr>
              <a:t>expire</a:t>
            </a:r>
          </a:p>
          <a:p>
            <a:pPr lvl="1" indent="-205740">
              <a:buFont typeface="Wingdings" panose="05000000000000000000" pitchFamily="2" charset="2"/>
              <a:buChar char="Ø"/>
            </a:pPr>
            <a:r>
              <a:rPr lang="en-US" sz="1600" dirty="0"/>
              <a:t>Medical orders are based on a patient’s wishes about medical treatments</a:t>
            </a:r>
          </a:p>
          <a:p>
            <a:pPr lvl="1" indent="-205740">
              <a:buFont typeface="Wingdings" panose="05000000000000000000" pitchFamily="2" charset="2"/>
              <a:buChar char="Ø"/>
            </a:pPr>
            <a:r>
              <a:rPr lang="en-US" sz="1600" dirty="0"/>
              <a:t>The advance practitioner or surgeon will have the paperwork.</a:t>
            </a:r>
            <a:endParaRPr lang="en-US" sz="1600" dirty="0">
              <a:solidFill>
                <a:schemeClr val="tx2"/>
              </a:solidFill>
            </a:endParaRPr>
          </a:p>
          <a:p>
            <a:pPr marL="205740" indent="-205740">
              <a:buFont typeface="Wingdings" panose="05000000000000000000" pitchFamily="2" charset="2"/>
              <a:buChar char="Ø"/>
            </a:pPr>
            <a:r>
              <a:rPr lang="en-US" sz="1600" dirty="0">
                <a:solidFill>
                  <a:srgbClr val="FF0000"/>
                </a:solidFill>
              </a:rPr>
              <a:t>Not </a:t>
            </a:r>
            <a:r>
              <a:rPr lang="en-US" sz="1600" dirty="0">
                <a:solidFill>
                  <a:schemeClr val="tx2"/>
                </a:solidFill>
              </a:rPr>
              <a:t>Advance Directives </a:t>
            </a:r>
          </a:p>
          <a:p>
            <a:pPr marL="205740" indent="-205740">
              <a:spcBef>
                <a:spcPts val="0"/>
              </a:spcBef>
              <a:buFont typeface="Wingdings" panose="05000000000000000000" pitchFamily="2" charset="2"/>
              <a:buChar char="Ø"/>
            </a:pPr>
            <a:r>
              <a:rPr lang="en-US" sz="1600" dirty="0">
                <a:solidFill>
                  <a:schemeClr val="tx2"/>
                </a:solidFill>
              </a:rPr>
              <a:t>All patients that are transferred to another facility will </a:t>
            </a:r>
            <a:r>
              <a:rPr lang="en-US" sz="1600" dirty="0">
                <a:solidFill>
                  <a:srgbClr val="008000"/>
                </a:solidFill>
              </a:rPr>
              <a:t>require</a:t>
            </a:r>
            <a:r>
              <a:rPr lang="en-US" sz="1600" dirty="0">
                <a:solidFill>
                  <a:schemeClr val="tx2"/>
                </a:solidFill>
              </a:rPr>
              <a:t> a MOLST form prior to EMS transport</a:t>
            </a:r>
            <a:endParaRPr lang="en-US" sz="1600" dirty="0"/>
          </a:p>
          <a:p>
            <a:pPr marL="257175" indent="-257175">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3570364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6BFF86-48BC-1074-0CE6-C814AB0B3C60}"/>
              </a:ext>
            </a:extLst>
          </p:cNvPr>
          <p:cNvSpPr txBox="1"/>
          <p:nvPr/>
        </p:nvSpPr>
        <p:spPr>
          <a:xfrm>
            <a:off x="0" y="532730"/>
            <a:ext cx="9378462" cy="4473019"/>
          </a:xfrm>
          <a:prstGeom prst="rect">
            <a:avLst/>
          </a:prstGeom>
          <a:noFill/>
        </p:spPr>
        <p:txBody>
          <a:bodyPr wrap="square" rtlCol="0">
            <a:spAutoFit/>
          </a:bodyPr>
          <a:lstStyle/>
          <a:p>
            <a:r>
              <a:rPr lang="en-US" b="1" u="sng" dirty="0"/>
              <a:t>Once all discharge criteria are met: </a:t>
            </a:r>
          </a:p>
          <a:p>
            <a:pPr marL="463550" lvl="1" indent="-296863">
              <a:lnSpc>
                <a:spcPct val="150000"/>
              </a:lnSpc>
              <a:buFont typeface="Wingdings" panose="05000000000000000000" pitchFamily="2" charset="2"/>
              <a:buChar char="q"/>
            </a:pPr>
            <a:r>
              <a:rPr lang="en-US" b="1" dirty="0">
                <a:solidFill>
                  <a:schemeClr val="bg2"/>
                </a:solidFill>
              </a:rPr>
              <a:t>Coach/Support Person Training completed. </a:t>
            </a:r>
          </a:p>
          <a:p>
            <a:pPr marL="463550" lvl="1" indent="-296863">
              <a:lnSpc>
                <a:spcPct val="150000"/>
              </a:lnSpc>
              <a:buFont typeface="Wingdings" panose="05000000000000000000" pitchFamily="2" charset="2"/>
              <a:buChar char="q"/>
            </a:pPr>
            <a:r>
              <a:rPr lang="en-US" dirty="0"/>
              <a:t>Cleared by your PT/OT.</a:t>
            </a:r>
          </a:p>
          <a:p>
            <a:pPr marL="463550" lvl="1" indent="-296863">
              <a:lnSpc>
                <a:spcPct val="150000"/>
              </a:lnSpc>
              <a:buFont typeface="Wingdings" panose="05000000000000000000" pitchFamily="2" charset="2"/>
              <a:buChar char="q"/>
            </a:pPr>
            <a:r>
              <a:rPr lang="en-US" dirty="0"/>
              <a:t>Cleared by your surgical and/or medical team for discharge home. </a:t>
            </a:r>
          </a:p>
          <a:p>
            <a:pPr marL="463550" lvl="1" indent="-296863">
              <a:lnSpc>
                <a:spcPct val="150000"/>
              </a:lnSpc>
              <a:buFont typeface="Wingdings" panose="05000000000000000000" pitchFamily="2" charset="2"/>
              <a:buChar char="q"/>
            </a:pPr>
            <a:r>
              <a:rPr lang="en-US" dirty="0"/>
              <a:t>Your GBMC In-patient Care Manager:</a:t>
            </a:r>
          </a:p>
          <a:p>
            <a:pPr marL="920750" lvl="2" indent="-296863">
              <a:lnSpc>
                <a:spcPct val="150000"/>
              </a:lnSpc>
              <a:buFont typeface="Wingdings" panose="05000000000000000000" pitchFamily="2" charset="2"/>
              <a:buChar char="q"/>
            </a:pPr>
            <a:r>
              <a:rPr lang="en-US" dirty="0"/>
              <a:t>Has confirmed postoperative physical therapy arrangements.</a:t>
            </a:r>
          </a:p>
          <a:p>
            <a:pPr marL="920750" lvl="2" indent="-296863">
              <a:lnSpc>
                <a:spcPct val="150000"/>
              </a:lnSpc>
              <a:buFont typeface="Wingdings" panose="05000000000000000000" pitchFamily="2" charset="2"/>
              <a:buChar char="q"/>
            </a:pPr>
            <a:r>
              <a:rPr lang="en-US" dirty="0"/>
              <a:t>You have a walker with 5” wheels, 2 back slide caps or skis.</a:t>
            </a:r>
            <a:endParaRPr lang="en-US" sz="1600" dirty="0"/>
          </a:p>
          <a:p>
            <a:pPr marL="463550" lvl="1" indent="-296863">
              <a:lnSpc>
                <a:spcPct val="150000"/>
              </a:lnSpc>
              <a:buFont typeface="Wingdings" panose="05000000000000000000" pitchFamily="2" charset="2"/>
              <a:buChar char="q"/>
            </a:pPr>
            <a:r>
              <a:rPr lang="en-US" dirty="0"/>
              <a:t>If not done prior to surgery, a prescription will be sent electronically to your pharmacy</a:t>
            </a:r>
          </a:p>
          <a:p>
            <a:pPr marL="463550" lvl="1" indent="-296863">
              <a:lnSpc>
                <a:spcPct val="150000"/>
              </a:lnSpc>
              <a:buFont typeface="Wingdings" panose="05000000000000000000" pitchFamily="2" charset="2"/>
              <a:buChar char="q"/>
            </a:pPr>
            <a:r>
              <a:rPr lang="en-US" dirty="0"/>
              <a:t>Nurse has reviewed your discharge paperwork with you.</a:t>
            </a:r>
          </a:p>
          <a:p>
            <a:pPr marL="463550" lvl="1" indent="-296863">
              <a:lnSpc>
                <a:spcPct val="150000"/>
              </a:lnSpc>
              <a:buClr>
                <a:schemeClr val="tx1"/>
              </a:buClr>
              <a:buFont typeface="Wingdings" panose="05000000000000000000" pitchFamily="2" charset="2"/>
              <a:buChar char="q"/>
            </a:pPr>
            <a:r>
              <a:rPr lang="en-US" b="1" dirty="0">
                <a:solidFill>
                  <a:srgbClr val="008902"/>
                </a:solidFill>
              </a:rPr>
              <a:t>Discharged home is typically between the hours of 1pm-5pm. </a:t>
            </a:r>
            <a:r>
              <a:rPr lang="en-US" b="1" i="1" dirty="0"/>
              <a:t>You must have a walker and a ride home with a family member, friend, or care companion. </a:t>
            </a:r>
          </a:p>
        </p:txBody>
      </p:sp>
      <p:sp>
        <p:nvSpPr>
          <p:cNvPr id="7" name="TextBox 6">
            <a:extLst>
              <a:ext uri="{FF2B5EF4-FFF2-40B4-BE49-F238E27FC236}">
                <a16:creationId xmlns:a16="http://schemas.microsoft.com/office/drawing/2014/main" id="{EAC5E080-D9B2-6870-296B-D6FDB01C84DA}"/>
              </a:ext>
            </a:extLst>
          </p:cNvPr>
          <p:cNvSpPr txBox="1"/>
          <p:nvPr/>
        </p:nvSpPr>
        <p:spPr>
          <a:xfrm>
            <a:off x="0" y="-37383"/>
            <a:ext cx="9144000" cy="461665"/>
          </a:xfrm>
          <a:prstGeom prst="rect">
            <a:avLst/>
          </a:prstGeom>
          <a:noFill/>
        </p:spPr>
        <p:txBody>
          <a:bodyPr wrap="square" rtlCol="0">
            <a:spAutoFit/>
          </a:bodyPr>
          <a:lstStyle/>
          <a:p>
            <a:pPr algn="ctr"/>
            <a:r>
              <a:rPr lang="en-US" sz="2400" b="1" u="sng" dirty="0">
                <a:latin typeface="+mj-lt"/>
              </a:rPr>
              <a:t>Discharge Day</a:t>
            </a:r>
            <a:endParaRPr lang="en-US" sz="2400" dirty="0">
              <a:latin typeface="+mj-lt"/>
            </a:endParaRPr>
          </a:p>
        </p:txBody>
      </p:sp>
      <p:pic>
        <p:nvPicPr>
          <p:cNvPr id="8" name="Picture 7">
            <a:extLst>
              <a:ext uri="{FF2B5EF4-FFF2-40B4-BE49-F238E27FC236}">
                <a16:creationId xmlns:a16="http://schemas.microsoft.com/office/drawing/2014/main" id="{564B2208-7274-E159-6CBA-C30EE348C875}"/>
              </a:ext>
            </a:extLst>
          </p:cNvPr>
          <p:cNvPicPr>
            <a:picLocks noChangeAspect="1"/>
          </p:cNvPicPr>
          <p:nvPr/>
        </p:nvPicPr>
        <p:blipFill>
          <a:blip r:embed="rId3"/>
          <a:stretch>
            <a:fillRect/>
          </a:stretch>
        </p:blipFill>
        <p:spPr>
          <a:xfrm>
            <a:off x="5639123" y="647710"/>
            <a:ext cx="775827" cy="876879"/>
          </a:xfrm>
          <a:prstGeom prst="rect">
            <a:avLst/>
          </a:prstGeom>
          <a:solidFill>
            <a:srgbClr val="FFFF00"/>
          </a:solidFill>
          <a:ln w="57150">
            <a:solidFill>
              <a:srgbClr val="29AB81"/>
            </a:solidFill>
          </a:ln>
        </p:spPr>
      </p:pic>
      <p:pic>
        <p:nvPicPr>
          <p:cNvPr id="5" name="Picture 4">
            <a:extLst>
              <a:ext uri="{FF2B5EF4-FFF2-40B4-BE49-F238E27FC236}">
                <a16:creationId xmlns:a16="http://schemas.microsoft.com/office/drawing/2014/main" id="{E15A723D-4793-748D-5261-B51A5F7E17A4}"/>
              </a:ext>
            </a:extLst>
          </p:cNvPr>
          <p:cNvPicPr>
            <a:picLocks noChangeAspect="1"/>
          </p:cNvPicPr>
          <p:nvPr/>
        </p:nvPicPr>
        <p:blipFill>
          <a:blip r:embed="rId4"/>
          <a:stretch>
            <a:fillRect/>
          </a:stretch>
        </p:blipFill>
        <p:spPr>
          <a:xfrm>
            <a:off x="7357554" y="890956"/>
            <a:ext cx="1592426" cy="2215660"/>
          </a:xfrm>
          <a:prstGeom prst="rect">
            <a:avLst/>
          </a:prstGeom>
        </p:spPr>
      </p:pic>
    </p:spTree>
    <p:extLst>
      <p:ext uri="{BB962C8B-B14F-4D97-AF65-F5344CB8AC3E}">
        <p14:creationId xmlns:p14="http://schemas.microsoft.com/office/powerpoint/2010/main" val="2979197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00CEA2-EEA6-FFB7-D05F-E85C34089CDA}"/>
              </a:ext>
            </a:extLst>
          </p:cNvPr>
          <p:cNvSpPr>
            <a:spLocks noGrp="1"/>
          </p:cNvSpPr>
          <p:nvPr>
            <p:ph type="title"/>
          </p:nvPr>
        </p:nvSpPr>
        <p:spPr>
          <a:xfrm>
            <a:off x="958850" y="-127000"/>
            <a:ext cx="7315200" cy="630494"/>
          </a:xfrm>
        </p:spPr>
        <p:txBody>
          <a:bodyPr/>
          <a:lstStyle/>
          <a:p>
            <a:pPr algn="ctr"/>
            <a:r>
              <a:rPr lang="en-US" dirty="0"/>
              <a:t>Discharge Instructions</a:t>
            </a:r>
          </a:p>
        </p:txBody>
      </p:sp>
      <p:sp>
        <p:nvSpPr>
          <p:cNvPr id="5" name="TextBox 4">
            <a:extLst>
              <a:ext uri="{FF2B5EF4-FFF2-40B4-BE49-F238E27FC236}">
                <a16:creationId xmlns:a16="http://schemas.microsoft.com/office/drawing/2014/main" id="{705C332E-37D1-3794-8819-BDBDDAC6242A}"/>
              </a:ext>
            </a:extLst>
          </p:cNvPr>
          <p:cNvSpPr txBox="1"/>
          <p:nvPr/>
        </p:nvSpPr>
        <p:spPr>
          <a:xfrm>
            <a:off x="88900" y="503494"/>
            <a:ext cx="9055100" cy="3832331"/>
          </a:xfrm>
          <a:prstGeom prst="rect">
            <a:avLst/>
          </a:prstGeom>
          <a:noFill/>
        </p:spPr>
        <p:txBody>
          <a:bodyPr wrap="square" rtlCol="0">
            <a:spAutoFit/>
          </a:bodyPr>
          <a:lstStyle/>
          <a:p>
            <a:r>
              <a:rPr lang="en-US" sz="1600" dirty="0"/>
              <a:t>Your discharge nurse will provide verbal and written discharge instructions from your surgeon located on the printed After Visit Summary packet:</a:t>
            </a:r>
          </a:p>
          <a:p>
            <a:endParaRPr lang="en-US" dirty="0"/>
          </a:p>
          <a:p>
            <a:pPr marL="285750" indent="-285750">
              <a:lnSpc>
                <a:spcPct val="150000"/>
              </a:lnSpc>
              <a:buFont typeface="Wingdings" panose="05000000000000000000" pitchFamily="2" charset="2"/>
              <a:buChar char="Ø"/>
            </a:pPr>
            <a:r>
              <a:rPr lang="en-US" sz="1600" b="1" dirty="0"/>
              <a:t>Blood Clot Prevention, Signs &amp; Symptoms</a:t>
            </a:r>
            <a:r>
              <a:rPr lang="en-US" sz="1600" dirty="0"/>
              <a:t>: </a:t>
            </a:r>
          </a:p>
          <a:p>
            <a:pPr marL="742950" lvl="1" indent="-285750">
              <a:lnSpc>
                <a:spcPct val="150000"/>
              </a:lnSpc>
              <a:buFont typeface="Wingdings" panose="05000000000000000000" pitchFamily="2" charset="2"/>
              <a:buChar char="Ø"/>
            </a:pPr>
            <a:r>
              <a:rPr lang="en-US" sz="1600" dirty="0"/>
              <a:t>medication and activity</a:t>
            </a:r>
          </a:p>
          <a:p>
            <a:pPr marL="285750" indent="-285750">
              <a:lnSpc>
                <a:spcPct val="150000"/>
              </a:lnSpc>
              <a:buFont typeface="Wingdings" panose="05000000000000000000" pitchFamily="2" charset="2"/>
              <a:buChar char="Ø"/>
            </a:pPr>
            <a:r>
              <a:rPr lang="en-US" sz="1600" b="1" dirty="0"/>
              <a:t>Medication(s) ordered by your surgeon</a:t>
            </a:r>
            <a:r>
              <a:rPr lang="en-US" sz="1600" dirty="0"/>
              <a:t>: </a:t>
            </a:r>
          </a:p>
          <a:p>
            <a:pPr marL="742950" lvl="1" indent="-285750">
              <a:lnSpc>
                <a:spcPct val="150000"/>
              </a:lnSpc>
              <a:buFont typeface="Wingdings" panose="05000000000000000000" pitchFamily="2" charset="2"/>
              <a:buChar char="Ø"/>
            </a:pPr>
            <a:r>
              <a:rPr lang="en-US" sz="1600" dirty="0"/>
              <a:t>pain management, preventing constipation, etc.</a:t>
            </a:r>
          </a:p>
          <a:p>
            <a:pPr marL="285750" indent="-285750">
              <a:lnSpc>
                <a:spcPct val="150000"/>
              </a:lnSpc>
              <a:buFont typeface="Wingdings" panose="05000000000000000000" pitchFamily="2" charset="2"/>
              <a:buChar char="Ø"/>
            </a:pPr>
            <a:r>
              <a:rPr lang="en-US" sz="1600" b="1" dirty="0"/>
              <a:t>Surgical Dressing and Wound Care.</a:t>
            </a:r>
          </a:p>
          <a:p>
            <a:pPr marL="285750" indent="-285750">
              <a:lnSpc>
                <a:spcPct val="150000"/>
              </a:lnSpc>
              <a:buFont typeface="Wingdings" panose="05000000000000000000" pitchFamily="2" charset="2"/>
              <a:buChar char="Ø"/>
            </a:pPr>
            <a:r>
              <a:rPr lang="en-US" sz="1600" b="1" dirty="0"/>
              <a:t>Activity</a:t>
            </a:r>
            <a:r>
              <a:rPr lang="en-US" sz="1600" dirty="0"/>
              <a:t>:</a:t>
            </a:r>
          </a:p>
          <a:p>
            <a:pPr marL="742950" lvl="1" indent="-285750">
              <a:lnSpc>
                <a:spcPct val="150000"/>
              </a:lnSpc>
              <a:buFont typeface="Wingdings" panose="05000000000000000000" pitchFamily="2" charset="2"/>
              <a:buChar char="Ø"/>
            </a:pPr>
            <a:r>
              <a:rPr lang="en-US" sz="1600" dirty="0"/>
              <a:t> physical therapy, ice and ice wrap, and precautions</a:t>
            </a:r>
          </a:p>
          <a:p>
            <a:pPr marL="285750" indent="-285750">
              <a:lnSpc>
                <a:spcPct val="150000"/>
              </a:lnSpc>
              <a:buFont typeface="Wingdings" panose="05000000000000000000" pitchFamily="2" charset="2"/>
              <a:buChar char="Ø"/>
            </a:pPr>
            <a:r>
              <a:rPr lang="en-US" sz="1600" b="1" dirty="0"/>
              <a:t>Follow Up and When to Notify Your Surgeon’s Office.</a:t>
            </a:r>
          </a:p>
        </p:txBody>
      </p:sp>
      <p:pic>
        <p:nvPicPr>
          <p:cNvPr id="3" name="Picture 2">
            <a:extLst>
              <a:ext uri="{FF2B5EF4-FFF2-40B4-BE49-F238E27FC236}">
                <a16:creationId xmlns:a16="http://schemas.microsoft.com/office/drawing/2014/main" id="{9FAF7A2C-DFAD-9071-2CEC-741022DD9EF9}"/>
              </a:ext>
            </a:extLst>
          </p:cNvPr>
          <p:cNvPicPr>
            <a:picLocks noChangeAspect="1"/>
          </p:cNvPicPr>
          <p:nvPr/>
        </p:nvPicPr>
        <p:blipFill>
          <a:blip r:embed="rId3"/>
          <a:stretch>
            <a:fillRect/>
          </a:stretch>
        </p:blipFill>
        <p:spPr>
          <a:xfrm>
            <a:off x="5999331" y="902008"/>
            <a:ext cx="2560469" cy="3266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31868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2578C-DE2E-34C2-F3AD-3E70463563FA}"/>
              </a:ext>
            </a:extLst>
          </p:cNvPr>
          <p:cNvPicPr>
            <a:picLocks noChangeAspect="1"/>
          </p:cNvPicPr>
          <p:nvPr/>
        </p:nvPicPr>
        <p:blipFill>
          <a:blip r:embed="rId3"/>
          <a:stretch>
            <a:fillRect/>
          </a:stretch>
        </p:blipFill>
        <p:spPr>
          <a:xfrm>
            <a:off x="450143" y="0"/>
            <a:ext cx="3775408" cy="5143500"/>
          </a:xfrm>
          <a:prstGeom prst="rect">
            <a:avLst/>
          </a:prstGeom>
        </p:spPr>
      </p:pic>
      <p:pic>
        <p:nvPicPr>
          <p:cNvPr id="2" name="Picture 1">
            <a:extLst>
              <a:ext uri="{FF2B5EF4-FFF2-40B4-BE49-F238E27FC236}">
                <a16:creationId xmlns:a16="http://schemas.microsoft.com/office/drawing/2014/main" id="{65D38E7C-00CC-7D3D-7E28-BAA97AF0B7C5}"/>
              </a:ext>
            </a:extLst>
          </p:cNvPr>
          <p:cNvPicPr>
            <a:picLocks noChangeAspect="1"/>
          </p:cNvPicPr>
          <p:nvPr/>
        </p:nvPicPr>
        <p:blipFill>
          <a:blip r:embed="rId4"/>
          <a:stretch>
            <a:fillRect/>
          </a:stretch>
        </p:blipFill>
        <p:spPr>
          <a:xfrm>
            <a:off x="5352084" y="2064369"/>
            <a:ext cx="3158002" cy="2145978"/>
          </a:xfrm>
          <a:prstGeom prst="rect">
            <a:avLst/>
          </a:prstGeom>
        </p:spPr>
      </p:pic>
    </p:spTree>
    <p:extLst>
      <p:ext uri="{BB962C8B-B14F-4D97-AF65-F5344CB8AC3E}">
        <p14:creationId xmlns:p14="http://schemas.microsoft.com/office/powerpoint/2010/main" val="3668749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C98154-9489-44D5-A40F-AB9057D3CC9B}"/>
              </a:ext>
            </a:extLst>
          </p:cNvPr>
          <p:cNvPicPr>
            <a:picLocks noChangeAspect="1"/>
          </p:cNvPicPr>
          <p:nvPr/>
        </p:nvPicPr>
        <p:blipFill>
          <a:blip r:embed="rId3"/>
          <a:stretch>
            <a:fillRect/>
          </a:stretch>
        </p:blipFill>
        <p:spPr>
          <a:xfrm>
            <a:off x="341798" y="1434434"/>
            <a:ext cx="1453043" cy="1872672"/>
          </a:xfrm>
          <a:prstGeom prst="rect">
            <a:avLst/>
          </a:prstGeom>
          <a:ln>
            <a:noFill/>
          </a:ln>
          <a:effectLst>
            <a:softEdge rad="112500"/>
          </a:effectLst>
        </p:spPr>
      </p:pic>
      <p:sp>
        <p:nvSpPr>
          <p:cNvPr id="8" name="Text Placeholder 7">
            <a:extLst>
              <a:ext uri="{FF2B5EF4-FFF2-40B4-BE49-F238E27FC236}">
                <a16:creationId xmlns:a16="http://schemas.microsoft.com/office/drawing/2014/main" id="{5BCA994A-076D-41EF-B75F-AEF3A9A6A0BE}"/>
              </a:ext>
            </a:extLst>
          </p:cNvPr>
          <p:cNvSpPr>
            <a:spLocks noGrp="1"/>
          </p:cNvSpPr>
          <p:nvPr>
            <p:ph type="body" idx="4294967295"/>
          </p:nvPr>
        </p:nvSpPr>
        <p:spPr>
          <a:xfrm>
            <a:off x="1291589" y="48700"/>
            <a:ext cx="6183741" cy="2283020"/>
          </a:xfrm>
          <a:prstGeom prst="rect">
            <a:avLst/>
          </a:prstGeom>
        </p:spPr>
        <p:txBody>
          <a:bodyPr>
            <a:normAutofit fontScale="92500" lnSpcReduction="20000"/>
          </a:bodyPr>
          <a:lstStyle/>
          <a:p>
            <a:pPr marL="34290" indent="0" algn="ctr">
              <a:lnSpc>
                <a:spcPct val="110000"/>
              </a:lnSpc>
              <a:spcAft>
                <a:spcPts val="450"/>
              </a:spcAft>
              <a:buNone/>
            </a:pPr>
            <a:r>
              <a:rPr lang="en-US" sz="3600" b="1" dirty="0">
                <a:solidFill>
                  <a:srgbClr val="008000"/>
                </a:solidFill>
                <a:effectLst>
                  <a:outerShdw blurRad="38100" dist="38100" dir="2700000" algn="tl">
                    <a:srgbClr val="000000">
                      <a:alpha val="43137"/>
                    </a:srgbClr>
                  </a:outerShdw>
                </a:effectLst>
                <a:ea typeface="+mj-ea"/>
                <a:cs typeface="+mj-cs"/>
              </a:rPr>
              <a:t>Thank you for </a:t>
            </a:r>
          </a:p>
          <a:p>
            <a:pPr marL="34290" indent="0" algn="ctr">
              <a:lnSpc>
                <a:spcPct val="110000"/>
              </a:lnSpc>
              <a:spcBef>
                <a:spcPts val="450"/>
              </a:spcBef>
              <a:spcAft>
                <a:spcPts val="450"/>
              </a:spcAft>
              <a:buNone/>
            </a:pPr>
            <a:r>
              <a:rPr lang="en-US" sz="3600" b="1" dirty="0">
                <a:solidFill>
                  <a:srgbClr val="008000"/>
                </a:solidFill>
                <a:effectLst>
                  <a:outerShdw blurRad="38100" dist="38100" dir="2700000" algn="tl">
                    <a:srgbClr val="000000">
                      <a:alpha val="43137"/>
                    </a:srgbClr>
                  </a:outerShdw>
                </a:effectLst>
                <a:ea typeface="+mj-ea"/>
                <a:cs typeface="+mj-cs"/>
              </a:rPr>
              <a:t>choosing GBMC </a:t>
            </a:r>
          </a:p>
          <a:p>
            <a:pPr marL="34290" indent="0" algn="ctr">
              <a:lnSpc>
                <a:spcPct val="110000"/>
              </a:lnSpc>
              <a:spcBef>
                <a:spcPts val="450"/>
              </a:spcBef>
              <a:spcAft>
                <a:spcPts val="450"/>
              </a:spcAft>
              <a:buNone/>
            </a:pPr>
            <a:r>
              <a:rPr lang="en-US" sz="3600" b="1" dirty="0">
                <a:solidFill>
                  <a:srgbClr val="008000"/>
                </a:solidFill>
                <a:effectLst>
                  <a:outerShdw blurRad="38100" dist="38100" dir="2700000" algn="tl">
                    <a:srgbClr val="000000">
                      <a:alpha val="43137"/>
                    </a:srgbClr>
                  </a:outerShdw>
                </a:effectLst>
                <a:ea typeface="+mj-ea"/>
                <a:cs typeface="+mj-cs"/>
              </a:rPr>
              <a:t>for your </a:t>
            </a:r>
            <a:br>
              <a:rPr lang="en-US" sz="3600" b="1" dirty="0">
                <a:solidFill>
                  <a:srgbClr val="008000"/>
                </a:solidFill>
                <a:effectLst>
                  <a:outerShdw blurRad="38100" dist="38100" dir="2700000" algn="tl">
                    <a:srgbClr val="000000">
                      <a:alpha val="43137"/>
                    </a:srgbClr>
                  </a:outerShdw>
                </a:effectLst>
                <a:ea typeface="+mj-ea"/>
                <a:cs typeface="+mj-cs"/>
              </a:rPr>
            </a:br>
            <a:r>
              <a:rPr lang="en-US" sz="3600" b="1" dirty="0">
                <a:solidFill>
                  <a:srgbClr val="008000"/>
                </a:solidFill>
                <a:effectLst>
                  <a:outerShdw blurRad="38100" dist="38100" dir="2700000" algn="tl">
                    <a:srgbClr val="000000">
                      <a:alpha val="43137"/>
                    </a:srgbClr>
                  </a:outerShdw>
                </a:effectLst>
                <a:ea typeface="+mj-ea"/>
                <a:cs typeface="+mj-cs"/>
              </a:rPr>
              <a:t>Joint Replacement!</a:t>
            </a:r>
            <a:endParaRPr lang="en-US" sz="3600" b="1" dirty="0">
              <a:solidFill>
                <a:srgbClr val="008000"/>
              </a:solidFill>
              <a:effectLst>
                <a:outerShdw blurRad="38100" dist="38100" dir="2700000" algn="tl">
                  <a:srgbClr val="000000">
                    <a:alpha val="43137"/>
                  </a:srgbClr>
                </a:outerShdw>
              </a:effectLst>
            </a:endParaRPr>
          </a:p>
        </p:txBody>
      </p:sp>
      <p:sp>
        <p:nvSpPr>
          <p:cNvPr id="10" name="Text Placeholder 4">
            <a:extLst>
              <a:ext uri="{FF2B5EF4-FFF2-40B4-BE49-F238E27FC236}">
                <a16:creationId xmlns:a16="http://schemas.microsoft.com/office/drawing/2014/main" id="{C8C751F1-AEC4-4F47-98F1-8DEBB16A2F93}"/>
              </a:ext>
            </a:extLst>
          </p:cNvPr>
          <p:cNvSpPr txBox="1">
            <a:spLocks/>
          </p:cNvSpPr>
          <p:nvPr/>
        </p:nvSpPr>
        <p:spPr>
          <a:xfrm>
            <a:off x="2274679" y="2331720"/>
            <a:ext cx="4263619" cy="2540114"/>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solidFill>
              <a:srgbClr val="008000"/>
            </a:solidFill>
          </a:ln>
        </p:spPr>
        <p:style>
          <a:lnRef idx="1">
            <a:schemeClr val="accent2"/>
          </a:lnRef>
          <a:fillRef idx="3">
            <a:schemeClr val="accent2"/>
          </a:fillRef>
          <a:effectRef idx="2">
            <a:schemeClr val="accent2"/>
          </a:effectRef>
          <a:fontRef idx="minor">
            <a:schemeClr val="lt1"/>
          </a:fontRef>
        </p:style>
        <p:txBody>
          <a:bodyPr vert="horz" lIns="0" rIns="13716">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n-US" sz="1600" b="1" dirty="0"/>
              <a:t>Joint and Spine Center</a:t>
            </a:r>
            <a:endParaRPr lang="en-US" sz="1600" dirty="0"/>
          </a:p>
          <a:p>
            <a:pPr algn="ctr"/>
            <a:r>
              <a:rPr lang="en-US" sz="1600" b="1" dirty="0"/>
              <a:t>6701 N Charles St</a:t>
            </a:r>
            <a:endParaRPr lang="en-US" sz="1600" dirty="0"/>
          </a:p>
          <a:p>
            <a:pPr algn="ctr"/>
            <a:r>
              <a:rPr lang="en-US" sz="1600" b="1" dirty="0"/>
              <a:t>Towson, MD 21204</a:t>
            </a:r>
            <a:endParaRPr lang="en-US" sz="1600" dirty="0"/>
          </a:p>
          <a:p>
            <a:pPr algn="ctr"/>
            <a:r>
              <a:rPr lang="en-US" sz="1600" b="1" dirty="0"/>
              <a:t>Phone: 443-849-6261</a:t>
            </a:r>
          </a:p>
          <a:p>
            <a:pPr algn="ctr"/>
            <a:r>
              <a:rPr lang="en-US" sz="1600" dirty="0"/>
              <a:t>Email</a:t>
            </a:r>
            <a:r>
              <a:rPr lang="en-US" sz="1600" b="1" dirty="0"/>
              <a:t>: </a:t>
            </a:r>
            <a:r>
              <a:rPr lang="en-US" sz="1600" i="1" dirty="0">
                <a:solidFill>
                  <a:srgbClr val="0070C0"/>
                </a:solidFill>
                <a:hlinkClick r:id="rId4"/>
              </a:rPr>
              <a:t>jointspinecenter@gbmc.org</a:t>
            </a:r>
            <a:r>
              <a:rPr lang="en-US" sz="1600" i="1" dirty="0">
                <a:solidFill>
                  <a:srgbClr val="0070C0"/>
                </a:solidFill>
              </a:rPr>
              <a:t> </a:t>
            </a:r>
          </a:p>
          <a:p>
            <a:pPr algn="ctr"/>
            <a:r>
              <a:rPr lang="en-US" sz="1600" dirty="0"/>
              <a:t>Website: </a:t>
            </a:r>
            <a:r>
              <a:rPr lang="en-US" sz="1600" i="1" dirty="0">
                <a:hlinkClick r:id="rId5"/>
              </a:rPr>
              <a:t>www.gbmc.org/JointandSpine</a:t>
            </a:r>
            <a:endParaRPr lang="en-US" sz="1600" i="1" dirty="0"/>
          </a:p>
          <a:p>
            <a:pPr algn="ctr"/>
            <a:endParaRPr lang="en-US" sz="1600" dirty="0"/>
          </a:p>
          <a:p>
            <a:pPr algn="ctr"/>
            <a:r>
              <a:rPr lang="en-US" sz="1600" dirty="0"/>
              <a:t>ACTIVATE your </a:t>
            </a:r>
            <a:r>
              <a:rPr lang="en-US" sz="1600" b="1" dirty="0"/>
              <a:t>MyChart </a:t>
            </a:r>
            <a:r>
              <a:rPr lang="en-US" sz="1600" dirty="0"/>
              <a:t>today</a:t>
            </a:r>
          </a:p>
          <a:p>
            <a:pPr algn="ctr"/>
            <a:endParaRPr lang="en-US" sz="1950" dirty="0"/>
          </a:p>
        </p:txBody>
      </p:sp>
      <p:pic>
        <p:nvPicPr>
          <p:cNvPr id="12" name="Picture 11">
            <a:extLst>
              <a:ext uri="{FF2B5EF4-FFF2-40B4-BE49-F238E27FC236}">
                <a16:creationId xmlns:a16="http://schemas.microsoft.com/office/drawing/2014/main" id="{A1AA00F1-E57C-4796-B747-41B4DBA9FB61}"/>
              </a:ext>
            </a:extLst>
          </p:cNvPr>
          <p:cNvPicPr>
            <a:picLocks noChangeAspect="1"/>
          </p:cNvPicPr>
          <p:nvPr/>
        </p:nvPicPr>
        <p:blipFill>
          <a:blip r:embed="rId6"/>
          <a:stretch>
            <a:fillRect/>
          </a:stretch>
        </p:blipFill>
        <p:spPr>
          <a:xfrm>
            <a:off x="384922" y="127575"/>
            <a:ext cx="1537107" cy="1226166"/>
          </a:xfrm>
          <a:prstGeom prst="rect">
            <a:avLst/>
          </a:prstGeom>
          <a:ln>
            <a:noFill/>
          </a:ln>
          <a:effectLst>
            <a:softEdge rad="112500"/>
          </a:effectLst>
        </p:spPr>
      </p:pic>
      <p:pic>
        <p:nvPicPr>
          <p:cNvPr id="14" name="Picture 13">
            <a:extLst>
              <a:ext uri="{FF2B5EF4-FFF2-40B4-BE49-F238E27FC236}">
                <a16:creationId xmlns:a16="http://schemas.microsoft.com/office/drawing/2014/main" id="{818532DF-E620-4A5E-9071-F8A55BD62665}"/>
              </a:ext>
            </a:extLst>
          </p:cNvPr>
          <p:cNvPicPr>
            <a:picLocks noChangeAspect="1"/>
          </p:cNvPicPr>
          <p:nvPr/>
        </p:nvPicPr>
        <p:blipFill>
          <a:blip r:embed="rId7"/>
          <a:stretch>
            <a:fillRect/>
          </a:stretch>
        </p:blipFill>
        <p:spPr>
          <a:xfrm>
            <a:off x="167986" y="3293128"/>
            <a:ext cx="1947605" cy="1701595"/>
          </a:xfrm>
          <a:prstGeom prst="rect">
            <a:avLst/>
          </a:prstGeom>
          <a:ln>
            <a:noFill/>
          </a:ln>
          <a:effectLst>
            <a:softEdge rad="112500"/>
          </a:effectLst>
        </p:spPr>
      </p:pic>
      <p:pic>
        <p:nvPicPr>
          <p:cNvPr id="15" name="Picture 14">
            <a:extLst>
              <a:ext uri="{FF2B5EF4-FFF2-40B4-BE49-F238E27FC236}">
                <a16:creationId xmlns:a16="http://schemas.microsoft.com/office/drawing/2014/main" id="{E10A144C-F45C-4240-B556-8485C04B22A3}"/>
              </a:ext>
            </a:extLst>
          </p:cNvPr>
          <p:cNvPicPr>
            <a:picLocks noChangeAspect="1"/>
          </p:cNvPicPr>
          <p:nvPr/>
        </p:nvPicPr>
        <p:blipFill>
          <a:blip r:embed="rId8"/>
          <a:stretch>
            <a:fillRect/>
          </a:stretch>
        </p:blipFill>
        <p:spPr>
          <a:xfrm>
            <a:off x="6916514" y="95579"/>
            <a:ext cx="2176318" cy="1514292"/>
          </a:xfrm>
          <a:prstGeom prst="rect">
            <a:avLst/>
          </a:prstGeom>
          <a:ln>
            <a:noFill/>
          </a:ln>
          <a:effectLst>
            <a:softEdge rad="112500"/>
          </a:effectLst>
        </p:spPr>
      </p:pic>
      <p:pic>
        <p:nvPicPr>
          <p:cNvPr id="16" name="Picture 15">
            <a:extLst>
              <a:ext uri="{FF2B5EF4-FFF2-40B4-BE49-F238E27FC236}">
                <a16:creationId xmlns:a16="http://schemas.microsoft.com/office/drawing/2014/main" id="{C93E6FCB-AB00-4077-B487-6B72338620C8}"/>
              </a:ext>
            </a:extLst>
          </p:cNvPr>
          <p:cNvPicPr>
            <a:picLocks noChangeAspect="1"/>
          </p:cNvPicPr>
          <p:nvPr/>
        </p:nvPicPr>
        <p:blipFill>
          <a:blip r:embed="rId9"/>
          <a:stretch>
            <a:fillRect/>
          </a:stretch>
        </p:blipFill>
        <p:spPr>
          <a:xfrm>
            <a:off x="7955169" y="1568911"/>
            <a:ext cx="1087605" cy="1433242"/>
          </a:xfrm>
          <a:prstGeom prst="rect">
            <a:avLst/>
          </a:prstGeom>
          <a:ln>
            <a:noFill/>
          </a:ln>
          <a:effectLst>
            <a:softEdge rad="112500"/>
          </a:effectLst>
        </p:spPr>
      </p:pic>
      <p:pic>
        <p:nvPicPr>
          <p:cNvPr id="17" name="Picture 16">
            <a:extLst>
              <a:ext uri="{FF2B5EF4-FFF2-40B4-BE49-F238E27FC236}">
                <a16:creationId xmlns:a16="http://schemas.microsoft.com/office/drawing/2014/main" id="{9959BF60-ED2F-4ECD-8A34-B77066ADFB62}"/>
              </a:ext>
            </a:extLst>
          </p:cNvPr>
          <p:cNvPicPr>
            <a:picLocks noChangeAspect="1"/>
          </p:cNvPicPr>
          <p:nvPr/>
        </p:nvPicPr>
        <p:blipFill>
          <a:blip r:embed="rId10"/>
          <a:stretch>
            <a:fillRect/>
          </a:stretch>
        </p:blipFill>
        <p:spPr>
          <a:xfrm>
            <a:off x="6902383" y="3192196"/>
            <a:ext cx="2105572" cy="1313875"/>
          </a:xfrm>
          <a:prstGeom prst="rect">
            <a:avLst/>
          </a:prstGeom>
          <a:ln>
            <a:noFill/>
          </a:ln>
          <a:effectLst>
            <a:softEdge rad="112500"/>
          </a:effectLst>
        </p:spPr>
      </p:pic>
      <p:pic>
        <p:nvPicPr>
          <p:cNvPr id="18" name="Picture 17">
            <a:extLst>
              <a:ext uri="{FF2B5EF4-FFF2-40B4-BE49-F238E27FC236}">
                <a16:creationId xmlns:a16="http://schemas.microsoft.com/office/drawing/2014/main" id="{EA0FF299-A4E5-4E3A-9CA1-DD65E565F13A}"/>
              </a:ext>
            </a:extLst>
          </p:cNvPr>
          <p:cNvPicPr>
            <a:picLocks noChangeAspect="1"/>
          </p:cNvPicPr>
          <p:nvPr/>
        </p:nvPicPr>
        <p:blipFill>
          <a:blip r:embed="rId11"/>
          <a:stretch>
            <a:fillRect/>
          </a:stretch>
        </p:blipFill>
        <p:spPr>
          <a:xfrm>
            <a:off x="6647463" y="2067317"/>
            <a:ext cx="1307706" cy="1084150"/>
          </a:xfrm>
          <a:prstGeom prst="rect">
            <a:avLst/>
          </a:prstGeom>
          <a:ln>
            <a:noFill/>
          </a:ln>
          <a:effectLst>
            <a:softEdge rad="112500"/>
          </a:effectLst>
        </p:spPr>
      </p:pic>
      <p:pic>
        <p:nvPicPr>
          <p:cNvPr id="2" name="Picture 1">
            <a:extLst>
              <a:ext uri="{FF2B5EF4-FFF2-40B4-BE49-F238E27FC236}">
                <a16:creationId xmlns:a16="http://schemas.microsoft.com/office/drawing/2014/main" id="{2348891D-7024-432E-AB21-F7CF72376624}"/>
              </a:ext>
            </a:extLst>
          </p:cNvPr>
          <p:cNvPicPr>
            <a:picLocks noChangeAspect="1"/>
          </p:cNvPicPr>
          <p:nvPr/>
        </p:nvPicPr>
        <p:blipFill>
          <a:blip r:embed="rId12"/>
          <a:stretch>
            <a:fillRect/>
          </a:stretch>
        </p:blipFill>
        <p:spPr>
          <a:xfrm>
            <a:off x="6639313" y="4442399"/>
            <a:ext cx="698053" cy="701101"/>
          </a:xfrm>
          <a:prstGeom prst="rect">
            <a:avLst/>
          </a:prstGeom>
          <a:ln>
            <a:noFill/>
          </a:ln>
          <a:effectLst>
            <a:softEdge rad="0"/>
          </a:effectLst>
        </p:spPr>
      </p:pic>
    </p:spTree>
    <p:extLst>
      <p:ext uri="{BB962C8B-B14F-4D97-AF65-F5344CB8AC3E}">
        <p14:creationId xmlns:p14="http://schemas.microsoft.com/office/powerpoint/2010/main" val="1942101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21EAC-7AA6-E78E-535E-152578D416D6}"/>
              </a:ext>
            </a:extLst>
          </p:cNvPr>
          <p:cNvPicPr>
            <a:picLocks noChangeAspect="1"/>
          </p:cNvPicPr>
          <p:nvPr/>
        </p:nvPicPr>
        <p:blipFill rotWithShape="1">
          <a:blip r:embed="rId3"/>
          <a:srcRect l="2500" t="1202"/>
          <a:stretch/>
        </p:blipFill>
        <p:spPr>
          <a:xfrm>
            <a:off x="0" y="-229988"/>
            <a:ext cx="9144000" cy="5373488"/>
          </a:xfrm>
          <a:prstGeom prst="rect">
            <a:avLst/>
          </a:prstGeom>
        </p:spPr>
      </p:pic>
    </p:spTree>
    <p:extLst>
      <p:ext uri="{BB962C8B-B14F-4D97-AF65-F5344CB8AC3E}">
        <p14:creationId xmlns:p14="http://schemas.microsoft.com/office/powerpoint/2010/main" val="317645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08031E02-BE66-DF37-87AD-CBCF123193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5" r="11500" b="25738"/>
          <a:stretch/>
        </p:blipFill>
        <p:spPr bwMode="auto">
          <a:xfrm>
            <a:off x="2770870" y="1891120"/>
            <a:ext cx="4147001" cy="24604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53B7D1-A663-4E27-B521-0E102A03CB37}"/>
              </a:ext>
            </a:extLst>
          </p:cNvPr>
          <p:cNvPicPr>
            <a:picLocks noChangeAspect="1"/>
          </p:cNvPicPr>
          <p:nvPr/>
        </p:nvPicPr>
        <p:blipFill rotWithShape="1">
          <a:blip r:embed="rId4"/>
          <a:srcRect b="65837"/>
          <a:stretch/>
        </p:blipFill>
        <p:spPr>
          <a:xfrm>
            <a:off x="5820462" y="1809463"/>
            <a:ext cx="3050323" cy="627479"/>
          </a:xfrm>
          <a:prstGeom prst="rect">
            <a:avLst/>
          </a:prstGeom>
          <a:ln>
            <a:noFill/>
          </a:ln>
          <a:effectLst>
            <a:glow rad="139700">
              <a:srgbClr val="008000">
                <a:alpha val="40000"/>
              </a:srgbClr>
            </a:glow>
            <a:outerShdw blurRad="190500" algn="tl" rotWithShape="0">
              <a:srgbClr val="000000">
                <a:alpha val="70000"/>
              </a:srgbClr>
            </a:outerShdw>
          </a:effectLst>
        </p:spPr>
      </p:pic>
      <p:sp>
        <p:nvSpPr>
          <p:cNvPr id="2" name="Title 1">
            <a:extLst>
              <a:ext uri="{FF2B5EF4-FFF2-40B4-BE49-F238E27FC236}">
                <a16:creationId xmlns:a16="http://schemas.microsoft.com/office/drawing/2014/main" id="{C0E2874F-D7F8-401C-860B-10EBA7EFA270}"/>
              </a:ext>
            </a:extLst>
          </p:cNvPr>
          <p:cNvSpPr>
            <a:spLocks noGrp="1"/>
          </p:cNvSpPr>
          <p:nvPr>
            <p:ph type="title"/>
          </p:nvPr>
        </p:nvSpPr>
        <p:spPr>
          <a:xfrm>
            <a:off x="1168810" y="-325335"/>
            <a:ext cx="7640503" cy="808403"/>
          </a:xfrm>
        </p:spPr>
        <p:txBody>
          <a:bodyPr>
            <a:normAutofit fontScale="90000"/>
          </a:bodyPr>
          <a:lstStyle/>
          <a:p>
            <a:r>
              <a:rPr lang="en-US" dirty="0">
                <a:effectLst>
                  <a:outerShdw blurRad="38100" dist="38100" dir="2700000" algn="tl">
                    <a:srgbClr val="000000">
                      <a:alpha val="43137"/>
                    </a:srgbClr>
                  </a:outerShdw>
                </a:effectLst>
              </a:rPr>
              <a:t>Must be Completed before Your Surgery Date!!</a:t>
            </a:r>
          </a:p>
        </p:txBody>
      </p:sp>
      <p:pic>
        <p:nvPicPr>
          <p:cNvPr id="9" name="Content Placeholder 8">
            <a:extLst>
              <a:ext uri="{FF2B5EF4-FFF2-40B4-BE49-F238E27FC236}">
                <a16:creationId xmlns:a16="http://schemas.microsoft.com/office/drawing/2014/main" id="{406FC96A-5189-4254-8D68-BF1D89D6086B}"/>
              </a:ext>
            </a:extLst>
          </p:cNvPr>
          <p:cNvPicPr>
            <a:picLocks noGrp="1" noChangeAspect="1"/>
          </p:cNvPicPr>
          <p:nvPr>
            <p:ph sz="quarter" idx="13"/>
          </p:nvPr>
        </p:nvPicPr>
        <p:blipFill rotWithShape="1">
          <a:blip r:embed="rId5"/>
          <a:srcRect l="10326" t="1" r="4566" b="82757"/>
          <a:stretch/>
        </p:blipFill>
        <p:spPr>
          <a:xfrm>
            <a:off x="6059820" y="2697761"/>
            <a:ext cx="2397418" cy="467938"/>
          </a:xfrm>
          <a:prstGeom prst="rect">
            <a:avLst/>
          </a:prstGeom>
          <a:solidFill>
            <a:srgbClr val="FFFFFF">
              <a:shade val="85000"/>
            </a:srgbClr>
          </a:solidFill>
          <a:ln w="190500" cap="rnd">
            <a:solidFill>
              <a:srgbClr val="FFFFFF"/>
            </a:solidFill>
          </a:ln>
          <a:effectLst>
            <a:glow rad="127000">
              <a:srgbClr val="0070C0"/>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E1F6452F-35A2-4BAA-AF5B-CA18388F79A6}"/>
              </a:ext>
            </a:extLst>
          </p:cNvPr>
          <p:cNvPicPr>
            <a:picLocks noChangeAspect="1"/>
          </p:cNvPicPr>
          <p:nvPr/>
        </p:nvPicPr>
        <p:blipFill rotWithShape="1">
          <a:blip r:embed="rId6"/>
          <a:srcRect l="13303" t="4244" r="4795" b="80192"/>
          <a:stretch/>
        </p:blipFill>
        <p:spPr>
          <a:xfrm>
            <a:off x="6059820" y="3611024"/>
            <a:ext cx="2397418" cy="467939"/>
          </a:xfrm>
          <a:prstGeom prst="rect">
            <a:avLst/>
          </a:prstGeom>
          <a:solidFill>
            <a:srgbClr val="FFFFFF">
              <a:shade val="85000"/>
            </a:srgbClr>
          </a:solidFill>
          <a:ln w="190500" cap="rnd">
            <a:solidFill>
              <a:srgbClr val="FFFFFF"/>
            </a:solidFill>
          </a:ln>
          <a:effectLst>
            <a:glow rad="127000">
              <a:srgbClr val="0070C0"/>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0693647A-F4A7-42BB-9FEB-7E11E55BD1D3}"/>
              </a:ext>
            </a:extLst>
          </p:cNvPr>
          <p:cNvPicPr>
            <a:picLocks noChangeAspect="1"/>
          </p:cNvPicPr>
          <p:nvPr/>
        </p:nvPicPr>
        <p:blipFill>
          <a:blip r:embed="rId7"/>
          <a:stretch>
            <a:fillRect/>
          </a:stretch>
        </p:blipFill>
        <p:spPr>
          <a:xfrm>
            <a:off x="147204" y="193193"/>
            <a:ext cx="929682" cy="93161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70497D6B-DF41-4473-9543-06C242932082}"/>
              </a:ext>
            </a:extLst>
          </p:cNvPr>
          <p:cNvSpPr txBox="1"/>
          <p:nvPr/>
        </p:nvSpPr>
        <p:spPr>
          <a:xfrm>
            <a:off x="1299439" y="491284"/>
            <a:ext cx="4202329" cy="715581"/>
          </a:xfrm>
          <a:prstGeom prst="rect">
            <a:avLst/>
          </a:prstGeom>
          <a:gradFill>
            <a:gsLst>
              <a:gs pos="0">
                <a:srgbClr val="FFFF00"/>
              </a:gs>
              <a:gs pos="41000">
                <a:srgbClr val="FFFF00"/>
              </a:gs>
              <a:gs pos="100000">
                <a:srgbClr val="FFFF00"/>
              </a:gs>
            </a:gsLst>
          </a:gradFill>
          <a:ln w="28575">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350" b="1" dirty="0">
                <a:solidFill>
                  <a:schemeClr val="tx1"/>
                </a:solidFill>
              </a:rPr>
              <a:t>You Will Receive an </a:t>
            </a:r>
            <a:r>
              <a:rPr lang="en-US" sz="1350" b="1" dirty="0">
                <a:solidFill>
                  <a:srgbClr val="FF0000"/>
                </a:solidFill>
              </a:rPr>
              <a:t>E-mail Invite </a:t>
            </a:r>
            <a:r>
              <a:rPr lang="en-US" sz="1350" b="1" dirty="0">
                <a:solidFill>
                  <a:schemeClr val="tx1"/>
                </a:solidFill>
              </a:rPr>
              <a:t>from the </a:t>
            </a:r>
            <a:r>
              <a:rPr lang="en-US" sz="1350" b="1" dirty="0">
                <a:solidFill>
                  <a:srgbClr val="FF0000"/>
                </a:solidFill>
              </a:rPr>
              <a:t>AAOS/AJRR </a:t>
            </a:r>
            <a:r>
              <a:rPr lang="en-US" sz="1350" b="1" dirty="0">
                <a:solidFill>
                  <a:schemeClr val="tx1"/>
                </a:solidFill>
              </a:rPr>
              <a:t>to Complete These </a:t>
            </a:r>
            <a:r>
              <a:rPr lang="en-US" sz="1350" b="1" dirty="0">
                <a:solidFill>
                  <a:srgbClr val="FF0000"/>
                </a:solidFill>
              </a:rPr>
              <a:t>Online Surveys</a:t>
            </a:r>
          </a:p>
          <a:p>
            <a:pPr algn="ctr"/>
            <a:r>
              <a:rPr lang="en-US" sz="1200" b="1" dirty="0">
                <a:solidFill>
                  <a:schemeClr val="tx1"/>
                </a:solidFill>
              </a:rPr>
              <a:t>**Check your spam or junk email**</a:t>
            </a:r>
          </a:p>
        </p:txBody>
      </p:sp>
      <p:pic>
        <p:nvPicPr>
          <p:cNvPr id="1026" name="Picture 2" descr="Image preview">
            <a:extLst>
              <a:ext uri="{FF2B5EF4-FFF2-40B4-BE49-F238E27FC236}">
                <a16:creationId xmlns:a16="http://schemas.microsoft.com/office/drawing/2014/main" id="{29576346-AEDC-0282-FD5F-FB8D2A4869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70" t="11065" r="16482" b="20938"/>
          <a:stretch/>
        </p:blipFill>
        <p:spPr bwMode="auto">
          <a:xfrm>
            <a:off x="220897" y="2335009"/>
            <a:ext cx="2462239" cy="16534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DB7DBA6-1930-1F86-2720-CD7F1DA0B07C}"/>
              </a:ext>
            </a:extLst>
          </p:cNvPr>
          <p:cNvPicPr>
            <a:picLocks noChangeAspect="1"/>
          </p:cNvPicPr>
          <p:nvPr/>
        </p:nvPicPr>
        <p:blipFill>
          <a:blip r:embed="rId9"/>
          <a:stretch>
            <a:fillRect/>
          </a:stretch>
        </p:blipFill>
        <p:spPr>
          <a:xfrm>
            <a:off x="273215" y="1271004"/>
            <a:ext cx="3352800" cy="542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Arrow: Right 16">
            <a:extLst>
              <a:ext uri="{FF2B5EF4-FFF2-40B4-BE49-F238E27FC236}">
                <a16:creationId xmlns:a16="http://schemas.microsoft.com/office/drawing/2014/main" id="{95493AB3-3982-4F6D-6081-E3462784616B}"/>
              </a:ext>
            </a:extLst>
          </p:cNvPr>
          <p:cNvSpPr/>
          <p:nvPr/>
        </p:nvSpPr>
        <p:spPr>
          <a:xfrm rot="5400000">
            <a:off x="245727" y="1905157"/>
            <a:ext cx="758905" cy="4512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8" name="TextBox 17">
            <a:extLst>
              <a:ext uri="{FF2B5EF4-FFF2-40B4-BE49-F238E27FC236}">
                <a16:creationId xmlns:a16="http://schemas.microsoft.com/office/drawing/2014/main" id="{219BD617-C867-8771-673A-5EF53417A094}"/>
              </a:ext>
            </a:extLst>
          </p:cNvPr>
          <p:cNvSpPr txBox="1"/>
          <p:nvPr/>
        </p:nvSpPr>
        <p:spPr>
          <a:xfrm>
            <a:off x="5591212" y="469945"/>
            <a:ext cx="3394285" cy="1200329"/>
          </a:xfrm>
          <a:prstGeom prst="rect">
            <a:avLst/>
          </a:prstGeom>
          <a:solidFill>
            <a:schemeClr val="bg1"/>
          </a:solidFill>
          <a:ln>
            <a:solidFill>
              <a:srgbClr val="FF0000"/>
            </a:solidFill>
          </a:ln>
          <a:effectLst>
            <a:glow rad="76200">
              <a:srgbClr val="FF0000">
                <a:alpha val="40000"/>
              </a:srgbClr>
            </a:glow>
          </a:effectLst>
        </p:spPr>
        <p:txBody>
          <a:bodyPr wrap="square" rtlCol="0">
            <a:spAutoFit/>
          </a:bodyPr>
          <a:lstStyle/>
          <a:p>
            <a:pPr algn="ctr"/>
            <a:r>
              <a:rPr lang="en-US" dirty="0"/>
              <a:t>Two Sets of Questions: </a:t>
            </a:r>
          </a:p>
          <a:p>
            <a:pPr algn="ctr"/>
            <a:r>
              <a:rPr lang="en-US" b="1" dirty="0">
                <a:solidFill>
                  <a:srgbClr val="0070C0"/>
                </a:solidFill>
              </a:rPr>
              <a:t>25-27 Questions to Answer</a:t>
            </a:r>
          </a:p>
          <a:p>
            <a:pPr algn="ctr"/>
            <a:r>
              <a:rPr lang="en-US" dirty="0"/>
              <a:t>then </a:t>
            </a:r>
            <a:r>
              <a:rPr lang="en-US" u="sng" dirty="0"/>
              <a:t>Choose</a:t>
            </a:r>
            <a:r>
              <a:rPr lang="en-US" dirty="0"/>
              <a:t>:</a:t>
            </a:r>
          </a:p>
          <a:p>
            <a:pPr algn="ctr"/>
            <a:r>
              <a:rPr lang="en-US" dirty="0"/>
              <a:t>“</a:t>
            </a:r>
            <a:r>
              <a:rPr lang="en-US" b="1" dirty="0">
                <a:solidFill>
                  <a:srgbClr val="0070C0"/>
                </a:solidFill>
              </a:rPr>
              <a:t>Save &amp; Complete</a:t>
            </a:r>
            <a:r>
              <a:rPr lang="en-US" dirty="0"/>
              <a:t>”</a:t>
            </a:r>
          </a:p>
        </p:txBody>
      </p:sp>
      <p:sp>
        <p:nvSpPr>
          <p:cNvPr id="19" name="Arrow: Right 18">
            <a:extLst>
              <a:ext uri="{FF2B5EF4-FFF2-40B4-BE49-F238E27FC236}">
                <a16:creationId xmlns:a16="http://schemas.microsoft.com/office/drawing/2014/main" id="{B683F41A-2492-6A23-C088-A1C60289A50F}"/>
              </a:ext>
            </a:extLst>
          </p:cNvPr>
          <p:cNvSpPr/>
          <p:nvPr/>
        </p:nvSpPr>
        <p:spPr>
          <a:xfrm>
            <a:off x="4441370" y="1987287"/>
            <a:ext cx="1490931" cy="515463"/>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2" name="Arrow: Right 21">
            <a:extLst>
              <a:ext uri="{FF2B5EF4-FFF2-40B4-BE49-F238E27FC236}">
                <a16:creationId xmlns:a16="http://schemas.microsoft.com/office/drawing/2014/main" id="{5F891349-7F3E-2EDC-466A-ECB75554E200}"/>
              </a:ext>
            </a:extLst>
          </p:cNvPr>
          <p:cNvSpPr/>
          <p:nvPr/>
        </p:nvSpPr>
        <p:spPr>
          <a:xfrm>
            <a:off x="4106906" y="2990491"/>
            <a:ext cx="1705053" cy="554081"/>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endParaRPr lang="en-US" dirty="0"/>
          </a:p>
        </p:txBody>
      </p:sp>
      <p:pic>
        <p:nvPicPr>
          <p:cNvPr id="4" name="Picture 3">
            <a:extLst>
              <a:ext uri="{FF2B5EF4-FFF2-40B4-BE49-F238E27FC236}">
                <a16:creationId xmlns:a16="http://schemas.microsoft.com/office/drawing/2014/main" id="{009C51E0-B6D8-EFBB-8DBE-B9BD573382DC}"/>
              </a:ext>
            </a:extLst>
          </p:cNvPr>
          <p:cNvPicPr>
            <a:picLocks noChangeAspect="1"/>
          </p:cNvPicPr>
          <p:nvPr/>
        </p:nvPicPr>
        <p:blipFill>
          <a:blip r:embed="rId10"/>
          <a:stretch>
            <a:fillRect/>
          </a:stretch>
        </p:blipFill>
        <p:spPr>
          <a:xfrm>
            <a:off x="8246799" y="3165699"/>
            <a:ext cx="738698" cy="248030"/>
          </a:xfrm>
          <a:prstGeom prst="rect">
            <a:avLst/>
          </a:prstGeom>
          <a:effectLst>
            <a:glow rad="127000">
              <a:schemeClr val="bg2"/>
            </a:glow>
          </a:effectLst>
        </p:spPr>
      </p:pic>
      <p:pic>
        <p:nvPicPr>
          <p:cNvPr id="6" name="Picture 5">
            <a:extLst>
              <a:ext uri="{FF2B5EF4-FFF2-40B4-BE49-F238E27FC236}">
                <a16:creationId xmlns:a16="http://schemas.microsoft.com/office/drawing/2014/main" id="{97984745-8984-E47D-A6D5-88B0F8BDC590}"/>
              </a:ext>
            </a:extLst>
          </p:cNvPr>
          <p:cNvPicPr>
            <a:picLocks noChangeAspect="1"/>
          </p:cNvPicPr>
          <p:nvPr/>
        </p:nvPicPr>
        <p:blipFill>
          <a:blip r:embed="rId11"/>
          <a:stretch>
            <a:fillRect/>
          </a:stretch>
        </p:blipFill>
        <p:spPr>
          <a:xfrm>
            <a:off x="8258096" y="4116229"/>
            <a:ext cx="738699" cy="208351"/>
          </a:xfrm>
          <a:prstGeom prst="rect">
            <a:avLst/>
          </a:prstGeom>
          <a:effectLst>
            <a:glow rad="127000">
              <a:schemeClr val="bg2"/>
            </a:glow>
          </a:effectLst>
        </p:spPr>
      </p:pic>
    </p:spTree>
    <p:extLst>
      <p:ext uri="{BB962C8B-B14F-4D97-AF65-F5344CB8AC3E}">
        <p14:creationId xmlns:p14="http://schemas.microsoft.com/office/powerpoint/2010/main" val="1632367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A0DD66-64D3-4BB4-A43B-4710A89CF065}"/>
              </a:ext>
            </a:extLst>
          </p:cNvPr>
          <p:cNvSpPr>
            <a:spLocks noGrp="1"/>
          </p:cNvSpPr>
          <p:nvPr>
            <p:ph type="title"/>
          </p:nvPr>
        </p:nvSpPr>
        <p:spPr>
          <a:xfrm>
            <a:off x="1828800" y="91441"/>
            <a:ext cx="5486400" cy="525779"/>
          </a:xfrm>
        </p:spPr>
        <p:txBody>
          <a:bodyPr>
            <a:normAutofit fontScale="90000"/>
          </a:bodyPr>
          <a:lstStyle/>
          <a:p>
            <a:pPr algn="ctr"/>
            <a:r>
              <a:rPr lang="en-US" dirty="0"/>
              <a:t>Joint Replacement Guidebooks</a:t>
            </a:r>
          </a:p>
        </p:txBody>
      </p:sp>
      <p:pic>
        <p:nvPicPr>
          <p:cNvPr id="2" name="Picture 1">
            <a:extLst>
              <a:ext uri="{FF2B5EF4-FFF2-40B4-BE49-F238E27FC236}">
                <a16:creationId xmlns:a16="http://schemas.microsoft.com/office/drawing/2014/main" id="{1E79CCEA-625F-4906-AB97-6CAD53DDE534}"/>
              </a:ext>
            </a:extLst>
          </p:cNvPr>
          <p:cNvPicPr>
            <a:picLocks noChangeAspect="1"/>
          </p:cNvPicPr>
          <p:nvPr/>
        </p:nvPicPr>
        <p:blipFill>
          <a:blip r:embed="rId3"/>
          <a:stretch>
            <a:fillRect/>
          </a:stretch>
        </p:blipFill>
        <p:spPr>
          <a:xfrm>
            <a:off x="1071562" y="617220"/>
            <a:ext cx="2925572" cy="3771245"/>
          </a:xfrm>
          <a:prstGeom prst="rect">
            <a:avLst/>
          </a:prstGeom>
          <a:ln>
            <a:noFill/>
          </a:ln>
          <a:effectLst>
            <a:softEdge rad="112500"/>
          </a:effectLst>
        </p:spPr>
      </p:pic>
      <p:pic>
        <p:nvPicPr>
          <p:cNvPr id="8" name="Picture 7">
            <a:extLst>
              <a:ext uri="{FF2B5EF4-FFF2-40B4-BE49-F238E27FC236}">
                <a16:creationId xmlns:a16="http://schemas.microsoft.com/office/drawing/2014/main" id="{62C3A901-E61D-44A7-B216-B9CA28F420E5}"/>
              </a:ext>
            </a:extLst>
          </p:cNvPr>
          <p:cNvPicPr>
            <a:picLocks noChangeAspect="1"/>
          </p:cNvPicPr>
          <p:nvPr/>
        </p:nvPicPr>
        <p:blipFill>
          <a:blip r:embed="rId4"/>
          <a:stretch>
            <a:fillRect/>
          </a:stretch>
        </p:blipFill>
        <p:spPr>
          <a:xfrm>
            <a:off x="4850051" y="617220"/>
            <a:ext cx="2972355" cy="3828691"/>
          </a:xfrm>
          <a:prstGeom prst="rect">
            <a:avLst/>
          </a:prstGeom>
          <a:ln>
            <a:noFill/>
          </a:ln>
          <a:effectLst>
            <a:softEdge rad="112500"/>
          </a:effectLst>
        </p:spPr>
      </p:pic>
      <p:pic>
        <p:nvPicPr>
          <p:cNvPr id="5" name="Picture 4" descr="A qr code with green text&#10;&#10;Description automatically generated">
            <a:extLst>
              <a:ext uri="{FF2B5EF4-FFF2-40B4-BE49-F238E27FC236}">
                <a16:creationId xmlns:a16="http://schemas.microsoft.com/office/drawing/2014/main" id="{09CAA884-6D18-F22B-BB18-AA58709CF341}"/>
              </a:ext>
            </a:extLst>
          </p:cNvPr>
          <p:cNvPicPr>
            <a:picLocks noChangeAspect="1"/>
          </p:cNvPicPr>
          <p:nvPr/>
        </p:nvPicPr>
        <p:blipFill>
          <a:blip r:embed="rId5"/>
          <a:stretch>
            <a:fillRect/>
          </a:stretch>
        </p:blipFill>
        <p:spPr>
          <a:xfrm>
            <a:off x="8129066" y="3612629"/>
            <a:ext cx="749082" cy="775835"/>
          </a:xfrm>
          <a:prstGeom prst="rect">
            <a:avLst/>
          </a:prstGeom>
        </p:spPr>
      </p:pic>
    </p:spTree>
    <p:extLst>
      <p:ext uri="{BB962C8B-B14F-4D97-AF65-F5344CB8AC3E}">
        <p14:creationId xmlns:p14="http://schemas.microsoft.com/office/powerpoint/2010/main" val="37047599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BMC_modernTemplat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BMCHealthCare_Baldrige2020_template" id="{D919129D-ED28-E540-B9A7-8CE33C66A576}" vid="{50798456-02EB-7E40-8343-08C70E0570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GBMCHealthCare_Baldrige2020_template</Template>
  <TotalTime>10272</TotalTime>
  <Words>13376</Words>
  <Application>Microsoft Office PowerPoint</Application>
  <PresentationFormat>On-screen Show (16:9)</PresentationFormat>
  <Paragraphs>1427</Paragraphs>
  <Slides>75</Slides>
  <Notes>68</Notes>
  <HiddenSlides>0</HiddenSlides>
  <MMClips>5</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75</vt:i4>
      </vt:variant>
    </vt:vector>
  </HeadingPairs>
  <TitlesOfParts>
    <vt:vector size="99" baseType="lpstr">
      <vt:lpstr>Aleo-Regular</vt:lpstr>
      <vt:lpstr>Amazon Ember</vt:lpstr>
      <vt:lpstr>Angsana New</vt:lpstr>
      <vt:lpstr>AngsanaUPC</vt:lpstr>
      <vt:lpstr>Aptos</vt:lpstr>
      <vt:lpstr>Arial</vt:lpstr>
      <vt:lpstr>Calibri</vt:lpstr>
      <vt:lpstr>Calibri,Bold</vt:lpstr>
      <vt:lpstr>Cambria</vt:lpstr>
      <vt:lpstr>Georgia</vt:lpstr>
      <vt:lpstr>Google Sans</vt:lpstr>
      <vt:lpstr>inherit</vt:lpstr>
      <vt:lpstr>Libre Franklin</vt:lpstr>
      <vt:lpstr>Open Sans</vt:lpstr>
      <vt:lpstr>proxima-nova</vt:lpstr>
      <vt:lpstr>Roboto</vt:lpstr>
      <vt:lpstr>Segoe UI</vt:lpstr>
      <vt:lpstr>Symbol</vt:lpstr>
      <vt:lpstr>Times New Roman</vt:lpstr>
      <vt:lpstr>Wingdings</vt:lpstr>
      <vt:lpstr>Wingdings 2</vt:lpstr>
      <vt:lpstr>Wingdings-Regular</vt:lpstr>
      <vt:lpstr>WorkSans-Bold</vt:lpstr>
      <vt:lpstr>GBMC_modernTemplate</vt:lpstr>
      <vt:lpstr>Pre-op Presentation: Joint Replacement Surgery</vt:lpstr>
      <vt:lpstr>Sign-up for GBMC MyChart</vt:lpstr>
      <vt:lpstr>PowerPoint Presentation</vt:lpstr>
      <vt:lpstr>Time Sensitive Tasks to Complete Before Your Surgery</vt:lpstr>
      <vt:lpstr>PowerPoint Presentation</vt:lpstr>
      <vt:lpstr>PowerPoint Presentation</vt:lpstr>
      <vt:lpstr>PowerPoint Presentation</vt:lpstr>
      <vt:lpstr>Must be Completed before Your Surgery Date!!</vt:lpstr>
      <vt:lpstr>Joint Replacement Guidebooks</vt:lpstr>
      <vt:lpstr>Total Knee Replacement https://orthoinfo.aaos.org/en/treatment/total-knee-replacement</vt:lpstr>
      <vt:lpstr>PowerPoint Presentation</vt:lpstr>
      <vt:lpstr>PowerPoint Presentation</vt:lpstr>
      <vt:lpstr>PowerPoint Presentation</vt:lpstr>
      <vt:lpstr>Total Joint Replacement:  Enhanced Recovery After Surgery</vt:lpstr>
      <vt:lpstr>Preoperative Testing &amp; Plan of Care for Discharge</vt:lpstr>
      <vt:lpstr>Benefits of Pre-Operative In-Home Physical Therapy Assessment   </vt:lpstr>
      <vt:lpstr>Preparing for Surgery: Health Condition Checklist  How to Prevent Infection and Complications</vt:lpstr>
      <vt:lpstr>Pre-surgery Hibiclens CHG Showers</vt:lpstr>
      <vt:lpstr>4 Days of Pre-surgery CHG Showers</vt:lpstr>
      <vt:lpstr>PowerPoint Presentation</vt:lpstr>
      <vt:lpstr>3 Nights Before Your Surgery: Begin Your CHG Showers</vt:lpstr>
      <vt:lpstr>PowerPoint Presentation</vt:lpstr>
      <vt:lpstr>Preparing for Surgery</vt:lpstr>
      <vt:lpstr>Coach/Support Person</vt:lpstr>
      <vt:lpstr> Home Set-up</vt:lpstr>
      <vt:lpstr>Current Medications</vt:lpstr>
      <vt:lpstr>Current Medications</vt:lpstr>
      <vt:lpstr>PowerPoint Presentation</vt:lpstr>
      <vt:lpstr>PowerPoint Presentation</vt:lpstr>
      <vt:lpstr>    Current Medications</vt:lpstr>
      <vt:lpstr>    Current Diabetic Medications</vt:lpstr>
      <vt:lpstr>Diabetes Medications…continued</vt:lpstr>
      <vt:lpstr>The Night Before Surgery</vt:lpstr>
      <vt:lpstr>Current Medications: Morning of Surgery</vt:lpstr>
      <vt:lpstr>Lung Exercises: Before Surgery &amp; After Surgery</vt:lpstr>
      <vt:lpstr> Same-Day Discharge Pre-op Check List</vt:lpstr>
      <vt:lpstr>What to Bring to the Hospital</vt:lpstr>
      <vt:lpstr>PowerPoint Presentation</vt:lpstr>
      <vt:lpstr>Arriving to the Hospital on the Day of Surgery</vt:lpstr>
      <vt:lpstr>Directions to the General Operating Room (GOR)</vt:lpstr>
      <vt:lpstr>The Pre-operative/Intra-op Areas </vt:lpstr>
      <vt:lpstr>Pre-op Infection Prevention: antimicrobial intranasal coverage </vt:lpstr>
      <vt:lpstr>Types of Anesthesia, local blocks, multimodal pain management </vt:lpstr>
      <vt:lpstr>DO NOT…</vt:lpstr>
      <vt:lpstr>In the Operating Room</vt:lpstr>
      <vt:lpstr>After Surgery</vt:lpstr>
      <vt:lpstr>Post-op Infection Prevention</vt:lpstr>
      <vt:lpstr>Fall Risk </vt:lpstr>
      <vt:lpstr>DVT Prevention: Sequential Compression Device</vt:lpstr>
      <vt:lpstr>DVT Prevention</vt:lpstr>
      <vt:lpstr>Pain Management</vt:lpstr>
      <vt:lpstr>To Help Reduce Swelling and Discomfort</vt:lpstr>
      <vt:lpstr>Hip Replacement Precautions: </vt:lpstr>
      <vt:lpstr>…continued        Hip Replacement Precautions videos:</vt:lpstr>
      <vt:lpstr>Total Knee Replacement</vt:lpstr>
      <vt:lpstr>Medical Equipment Needs</vt:lpstr>
      <vt:lpstr>Medical Equipment Needs to Consider</vt:lpstr>
      <vt:lpstr>PowerPoint Presentation</vt:lpstr>
      <vt:lpstr>PRESENTATION FOR  SAME-DAY DISCHARGE ENDS NOW. Thank you for choosing GBMC!</vt:lpstr>
      <vt:lpstr>PowerPoint Presentation</vt:lpstr>
      <vt:lpstr>PowerPoint Presentation</vt:lpstr>
      <vt:lpstr>Visitor Policy: Inpatient Adult Units</vt:lpstr>
      <vt:lpstr>Physical and Occupational Therapy Starts the Day of Surgery </vt:lpstr>
      <vt:lpstr>Rehabilitation: PT versus OT</vt:lpstr>
      <vt:lpstr>Physical and Occupation Therapy: Their Assessment and Education</vt:lpstr>
      <vt:lpstr>Medical Equipment to help prevent hip dislocation. Hip Kit may include one or more of these items:</vt:lpstr>
      <vt:lpstr>Medical Equipment Needs</vt:lpstr>
      <vt:lpstr>GBMC Care Management: GBMA Surgeons  Drs. Schmidt, Lanzo, Johnston, and Melegari</vt:lpstr>
      <vt:lpstr>GBMC Care Management: OrthoMD Patients Drs. Buchalter, Jay, and Heller</vt:lpstr>
      <vt:lpstr>Medical Orders for Life-Sustaining Treatment (MOLST)</vt:lpstr>
      <vt:lpstr>PowerPoint Presentation</vt:lpstr>
      <vt:lpstr>Discharge Instructions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Shaffer</dc:creator>
  <cp:lastModifiedBy>April Asuncion Higgins</cp:lastModifiedBy>
  <cp:revision>347</cp:revision>
  <cp:lastPrinted>2023-01-25T19:40:53Z</cp:lastPrinted>
  <dcterms:created xsi:type="dcterms:W3CDTF">2021-04-26T13:32:57Z</dcterms:created>
  <dcterms:modified xsi:type="dcterms:W3CDTF">2024-04-30T20:38:45Z</dcterms:modified>
</cp:coreProperties>
</file>