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notesMasterIdLst>
    <p:notesMasterId r:id="rId91"/>
  </p:notesMasterIdLst>
  <p:handoutMasterIdLst>
    <p:handoutMasterId r:id="rId92"/>
  </p:handoutMasterIdLst>
  <p:sldIdLst>
    <p:sldId id="737" r:id="rId2"/>
    <p:sldId id="827" r:id="rId3"/>
    <p:sldId id="825" r:id="rId4"/>
    <p:sldId id="828" r:id="rId5"/>
    <p:sldId id="826" r:id="rId6"/>
    <p:sldId id="738" r:id="rId7"/>
    <p:sldId id="739" r:id="rId8"/>
    <p:sldId id="740" r:id="rId9"/>
    <p:sldId id="741" r:id="rId10"/>
    <p:sldId id="742" r:id="rId11"/>
    <p:sldId id="743" r:id="rId12"/>
    <p:sldId id="744" r:id="rId13"/>
    <p:sldId id="745" r:id="rId14"/>
    <p:sldId id="746" r:id="rId15"/>
    <p:sldId id="747" r:id="rId16"/>
    <p:sldId id="748" r:id="rId17"/>
    <p:sldId id="749" r:id="rId18"/>
    <p:sldId id="750" r:id="rId19"/>
    <p:sldId id="753" r:id="rId20"/>
    <p:sldId id="865" r:id="rId21"/>
    <p:sldId id="754" r:id="rId22"/>
    <p:sldId id="755" r:id="rId23"/>
    <p:sldId id="756" r:id="rId24"/>
    <p:sldId id="757" r:id="rId25"/>
    <p:sldId id="758" r:id="rId26"/>
    <p:sldId id="759" r:id="rId27"/>
    <p:sldId id="760" r:id="rId28"/>
    <p:sldId id="761" r:id="rId29"/>
    <p:sldId id="762" r:id="rId30"/>
    <p:sldId id="763" r:id="rId31"/>
    <p:sldId id="764" r:id="rId32"/>
    <p:sldId id="765" r:id="rId33"/>
    <p:sldId id="766" r:id="rId34"/>
    <p:sldId id="767" r:id="rId35"/>
    <p:sldId id="768" r:id="rId36"/>
    <p:sldId id="829" r:id="rId37"/>
    <p:sldId id="772" r:id="rId38"/>
    <p:sldId id="773" r:id="rId39"/>
    <p:sldId id="775" r:id="rId40"/>
    <p:sldId id="777" r:id="rId41"/>
    <p:sldId id="779" r:id="rId42"/>
    <p:sldId id="780" r:id="rId43"/>
    <p:sldId id="781" r:id="rId44"/>
    <p:sldId id="782" r:id="rId45"/>
    <p:sldId id="787" r:id="rId46"/>
    <p:sldId id="783" r:id="rId47"/>
    <p:sldId id="784" r:id="rId48"/>
    <p:sldId id="786" r:id="rId49"/>
    <p:sldId id="785" r:id="rId50"/>
    <p:sldId id="867" r:id="rId51"/>
    <p:sldId id="790" r:id="rId52"/>
    <p:sldId id="792" r:id="rId53"/>
    <p:sldId id="793" r:id="rId54"/>
    <p:sldId id="805" r:id="rId55"/>
    <p:sldId id="806" r:id="rId56"/>
    <p:sldId id="801" r:id="rId57"/>
    <p:sldId id="803" r:id="rId58"/>
    <p:sldId id="807" r:id="rId59"/>
    <p:sldId id="808" r:id="rId60"/>
    <p:sldId id="809" r:id="rId61"/>
    <p:sldId id="810" r:id="rId62"/>
    <p:sldId id="869" r:id="rId63"/>
    <p:sldId id="817" r:id="rId64"/>
    <p:sldId id="818" r:id="rId65"/>
    <p:sldId id="819" r:id="rId66"/>
    <p:sldId id="823" r:id="rId67"/>
    <p:sldId id="821" r:id="rId68"/>
    <p:sldId id="820" r:id="rId69"/>
    <p:sldId id="854" r:id="rId70"/>
    <p:sldId id="833" r:id="rId71"/>
    <p:sldId id="834" r:id="rId72"/>
    <p:sldId id="837" r:id="rId73"/>
    <p:sldId id="838" r:id="rId74"/>
    <p:sldId id="839" r:id="rId75"/>
    <p:sldId id="840" r:id="rId76"/>
    <p:sldId id="841" r:id="rId77"/>
    <p:sldId id="843" r:id="rId78"/>
    <p:sldId id="844" r:id="rId79"/>
    <p:sldId id="849" r:id="rId80"/>
    <p:sldId id="850" r:id="rId81"/>
    <p:sldId id="851" r:id="rId82"/>
    <p:sldId id="856" r:id="rId83"/>
    <p:sldId id="857" r:id="rId84"/>
    <p:sldId id="858" r:id="rId85"/>
    <p:sldId id="859" r:id="rId86"/>
    <p:sldId id="860" r:id="rId87"/>
    <p:sldId id="861" r:id="rId88"/>
    <p:sldId id="868" r:id="rId89"/>
    <p:sldId id="862" r:id="rId9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205A59-0D6A-264A-B51A-1A2B5E28411F}">
          <p14:sldIdLst>
            <p14:sldId id="737"/>
            <p14:sldId id="827"/>
            <p14:sldId id="825"/>
            <p14:sldId id="828"/>
            <p14:sldId id="826"/>
            <p14:sldId id="738"/>
            <p14:sldId id="739"/>
            <p14:sldId id="740"/>
            <p14:sldId id="741"/>
            <p14:sldId id="742"/>
            <p14:sldId id="743"/>
            <p14:sldId id="744"/>
            <p14:sldId id="745"/>
            <p14:sldId id="746"/>
            <p14:sldId id="747"/>
            <p14:sldId id="748"/>
            <p14:sldId id="749"/>
            <p14:sldId id="750"/>
            <p14:sldId id="753"/>
            <p14:sldId id="865"/>
            <p14:sldId id="754"/>
            <p14:sldId id="755"/>
            <p14:sldId id="756"/>
            <p14:sldId id="757"/>
            <p14:sldId id="758"/>
            <p14:sldId id="759"/>
            <p14:sldId id="760"/>
            <p14:sldId id="761"/>
            <p14:sldId id="762"/>
            <p14:sldId id="763"/>
            <p14:sldId id="764"/>
            <p14:sldId id="765"/>
            <p14:sldId id="766"/>
            <p14:sldId id="767"/>
            <p14:sldId id="768"/>
            <p14:sldId id="829"/>
            <p14:sldId id="772"/>
            <p14:sldId id="773"/>
            <p14:sldId id="775"/>
            <p14:sldId id="777"/>
            <p14:sldId id="779"/>
            <p14:sldId id="780"/>
            <p14:sldId id="781"/>
            <p14:sldId id="782"/>
            <p14:sldId id="787"/>
            <p14:sldId id="783"/>
            <p14:sldId id="784"/>
            <p14:sldId id="786"/>
            <p14:sldId id="785"/>
            <p14:sldId id="867"/>
            <p14:sldId id="790"/>
            <p14:sldId id="792"/>
            <p14:sldId id="793"/>
            <p14:sldId id="805"/>
            <p14:sldId id="806"/>
            <p14:sldId id="801"/>
            <p14:sldId id="803"/>
            <p14:sldId id="807"/>
            <p14:sldId id="808"/>
            <p14:sldId id="809"/>
            <p14:sldId id="810"/>
            <p14:sldId id="869"/>
            <p14:sldId id="817"/>
            <p14:sldId id="818"/>
            <p14:sldId id="819"/>
            <p14:sldId id="823"/>
            <p14:sldId id="821"/>
            <p14:sldId id="820"/>
            <p14:sldId id="854"/>
            <p14:sldId id="833"/>
            <p14:sldId id="834"/>
            <p14:sldId id="837"/>
            <p14:sldId id="838"/>
            <p14:sldId id="839"/>
            <p14:sldId id="840"/>
            <p14:sldId id="841"/>
            <p14:sldId id="843"/>
            <p14:sldId id="844"/>
            <p14:sldId id="849"/>
            <p14:sldId id="850"/>
            <p14:sldId id="851"/>
            <p14:sldId id="856"/>
            <p14:sldId id="857"/>
            <p14:sldId id="858"/>
            <p14:sldId id="859"/>
            <p14:sldId id="860"/>
            <p14:sldId id="861"/>
            <p14:sldId id="868"/>
            <p14:sldId id="862"/>
          </p14:sldIdLst>
        </p14:section>
      </p14:sectionLst>
    </p:ext>
    <p:ext uri="{EFAFB233-063F-42B5-8137-9DF3F51BA10A}">
      <p15:sldGuideLst xmlns:p15="http://schemas.microsoft.com/office/powerpoint/2012/main">
        <p15:guide id="2" pos="2880">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Custodio" initials="DC" lastIdx="1" clrIdx="0">
    <p:extLst>
      <p:ext uri="{19B8F6BF-5375-455C-9EA6-DF929625EA0E}">
        <p15:presenceInfo xmlns:p15="http://schemas.microsoft.com/office/powerpoint/2012/main" userId="f6b8de934e539a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C8AC"/>
    <a:srgbClr val="008000"/>
    <a:srgbClr val="4A6945"/>
    <a:srgbClr val="FC42F3"/>
    <a:srgbClr val="DD1611"/>
    <a:srgbClr val="61AFB3"/>
    <a:srgbClr val="617985"/>
    <a:srgbClr val="5C737E"/>
    <a:srgbClr val="3D4C53"/>
    <a:srgbClr val="CE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85948" autoAdjust="0"/>
  </p:normalViewPr>
  <p:slideViewPr>
    <p:cSldViewPr>
      <p:cViewPr varScale="1">
        <p:scale>
          <a:sx n="97" d="100"/>
          <a:sy n="97" d="100"/>
        </p:scale>
        <p:origin x="1782" y="90"/>
      </p:cViewPr>
      <p:guideLst>
        <p:guide pos="2880"/>
        <p:guide orient="horz" pos="2160"/>
      </p:guideLst>
    </p:cSldViewPr>
  </p:slideViewPr>
  <p:notesTextViewPr>
    <p:cViewPr>
      <p:scale>
        <a:sx n="105" d="100"/>
        <a:sy n="10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3C8750-EEC3-477B-88F6-12B68A38CD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BCECB6-2CB8-4436-ACF4-FEC7239908E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14799FF-D804-4A64-B3C5-7EF1108CEC4C}" type="datetimeFigureOut">
              <a:rPr lang="en-US" smtClean="0"/>
              <a:t>12/11/2023</a:t>
            </a:fld>
            <a:endParaRPr lang="en-US"/>
          </a:p>
        </p:txBody>
      </p:sp>
      <p:sp>
        <p:nvSpPr>
          <p:cNvPr id="4" name="Footer Placeholder 3">
            <a:extLst>
              <a:ext uri="{FF2B5EF4-FFF2-40B4-BE49-F238E27FC236}">
                <a16:creationId xmlns:a16="http://schemas.microsoft.com/office/drawing/2014/main" id="{CF7899CF-67B9-4140-BC88-424A033F622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3BD1B5-8FF1-41DE-BCDB-582EF79CD1F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85F1DE5-4304-4692-80CF-BB99A55FED74}" type="slidenum">
              <a:rPr lang="en-US" smtClean="0"/>
              <a:t>‹#›</a:t>
            </a:fld>
            <a:endParaRPr lang="en-US"/>
          </a:p>
        </p:txBody>
      </p:sp>
    </p:spTree>
    <p:extLst>
      <p:ext uri="{BB962C8B-B14F-4D97-AF65-F5344CB8AC3E}">
        <p14:creationId xmlns:p14="http://schemas.microsoft.com/office/powerpoint/2010/main" val="4073104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90D827-1D9A-4987-ABE0-9D02DA8556D7}" type="datetimeFigureOut">
              <a:rPr lang="en-US" smtClean="0"/>
              <a:t>12/11/2023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AD65411-20B4-4E8F-B38D-C291B6829B84}" type="slidenum">
              <a:rPr lang="en-US" smtClean="0"/>
              <a:t>‹#›</a:t>
            </a:fld>
            <a:endParaRPr lang="en-US"/>
          </a:p>
        </p:txBody>
      </p:sp>
    </p:spTree>
    <p:extLst>
      <p:ext uri="{BB962C8B-B14F-4D97-AF65-F5344CB8AC3E}">
        <p14:creationId xmlns:p14="http://schemas.microsoft.com/office/powerpoint/2010/main" val="403582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65411-20B4-4E8F-B38D-C291B6829B84}" type="slidenum">
              <a:rPr lang="en-US" smtClean="0"/>
              <a:t>48</a:t>
            </a:fld>
            <a:endParaRPr lang="en-US"/>
          </a:p>
        </p:txBody>
      </p:sp>
    </p:spTree>
    <p:extLst>
      <p:ext uri="{BB962C8B-B14F-4D97-AF65-F5344CB8AC3E}">
        <p14:creationId xmlns:p14="http://schemas.microsoft.com/office/powerpoint/2010/main" val="66014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5411-20B4-4E8F-B38D-C291B6829B84}" type="slidenum">
              <a:rPr lang="en-US" smtClean="0"/>
              <a:t>70</a:t>
            </a:fld>
            <a:endParaRPr lang="en-US"/>
          </a:p>
        </p:txBody>
      </p:sp>
    </p:spTree>
    <p:extLst>
      <p:ext uri="{BB962C8B-B14F-4D97-AF65-F5344CB8AC3E}">
        <p14:creationId xmlns:p14="http://schemas.microsoft.com/office/powerpoint/2010/main" val="127858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65411-20B4-4E8F-B38D-C291B6829B84}" type="slidenum">
              <a:rPr lang="en-US" smtClean="0"/>
              <a:t>89</a:t>
            </a:fld>
            <a:endParaRPr lang="en-US"/>
          </a:p>
        </p:txBody>
      </p:sp>
    </p:spTree>
    <p:extLst>
      <p:ext uri="{BB962C8B-B14F-4D97-AF65-F5344CB8AC3E}">
        <p14:creationId xmlns:p14="http://schemas.microsoft.com/office/powerpoint/2010/main" val="4284842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0" name="Rectangle 9"/>
          <p:cNvSpPr/>
          <p:nvPr/>
        </p:nvSpPr>
        <p:spPr>
          <a:xfrm>
            <a:off x="-128491" y="4864770"/>
            <a:ext cx="9272491" cy="1440406"/>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385" y="5160514"/>
            <a:ext cx="2873492" cy="841523"/>
          </a:xfrm>
          <a:prstGeom prst="rect">
            <a:avLst/>
          </a:prstGeom>
        </p:spPr>
      </p:pic>
      <p:sp>
        <p:nvSpPr>
          <p:cNvPr id="13" name="Title 1"/>
          <p:cNvSpPr>
            <a:spLocks noGrp="1"/>
          </p:cNvSpPr>
          <p:nvPr>
            <p:ph type="ctrTitle" hasCustomPrompt="1"/>
          </p:nvPr>
        </p:nvSpPr>
        <p:spPr>
          <a:xfrm>
            <a:off x="3543300" y="5047876"/>
            <a:ext cx="5359400" cy="533400"/>
          </a:xfrm>
        </p:spPr>
        <p:txBody>
          <a:bodyPr>
            <a:noAutofit/>
          </a:bodyPr>
          <a:lstStyle>
            <a:lvl1pPr>
              <a:defRPr sz="3600">
                <a:solidFill>
                  <a:schemeClr val="bg1"/>
                </a:solidFill>
              </a:defRPr>
            </a:lvl1pPr>
          </a:lstStyle>
          <a:p>
            <a:r>
              <a:rPr lang="en-US" dirty="0"/>
              <a:t>Click to edit Master Title</a:t>
            </a:r>
          </a:p>
        </p:txBody>
      </p:sp>
      <p:sp>
        <p:nvSpPr>
          <p:cNvPr id="14" name="Subtitle 2"/>
          <p:cNvSpPr>
            <a:spLocks noGrp="1"/>
          </p:cNvSpPr>
          <p:nvPr>
            <p:ph type="subTitle" idx="1"/>
          </p:nvPr>
        </p:nvSpPr>
        <p:spPr>
          <a:xfrm>
            <a:off x="3539222" y="5703587"/>
            <a:ext cx="5363478" cy="29845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5" name="Straight Connector 4"/>
          <p:cNvCxnSpPr/>
          <p:nvPr/>
        </p:nvCxnSpPr>
        <p:spPr>
          <a:xfrm>
            <a:off x="3378200" y="5047876"/>
            <a:ext cx="0" cy="954161"/>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p:nvPr>
        </p:nvSpPr>
        <p:spPr>
          <a:xfrm>
            <a:off x="273385" y="207963"/>
            <a:ext cx="8629315" cy="4445587"/>
          </a:xfrm>
        </p:spPr>
        <p:txBody>
          <a:bodyPr/>
          <a:lstStyle/>
          <a:p>
            <a:r>
              <a:rPr lang="en-US"/>
              <a:t>Click icon to add picture</a:t>
            </a:r>
          </a:p>
        </p:txBody>
      </p:sp>
    </p:spTree>
    <p:extLst>
      <p:ext uri="{BB962C8B-B14F-4D97-AF65-F5344CB8AC3E}">
        <p14:creationId xmlns:p14="http://schemas.microsoft.com/office/powerpoint/2010/main" val="1589579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70814" y="888814"/>
            <a:ext cx="7315200" cy="115409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1895309"/>
            <a:ext cx="7315200" cy="353952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pic>
        <p:nvPicPr>
          <p:cNvPr id="11" name="Picture 10" descr="vision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808" y="6212103"/>
            <a:ext cx="4165600" cy="444500"/>
          </a:xfrm>
          <a:prstGeom prst="rect">
            <a:avLst/>
          </a:prstGeom>
        </p:spPr>
      </p:pic>
    </p:spTree>
    <p:extLst>
      <p:ext uri="{BB962C8B-B14F-4D97-AF65-F5344CB8AC3E}">
        <p14:creationId xmlns:p14="http://schemas.microsoft.com/office/powerpoint/2010/main" val="278000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294299-F5F1-4DB0-87BF-2D974CAC9434}" type="slidenum">
              <a:rPr lang="en-US" smtClean="0"/>
              <a:pPr/>
              <a:t>‹#›</a:t>
            </a:fld>
            <a:endParaRPr lang="en-US" dirty="0"/>
          </a:p>
        </p:txBody>
      </p:sp>
    </p:spTree>
    <p:extLst>
      <p:ext uri="{BB962C8B-B14F-4D97-AF65-F5344CB8AC3E}">
        <p14:creationId xmlns:p14="http://schemas.microsoft.com/office/powerpoint/2010/main" val="12266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40899"/>
            <a:ext cx="7315200" cy="1154097"/>
          </a:xfrm>
        </p:spPr>
        <p:txBody>
          <a:bodyPr/>
          <a:lstStyle/>
          <a:p>
            <a:r>
              <a:rPr lang="en-US"/>
              <a:t>Click to edit Master title style</a:t>
            </a:r>
          </a:p>
        </p:txBody>
      </p:sp>
      <p:sp>
        <p:nvSpPr>
          <p:cNvPr id="3" name="Content Placeholder 2"/>
          <p:cNvSpPr>
            <a:spLocks noGrp="1"/>
          </p:cNvSpPr>
          <p:nvPr>
            <p:ph idx="1"/>
          </p:nvPr>
        </p:nvSpPr>
        <p:spPr>
          <a:xfrm>
            <a:off x="914400" y="2166017"/>
            <a:ext cx="7315200" cy="32753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pic>
        <p:nvPicPr>
          <p:cNvPr id="12" name="Picture 11" descr="vision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808" y="6212103"/>
            <a:ext cx="4165600" cy="444500"/>
          </a:xfrm>
          <a:prstGeom prst="rect">
            <a:avLst/>
          </a:prstGeom>
        </p:spPr>
      </p:pic>
    </p:spTree>
    <p:extLst>
      <p:ext uri="{BB962C8B-B14F-4D97-AF65-F5344CB8AC3E}">
        <p14:creationId xmlns:p14="http://schemas.microsoft.com/office/powerpoint/2010/main" val="249621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8912" y="3114632"/>
            <a:ext cx="7315200" cy="1293592"/>
          </a:xfrm>
        </p:spPr>
        <p:txBody>
          <a:bodyPr anchor="t"/>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028912" y="196215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Rectangle 6"/>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sp>
        <p:nvSpPr>
          <p:cNvPr id="10" name="TextBox 9"/>
          <p:cNvSpPr txBox="1"/>
          <p:nvPr/>
        </p:nvSpPr>
        <p:spPr>
          <a:xfrm>
            <a:off x="795113" y="6129242"/>
            <a:ext cx="4462004" cy="769441"/>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1" dirty="0">
                <a:solidFill>
                  <a:srgbClr val="FFFFFF"/>
                </a:solidFill>
                <a:latin typeface="Adobe Garamond Pro"/>
                <a:cs typeface="Adobe Garamond Pro"/>
              </a:rPr>
              <a:t>"To every patient, every time, we will provide the care </a:t>
            </a:r>
            <a:br>
              <a:rPr lang="en-US" sz="1600" b="0" i="1" dirty="0">
                <a:solidFill>
                  <a:srgbClr val="FFFFFF"/>
                </a:solidFill>
                <a:latin typeface="Adobe Garamond Pro"/>
                <a:cs typeface="Adobe Garamond Pro"/>
              </a:rPr>
            </a:br>
            <a:r>
              <a:rPr lang="en-US" sz="1600" b="0" i="1" dirty="0">
                <a:solidFill>
                  <a:srgbClr val="FFFFFF"/>
                </a:solidFill>
                <a:latin typeface="Adobe Garamond Pro"/>
                <a:cs typeface="Adobe Garamond Pro"/>
              </a:rPr>
              <a:t>  that we would want for our own loved ones.”</a:t>
            </a:r>
          </a:p>
          <a:p>
            <a:endParaRPr lang="en-US" sz="1200" dirty="0">
              <a:solidFill>
                <a:srgbClr val="FFFFFF"/>
              </a:solidFill>
            </a:endParaRPr>
          </a:p>
        </p:txBody>
      </p:sp>
    </p:spTree>
    <p:extLst>
      <p:ext uri="{BB962C8B-B14F-4D97-AF65-F5344CB8AC3E}">
        <p14:creationId xmlns:p14="http://schemas.microsoft.com/office/powerpoint/2010/main" val="244899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39977" y="850901"/>
            <a:ext cx="7315200" cy="1117599"/>
          </a:xfrm>
        </p:spPr>
        <p:txBody>
          <a:bodyPr/>
          <a:lstStyle/>
          <a:p>
            <a:r>
              <a:rPr lang="en-US"/>
              <a:t>Click to edit Master title style</a:t>
            </a:r>
            <a:endParaRPr lang="en-US" dirty="0"/>
          </a:p>
        </p:txBody>
      </p:sp>
      <p:sp>
        <p:nvSpPr>
          <p:cNvPr id="8" name="Content Placeholder 7"/>
          <p:cNvSpPr>
            <a:spLocks noGrp="1"/>
          </p:cNvSpPr>
          <p:nvPr>
            <p:ph sz="quarter" idx="13"/>
          </p:nvPr>
        </p:nvSpPr>
        <p:spPr>
          <a:xfrm>
            <a:off x="939977" y="1968500"/>
            <a:ext cx="3566160" cy="340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707305" y="1968375"/>
            <a:ext cx="3566160" cy="3403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pic>
        <p:nvPicPr>
          <p:cNvPr id="16" name="Picture 15" descr="vision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808" y="6212103"/>
            <a:ext cx="4165600" cy="444500"/>
          </a:xfrm>
          <a:prstGeom prst="rect">
            <a:avLst/>
          </a:prstGeom>
        </p:spPr>
      </p:pic>
    </p:spTree>
    <p:extLst>
      <p:ext uri="{BB962C8B-B14F-4D97-AF65-F5344CB8AC3E}">
        <p14:creationId xmlns:p14="http://schemas.microsoft.com/office/powerpoint/2010/main" val="219918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8881" y="1888922"/>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4887677" y="1888922"/>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itle 9"/>
          <p:cNvSpPr>
            <a:spLocks noGrp="1"/>
          </p:cNvSpPr>
          <p:nvPr>
            <p:ph type="title"/>
          </p:nvPr>
        </p:nvSpPr>
        <p:spPr>
          <a:xfrm>
            <a:off x="916933" y="690437"/>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6933" y="2529002"/>
            <a:ext cx="3566160" cy="2953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4260" y="2529002"/>
            <a:ext cx="3566160" cy="2953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pic>
        <p:nvPicPr>
          <p:cNvPr id="17" name="Picture 16" descr="vision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808" y="6212103"/>
            <a:ext cx="4165600" cy="444500"/>
          </a:xfrm>
          <a:prstGeom prst="rect">
            <a:avLst/>
          </a:prstGeom>
        </p:spPr>
      </p:pic>
    </p:spTree>
    <p:extLst>
      <p:ext uri="{BB962C8B-B14F-4D97-AF65-F5344CB8AC3E}">
        <p14:creationId xmlns:p14="http://schemas.microsoft.com/office/powerpoint/2010/main" val="103856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888822"/>
            <a:ext cx="7315200" cy="1154097"/>
          </a:xfrm>
        </p:spPr>
        <p:txBody>
          <a:bodyPr/>
          <a:lstStyle/>
          <a:p>
            <a:r>
              <a:rPr lang="en-US"/>
              <a:t>Click to edit Master title style</a:t>
            </a:r>
          </a:p>
        </p:txBody>
      </p:sp>
      <p:sp>
        <p:nvSpPr>
          <p:cNvPr id="6" name="Rectangle 5"/>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pic>
        <p:nvPicPr>
          <p:cNvPr id="10" name="Picture 9" descr="vision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808" y="6212103"/>
            <a:ext cx="4165600" cy="444500"/>
          </a:xfrm>
          <a:prstGeom prst="rect">
            <a:avLst/>
          </a:prstGeom>
        </p:spPr>
      </p:pic>
    </p:spTree>
    <p:extLst>
      <p:ext uri="{BB962C8B-B14F-4D97-AF65-F5344CB8AC3E}">
        <p14:creationId xmlns:p14="http://schemas.microsoft.com/office/powerpoint/2010/main" val="1919250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spTree>
    <p:extLst>
      <p:ext uri="{BB962C8B-B14F-4D97-AF65-F5344CB8AC3E}">
        <p14:creationId xmlns:p14="http://schemas.microsoft.com/office/powerpoint/2010/main" val="19617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002893"/>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004240"/>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3238626"/>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Rectangle 7"/>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pic>
        <p:nvPicPr>
          <p:cNvPr id="12" name="Picture 11" descr="vision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808" y="6212103"/>
            <a:ext cx="4165600" cy="444500"/>
          </a:xfrm>
          <a:prstGeom prst="rect">
            <a:avLst/>
          </a:prstGeom>
        </p:spPr>
      </p:pic>
    </p:spTree>
    <p:extLst>
      <p:ext uri="{BB962C8B-B14F-4D97-AF65-F5344CB8AC3E}">
        <p14:creationId xmlns:p14="http://schemas.microsoft.com/office/powerpoint/2010/main" val="368097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912632"/>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1369832"/>
            <a:ext cx="4038600" cy="3352800"/>
          </a:xfrm>
          <a:solidFill>
            <a:srgbClr val="005F01"/>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3143768"/>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Rectangle 7"/>
          <p:cNvSpPr/>
          <p:nvPr/>
        </p:nvSpPr>
        <p:spPr>
          <a:xfrm>
            <a:off x="-54353" y="6163516"/>
            <a:ext cx="9272491" cy="520287"/>
          </a:xfrm>
          <a:prstGeom prst="rect">
            <a:avLst/>
          </a:prstGeom>
          <a:solidFill>
            <a:srgbClr val="005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147567" y="6163516"/>
            <a:ext cx="2107610" cy="520287"/>
          </a:xfrm>
          <a:prstGeom prst="rect">
            <a:avLst/>
          </a:prstGeom>
          <a:solidFill>
            <a:srgbClr val="00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2011_GBMC logo whi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9700" y="6201692"/>
            <a:ext cx="1422400" cy="416560"/>
          </a:xfrm>
          <a:prstGeom prst="rect">
            <a:avLst/>
          </a:prstGeom>
        </p:spPr>
      </p:pic>
      <p:pic>
        <p:nvPicPr>
          <p:cNvPr id="12" name="Picture 11" descr="vision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808" y="6212103"/>
            <a:ext cx="4165600" cy="444500"/>
          </a:xfrm>
          <a:prstGeom prst="rect">
            <a:avLst/>
          </a:prstGeom>
        </p:spPr>
      </p:pic>
    </p:spTree>
    <p:extLst>
      <p:ext uri="{BB962C8B-B14F-4D97-AF65-F5344CB8AC3E}">
        <p14:creationId xmlns:p14="http://schemas.microsoft.com/office/powerpoint/2010/main" val="294808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8DB48859-1292-2946-B0F2-F2E314F8E8AB}"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extLst>
      <p:ext uri="{BB962C8B-B14F-4D97-AF65-F5344CB8AC3E}">
        <p14:creationId xmlns:p14="http://schemas.microsoft.com/office/powerpoint/2010/main" val="123062177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gbmc.org/volunteer-services-hand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medicare.gov/hospitalcompar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0BA05A-27D1-4936-BB43-28657987A9CA}"/>
              </a:ext>
            </a:extLst>
          </p:cNvPr>
          <p:cNvSpPr txBox="1"/>
          <p:nvPr/>
        </p:nvSpPr>
        <p:spPr>
          <a:xfrm>
            <a:off x="9296400" y="5257800"/>
            <a:ext cx="228600" cy="369332"/>
          </a:xfrm>
          <a:prstGeom prst="rect">
            <a:avLst/>
          </a:prstGeom>
          <a:noFill/>
        </p:spPr>
        <p:txBody>
          <a:bodyPr wrap="square" rtlCol="0">
            <a:spAutoFit/>
          </a:bodyPr>
          <a:lstStyle/>
          <a:p>
            <a:endParaRPr lang="en-US" dirty="0"/>
          </a:p>
        </p:txBody>
      </p:sp>
      <p:sp>
        <p:nvSpPr>
          <p:cNvPr id="5" name="Slide Number Placeholder 2">
            <a:extLst>
              <a:ext uri="{FF2B5EF4-FFF2-40B4-BE49-F238E27FC236}">
                <a16:creationId xmlns:a16="http://schemas.microsoft.com/office/drawing/2014/main" id="{71B3EC61-8AFE-4B8E-AF51-0BDDB72F6D05}"/>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19E81A56-A035-4544-87F2-38C5F8BE1E15}"/>
              </a:ext>
            </a:extLst>
          </p:cNvPr>
          <p:cNvSpPr txBox="1"/>
          <p:nvPr/>
        </p:nvSpPr>
        <p:spPr>
          <a:xfrm>
            <a:off x="1066800" y="1295400"/>
            <a:ext cx="6781800" cy="707886"/>
          </a:xfrm>
          <a:prstGeom prst="rect">
            <a:avLst/>
          </a:prstGeom>
          <a:noFill/>
        </p:spPr>
        <p:txBody>
          <a:bodyPr wrap="square" rtlCol="0">
            <a:spAutoFit/>
          </a:bodyPr>
          <a:lstStyle/>
          <a:p>
            <a:r>
              <a:rPr lang="en-US" sz="4000" dirty="0"/>
              <a:t>GBMC Volunteer Orientation</a:t>
            </a:r>
          </a:p>
        </p:txBody>
      </p:sp>
      <p:pic>
        <p:nvPicPr>
          <p:cNvPr id="7" name="Picture 6">
            <a:extLst>
              <a:ext uri="{FF2B5EF4-FFF2-40B4-BE49-F238E27FC236}">
                <a16:creationId xmlns:a16="http://schemas.microsoft.com/office/drawing/2014/main" id="{966887B9-031D-4F83-B33E-155E9649BC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9074" y="2438400"/>
            <a:ext cx="5295900" cy="3530600"/>
          </a:xfrm>
          <a:prstGeom prst="rect">
            <a:avLst/>
          </a:prstGeom>
        </p:spPr>
      </p:pic>
    </p:spTree>
    <p:extLst>
      <p:ext uri="{BB962C8B-B14F-4D97-AF65-F5344CB8AC3E}">
        <p14:creationId xmlns:p14="http://schemas.microsoft.com/office/powerpoint/2010/main" val="301003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382467"/>
            <a:ext cx="7315200" cy="1154097"/>
          </a:xfrm>
        </p:spPr>
        <p:txBody>
          <a:bodyPr/>
          <a:lstStyle/>
          <a:p>
            <a:r>
              <a:rPr lang="en-US" dirty="0"/>
              <a:t>Body Mechanics/Ergonomics</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838200" y="1679155"/>
            <a:ext cx="7315200" cy="3275367"/>
          </a:xfrm>
        </p:spPr>
        <p:txBody>
          <a:bodyPr/>
          <a:lstStyle/>
          <a:p>
            <a:pPr marL="45720" indent="0">
              <a:buNone/>
            </a:pPr>
            <a:endParaRPr lang="en-US" sz="1200" dirty="0"/>
          </a:p>
          <a:p>
            <a:r>
              <a:rPr lang="en-US" dirty="0"/>
              <a:t>Lifting</a:t>
            </a:r>
          </a:p>
          <a:p>
            <a:r>
              <a:rPr lang="en-US" dirty="0"/>
              <a:t>Working at a Desk</a:t>
            </a:r>
          </a:p>
          <a:p>
            <a:r>
              <a:rPr lang="en-US" dirty="0"/>
              <a:t>Standing for Extended Periods</a:t>
            </a:r>
          </a:p>
          <a:p>
            <a:endParaRPr lang="en-US" dirty="0"/>
          </a:p>
          <a:p>
            <a:pPr marL="45720" indent="0">
              <a:buNone/>
            </a:pPr>
            <a:endParaRPr lang="en-US" dirty="0"/>
          </a:p>
        </p:txBody>
      </p:sp>
      <p:sp>
        <p:nvSpPr>
          <p:cNvPr id="4" name="Slide Number Placeholder 2">
            <a:extLst>
              <a:ext uri="{FF2B5EF4-FFF2-40B4-BE49-F238E27FC236}">
                <a16:creationId xmlns:a16="http://schemas.microsoft.com/office/drawing/2014/main" id="{0FC1C7DB-C7F3-4409-959B-7F4D92F610BB}"/>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7176" name="Picture 8" descr="Patient Login Bill Pay MyChart MyFairview Rx OnCare Fairview Find a Doctor  Locations Services, Specialties, &amp; Solutions Services &amp; Specialties Family  Medicine Obstetrics, Gynecology Urgent Care Pharmacy Pediatrics  Orthopedics, Sports Medicine ...">
            <a:extLst>
              <a:ext uri="{FF2B5EF4-FFF2-40B4-BE49-F238E27FC236}">
                <a16:creationId xmlns:a16="http://schemas.microsoft.com/office/drawing/2014/main" id="{25925F7F-0CB7-495D-A497-FFA054CB91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0117" y="3686936"/>
            <a:ext cx="1421978"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E8BAA96-BA61-4561-8073-A4B60E0499AC}"/>
              </a:ext>
            </a:extLst>
          </p:cNvPr>
          <p:cNvPicPr>
            <a:picLocks noChangeAspect="1"/>
          </p:cNvPicPr>
          <p:nvPr/>
        </p:nvPicPr>
        <p:blipFill>
          <a:blip r:embed="rId3"/>
          <a:stretch>
            <a:fillRect/>
          </a:stretch>
        </p:blipFill>
        <p:spPr>
          <a:xfrm>
            <a:off x="5618732" y="3316838"/>
            <a:ext cx="2485151" cy="2116981"/>
          </a:xfrm>
          <a:prstGeom prst="rect">
            <a:avLst/>
          </a:prstGeom>
        </p:spPr>
      </p:pic>
      <p:pic>
        <p:nvPicPr>
          <p:cNvPr id="7184" name="Picture 16" descr="How to Adjust your Office Chair to get the Correct Sitting Posture">
            <a:extLst>
              <a:ext uri="{FF2B5EF4-FFF2-40B4-BE49-F238E27FC236}">
                <a16:creationId xmlns:a16="http://schemas.microsoft.com/office/drawing/2014/main" id="{DB03F572-9AD2-4F12-8855-955F0BD423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4012" y="3858386"/>
            <a:ext cx="2389762"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32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dirty="0"/>
              <a:t>Hospital Codes</a:t>
            </a:r>
          </a:p>
          <a:p>
            <a:pPr lvl="1"/>
            <a:r>
              <a:rPr lang="en-US" dirty="0"/>
              <a:t>Explained</a:t>
            </a:r>
          </a:p>
          <a:p>
            <a:pPr lvl="1"/>
            <a:r>
              <a:rPr lang="en-US" dirty="0"/>
              <a:t>Special attention for ‘FIRE’</a:t>
            </a:r>
          </a:p>
          <a:p>
            <a:pPr marL="45720" indent="0">
              <a:buNone/>
            </a:pPr>
            <a:endParaRPr lang="en-US" dirty="0"/>
          </a:p>
          <a:p>
            <a:pPr marL="45720" indent="0">
              <a:buNone/>
            </a:pPr>
            <a:r>
              <a:rPr lang="en-US" i="1" dirty="0">
                <a:solidFill>
                  <a:srgbClr val="008000"/>
                </a:solidFill>
              </a:rPr>
              <a:t>Please read Volunteer Services Handbook section on Safety Codes</a:t>
            </a:r>
          </a:p>
        </p:txBody>
      </p:sp>
      <p:sp>
        <p:nvSpPr>
          <p:cNvPr id="4" name="Slide Number Placeholder 2">
            <a:extLst>
              <a:ext uri="{FF2B5EF4-FFF2-40B4-BE49-F238E27FC236}">
                <a16:creationId xmlns:a16="http://schemas.microsoft.com/office/drawing/2014/main" id="{8E33FAF1-501F-4862-858E-3418FF7786C3}"/>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8235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940899"/>
            <a:ext cx="7924800" cy="1345101"/>
          </a:xfrm>
        </p:spPr>
        <p:txBody>
          <a:bodyPr>
            <a:normAutofit/>
          </a:bodyPr>
          <a:lstStyle/>
          <a:p>
            <a:r>
              <a:rPr lang="en-US" dirty="0"/>
              <a:t>SAFETY – Hospital Codes</a:t>
            </a:r>
            <a:br>
              <a:rPr lang="en-US" dirty="0"/>
            </a:br>
            <a:r>
              <a:rPr lang="en-US" sz="2400" dirty="0">
                <a:latin typeface="+mn-lt"/>
              </a:rPr>
              <a:t>SAFETY BADGE ISSUED TO ALL VOLUNTEERS</a:t>
            </a:r>
          </a:p>
        </p:txBody>
      </p:sp>
      <p:pic>
        <p:nvPicPr>
          <p:cNvPr id="4" name="Content Placeholder 3">
            <a:extLst>
              <a:ext uri="{FF2B5EF4-FFF2-40B4-BE49-F238E27FC236}">
                <a16:creationId xmlns:a16="http://schemas.microsoft.com/office/drawing/2014/main" id="{B34F5D24-F9AC-47E5-82C0-B144B58BACA8}"/>
              </a:ext>
            </a:extLst>
          </p:cNvPr>
          <p:cNvPicPr>
            <a:picLocks noGrp="1" noChangeAspect="1"/>
          </p:cNvPicPr>
          <p:nvPr>
            <p:ph idx="1"/>
          </p:nvPr>
        </p:nvPicPr>
        <p:blipFill>
          <a:blip r:embed="rId2"/>
          <a:stretch>
            <a:fillRect/>
          </a:stretch>
        </p:blipFill>
        <p:spPr>
          <a:xfrm>
            <a:off x="990600" y="2514600"/>
            <a:ext cx="5562600" cy="3143250"/>
          </a:xfrm>
          <a:prstGeom prst="rect">
            <a:avLst/>
          </a:prstGeom>
          <a:ln>
            <a:solidFill>
              <a:schemeClr val="bg1">
                <a:lumMod val="50000"/>
              </a:schemeClr>
            </a:solidFill>
          </a:ln>
        </p:spPr>
      </p:pic>
      <p:sp>
        <p:nvSpPr>
          <p:cNvPr id="5" name="TextBox 4">
            <a:extLst>
              <a:ext uri="{FF2B5EF4-FFF2-40B4-BE49-F238E27FC236}">
                <a16:creationId xmlns:a16="http://schemas.microsoft.com/office/drawing/2014/main" id="{42AD03A7-4D33-449C-A824-FD3E0AE2B69C}"/>
              </a:ext>
            </a:extLst>
          </p:cNvPr>
          <p:cNvSpPr txBox="1"/>
          <p:nvPr/>
        </p:nvSpPr>
        <p:spPr>
          <a:xfrm>
            <a:off x="5486400" y="2504173"/>
            <a:ext cx="1295400" cy="369332"/>
          </a:xfrm>
          <a:prstGeom prst="rect">
            <a:avLst/>
          </a:prstGeom>
          <a:noFill/>
        </p:spPr>
        <p:txBody>
          <a:bodyPr wrap="square" rtlCol="0">
            <a:spAutoFit/>
          </a:bodyPr>
          <a:lstStyle/>
          <a:p>
            <a:r>
              <a:rPr lang="en-US" dirty="0">
                <a:highlight>
                  <a:srgbClr val="C0C0C0"/>
                </a:highlight>
              </a:rPr>
              <a:t>443-849-</a:t>
            </a:r>
          </a:p>
        </p:txBody>
      </p:sp>
      <p:sp>
        <p:nvSpPr>
          <p:cNvPr id="6" name="Arrow: Down 5">
            <a:extLst>
              <a:ext uri="{FF2B5EF4-FFF2-40B4-BE49-F238E27FC236}">
                <a16:creationId xmlns:a16="http://schemas.microsoft.com/office/drawing/2014/main" id="{0CF1D0D6-880B-40BA-A372-3A1C1DC76E19}"/>
              </a:ext>
            </a:extLst>
          </p:cNvPr>
          <p:cNvSpPr/>
          <p:nvPr/>
        </p:nvSpPr>
        <p:spPr>
          <a:xfrm rot="5400000">
            <a:off x="6735594" y="2460239"/>
            <a:ext cx="533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05C1E8EE-9FAB-4514-9A2B-B97147FB660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271167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lstStyle/>
          <a:p>
            <a:r>
              <a:rPr lang="en-US" dirty="0"/>
              <a:t>SAFETY – RRT and </a:t>
            </a:r>
            <a:r>
              <a:rPr lang="en-US" dirty="0">
                <a:solidFill>
                  <a:srgbClr val="0070C0"/>
                </a:solidFill>
                <a:effectLst>
                  <a:outerShdw blurRad="38100" dist="38100" dir="2700000" algn="tl">
                    <a:srgbClr val="000000">
                      <a:alpha val="43137"/>
                    </a:srgbClr>
                  </a:outerShdw>
                </a:effectLst>
              </a:rPr>
              <a:t>Code Blue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dirty="0"/>
              <a:t>Called when a patient/visitor is in medical distress</a:t>
            </a:r>
          </a:p>
          <a:p>
            <a:pPr lvl="1"/>
            <a:r>
              <a:rPr lang="en-US" dirty="0"/>
              <a:t>RRT (Rapid Response Team)</a:t>
            </a:r>
          </a:p>
          <a:p>
            <a:pPr lvl="2"/>
            <a:r>
              <a:rPr lang="en-US" dirty="0"/>
              <a:t>Patient breathing</a:t>
            </a:r>
          </a:p>
          <a:p>
            <a:pPr lvl="2"/>
            <a:r>
              <a:rPr lang="en-US" dirty="0"/>
              <a:t>Patient showing signs of a STROKE*</a:t>
            </a:r>
          </a:p>
          <a:p>
            <a:pPr lvl="1"/>
            <a:r>
              <a:rPr lang="en-US" dirty="0"/>
              <a:t>Code Blue </a:t>
            </a:r>
          </a:p>
          <a:p>
            <a:pPr lvl="2"/>
            <a:r>
              <a:rPr lang="en-US" dirty="0"/>
              <a:t>Patient is </a:t>
            </a:r>
            <a:r>
              <a:rPr lang="en-US" u="sng" dirty="0"/>
              <a:t>not</a:t>
            </a:r>
            <a:r>
              <a:rPr lang="en-US" dirty="0"/>
              <a:t> breathing</a:t>
            </a:r>
          </a:p>
          <a:p>
            <a:pPr marL="320040" lvl="1" indent="0">
              <a:buNone/>
            </a:pPr>
            <a:endParaRPr lang="en-US" dirty="0"/>
          </a:p>
          <a:p>
            <a:pPr marL="502920" lvl="2" indent="0">
              <a:buNone/>
            </a:pPr>
            <a:endParaRPr lang="en-US" dirty="0"/>
          </a:p>
          <a:p>
            <a:pPr marL="45720" indent="0">
              <a:buNone/>
            </a:pPr>
            <a:r>
              <a:rPr lang="en-US" dirty="0"/>
              <a:t>*Term ‘STROKE ALERT’ is used.  </a:t>
            </a:r>
          </a:p>
        </p:txBody>
      </p:sp>
      <p:sp>
        <p:nvSpPr>
          <p:cNvPr id="4" name="Slide Number Placeholder 2">
            <a:extLst>
              <a:ext uri="{FF2B5EF4-FFF2-40B4-BE49-F238E27FC236}">
                <a16:creationId xmlns:a16="http://schemas.microsoft.com/office/drawing/2014/main" id="{C10E7E0D-EB23-41C1-B5AD-7897CE9347B0}"/>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9141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838200" y="379230"/>
            <a:ext cx="7315200" cy="1154097"/>
          </a:xfrm>
        </p:spPr>
        <p:txBody>
          <a:bodyPr/>
          <a:lstStyle/>
          <a:p>
            <a:r>
              <a:rPr lang="en-US" dirty="0"/>
              <a:t>SAFETY – RRT and </a:t>
            </a:r>
            <a:r>
              <a:rPr lang="en-US" dirty="0">
                <a:solidFill>
                  <a:srgbClr val="0070C0"/>
                </a:solidFill>
                <a:effectLst>
                  <a:outerShdw blurRad="38100" dist="38100" dir="2700000" algn="tl">
                    <a:srgbClr val="000000">
                      <a:alpha val="43137"/>
                    </a:srgbClr>
                  </a:outerShdw>
                </a:effectLst>
              </a:rPr>
              <a:t>Code Blue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838200" y="1791316"/>
            <a:ext cx="7315200" cy="3618884"/>
          </a:xfrm>
        </p:spPr>
        <p:txBody>
          <a:bodyPr>
            <a:normAutofit fontScale="77500" lnSpcReduction="20000"/>
          </a:bodyPr>
          <a:lstStyle/>
          <a:p>
            <a:r>
              <a:rPr lang="en-US" dirty="0"/>
              <a:t>Callers must be prepared to answer:</a:t>
            </a:r>
            <a:endParaRPr lang="en-US" sz="1400" dirty="0"/>
          </a:p>
          <a:p>
            <a:pPr lvl="0"/>
            <a:r>
              <a:rPr lang="en-US" b="1" i="1" dirty="0">
                <a:solidFill>
                  <a:srgbClr val="FF0000"/>
                </a:solidFill>
              </a:rPr>
              <a:t>What kind of emergency?</a:t>
            </a:r>
            <a:endParaRPr lang="en-US" sz="1400" b="1" dirty="0">
              <a:solidFill>
                <a:srgbClr val="FF0000"/>
              </a:solidFill>
            </a:endParaRPr>
          </a:p>
          <a:p>
            <a:pPr lvl="1"/>
            <a:r>
              <a:rPr lang="en-US" b="1" dirty="0"/>
              <a:t>Rapid Response, Code Blue or Stroke Alert</a:t>
            </a:r>
            <a:endParaRPr lang="en-US" sz="1400" b="1" dirty="0"/>
          </a:p>
          <a:p>
            <a:pPr lvl="0"/>
            <a:r>
              <a:rPr lang="en-US" b="1" i="1" dirty="0">
                <a:solidFill>
                  <a:srgbClr val="FF0000"/>
                </a:solidFill>
              </a:rPr>
              <a:t>Who needs help?</a:t>
            </a:r>
            <a:endParaRPr lang="en-US" sz="1400" b="1" dirty="0">
              <a:solidFill>
                <a:srgbClr val="FF0000"/>
              </a:solidFill>
            </a:endParaRPr>
          </a:p>
          <a:p>
            <a:pPr lvl="1"/>
            <a:r>
              <a:rPr lang="en-US" b="1" dirty="0"/>
              <a:t>Adult, child or newborn?</a:t>
            </a:r>
            <a:endParaRPr lang="en-US" sz="1400" b="1" dirty="0"/>
          </a:p>
          <a:p>
            <a:pPr lvl="1"/>
            <a:r>
              <a:rPr lang="en-US" b="1" dirty="0"/>
              <a:t>Inpatient or Outpatient*</a:t>
            </a:r>
            <a:endParaRPr lang="en-US" sz="1400" b="1" dirty="0"/>
          </a:p>
          <a:p>
            <a:pPr lvl="0"/>
            <a:r>
              <a:rPr lang="en-US" b="1" i="1" dirty="0">
                <a:solidFill>
                  <a:srgbClr val="FF0000"/>
                </a:solidFill>
              </a:rPr>
              <a:t>Where is help needed?</a:t>
            </a:r>
            <a:endParaRPr lang="en-US" sz="1400" b="1" dirty="0">
              <a:solidFill>
                <a:srgbClr val="FF0000"/>
              </a:solidFill>
            </a:endParaRPr>
          </a:p>
          <a:p>
            <a:pPr lvl="1"/>
            <a:r>
              <a:rPr lang="en-US" b="1" dirty="0"/>
              <a:t>Name of building, Floor#, Room#, description of location</a:t>
            </a:r>
            <a:endParaRPr lang="en-US" sz="1400" b="1" dirty="0"/>
          </a:p>
          <a:p>
            <a:pPr lvl="1"/>
            <a:r>
              <a:rPr lang="en-US" i="1" dirty="0"/>
              <a:t>Exceptions are locations where there is no way to safely transport a person on a stretcher or wheelchair.   This includes:  </a:t>
            </a:r>
            <a:r>
              <a:rPr lang="en-US" b="1" i="1" dirty="0">
                <a:solidFill>
                  <a:schemeClr val="accent1"/>
                </a:solidFill>
              </a:rPr>
              <a:t>Nearly New</a:t>
            </a:r>
            <a:r>
              <a:rPr lang="en-US" b="1" i="1" dirty="0"/>
              <a:t> </a:t>
            </a:r>
            <a:r>
              <a:rPr lang="en-US" b="1" i="1" dirty="0">
                <a:solidFill>
                  <a:schemeClr val="accent1"/>
                </a:solidFill>
              </a:rPr>
              <a:t>(Farmhouse Hill</a:t>
            </a:r>
            <a:r>
              <a:rPr lang="en-US" i="1" dirty="0"/>
              <a:t>), Gilchrist, La Petite, </a:t>
            </a:r>
            <a:r>
              <a:rPr lang="en-US" b="1" i="1" dirty="0">
                <a:solidFill>
                  <a:schemeClr val="accent1"/>
                </a:solidFill>
              </a:rPr>
              <a:t>South Chapman</a:t>
            </a:r>
            <a:r>
              <a:rPr lang="en-US" b="1" i="1" dirty="0"/>
              <a:t>,</a:t>
            </a:r>
            <a:r>
              <a:rPr lang="en-US" i="1" dirty="0"/>
              <a:t> and the warehouse.  </a:t>
            </a:r>
            <a:r>
              <a:rPr lang="en-US" b="1" i="1" dirty="0"/>
              <a:t>911 </a:t>
            </a:r>
            <a:r>
              <a:rPr lang="en-US" i="1" dirty="0"/>
              <a:t>should be called at these locations.  </a:t>
            </a:r>
            <a:endParaRPr lang="en-US" sz="1400" i="1" dirty="0"/>
          </a:p>
          <a:p>
            <a:pPr marL="45720" indent="0">
              <a:buNone/>
            </a:pPr>
            <a:r>
              <a:rPr lang="en-US" sz="800" dirty="0"/>
              <a:t> </a:t>
            </a:r>
            <a:endParaRPr lang="en-US" sz="3200" dirty="0"/>
          </a:p>
          <a:p>
            <a:r>
              <a:rPr lang="en-US" dirty="0"/>
              <a:t>A medical team plus Security will respond to the call.  If it is a ‘STROKE ALERT’, a Hopkins stroke neurologist will also respond.  </a:t>
            </a:r>
          </a:p>
          <a:p>
            <a:pPr marL="45720" indent="0">
              <a:buNone/>
            </a:pPr>
            <a:r>
              <a:rPr lang="en-US" dirty="0"/>
              <a:t> </a:t>
            </a:r>
            <a:endParaRPr lang="en-US" sz="1400" dirty="0"/>
          </a:p>
          <a:p>
            <a:pPr marL="45720" indent="0">
              <a:buNone/>
            </a:pPr>
            <a:r>
              <a:rPr lang="en-US" dirty="0"/>
              <a:t>*Outpatient includes:  visitors, volunteers, employees</a:t>
            </a:r>
          </a:p>
        </p:txBody>
      </p:sp>
      <p:sp>
        <p:nvSpPr>
          <p:cNvPr id="4" name="Slide Number Placeholder 2">
            <a:extLst>
              <a:ext uri="{FF2B5EF4-FFF2-40B4-BE49-F238E27FC236}">
                <a16:creationId xmlns:a16="http://schemas.microsoft.com/office/drawing/2014/main" id="{6C069347-775C-4C67-B067-4211EAC04D2C}"/>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6935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940900"/>
            <a:ext cx="7315200" cy="586136"/>
          </a:xfrm>
        </p:spPr>
        <p:txBody>
          <a:bodyPr>
            <a:normAutofit fontScale="90000"/>
          </a:bodyPr>
          <a:lstStyle/>
          <a:p>
            <a:r>
              <a:rPr lang="en-US" dirty="0"/>
              <a:t>SAFETY – RRT and </a:t>
            </a:r>
            <a:r>
              <a:rPr lang="en-US" dirty="0">
                <a:solidFill>
                  <a:srgbClr val="0070C0"/>
                </a:solidFill>
                <a:effectLst>
                  <a:outerShdw blurRad="38100" dist="38100" dir="2700000" algn="tl">
                    <a:srgbClr val="000000">
                      <a:alpha val="43137"/>
                    </a:srgbClr>
                  </a:outerShdw>
                </a:effectLst>
              </a:rPr>
              <a:t>Code Blue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676401"/>
            <a:ext cx="7315200" cy="3764984"/>
          </a:xfrm>
        </p:spPr>
        <p:txBody>
          <a:bodyPr>
            <a:normAutofit/>
          </a:bodyPr>
          <a:lstStyle/>
          <a:p>
            <a:pPr marL="45720" indent="0">
              <a:buNone/>
            </a:pPr>
            <a:r>
              <a:rPr lang="en-US" dirty="0"/>
              <a:t>What should volunteer do?</a:t>
            </a:r>
          </a:p>
          <a:p>
            <a:r>
              <a:rPr lang="en-US" sz="1400" b="1" dirty="0"/>
              <a:t>Stay with patient until help arrives </a:t>
            </a:r>
          </a:p>
          <a:p>
            <a:pPr lvl="1"/>
            <a:r>
              <a:rPr lang="en-US" sz="1200" b="1" dirty="0"/>
              <a:t>Helps to reassure the patient </a:t>
            </a:r>
          </a:p>
          <a:p>
            <a:pPr lvl="1"/>
            <a:r>
              <a:rPr lang="en-US" sz="1200" b="1" dirty="0"/>
              <a:t>Helps to let others know that help has been called</a:t>
            </a:r>
          </a:p>
          <a:p>
            <a:pPr lvl="1"/>
            <a:r>
              <a:rPr lang="en-US" sz="1200" b="1" dirty="0"/>
              <a:t>Gives you the opportunity to wave over the response team</a:t>
            </a:r>
          </a:p>
          <a:p>
            <a:endParaRPr lang="en-US" sz="1400" b="1" dirty="0"/>
          </a:p>
          <a:p>
            <a:r>
              <a:rPr lang="en-US" sz="1400" b="1" dirty="0"/>
              <a:t>Once team arrives</a:t>
            </a:r>
          </a:p>
          <a:p>
            <a:pPr lvl="1"/>
            <a:r>
              <a:rPr lang="en-US" sz="1200" b="1" dirty="0"/>
              <a:t>Get out to the way, you have done your duty </a:t>
            </a:r>
          </a:p>
          <a:p>
            <a:pPr lvl="1"/>
            <a:r>
              <a:rPr lang="en-US" sz="1200" b="1" dirty="0"/>
              <a:t>In some unit assignments volunteers help with patient privacy</a:t>
            </a:r>
            <a:endParaRPr lang="en-US" sz="1200" dirty="0"/>
          </a:p>
        </p:txBody>
      </p:sp>
      <p:sp>
        <p:nvSpPr>
          <p:cNvPr id="4" name="Slide Number Placeholder 2">
            <a:extLst>
              <a:ext uri="{FF2B5EF4-FFF2-40B4-BE49-F238E27FC236}">
                <a16:creationId xmlns:a16="http://schemas.microsoft.com/office/drawing/2014/main" id="{A0507BE5-11E1-4A2F-AFA3-C1B12BFF9F58}"/>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2050" name="Picture 2" descr="And Phecc Responder Kit Health Safety Supplies | Stick figure running,  Animated clipart, Powerpoint animation">
            <a:extLst>
              <a:ext uri="{FF2B5EF4-FFF2-40B4-BE49-F238E27FC236}">
                <a16:creationId xmlns:a16="http://schemas.microsoft.com/office/drawing/2014/main" id="{B67F7334-D6FC-4400-91DB-81636CBABC0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799" y="4117136"/>
            <a:ext cx="1476375" cy="16872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d Doctor Running With First Aid Kit Stock Illustration - Illustration of  illness, health: 51609580">
            <a:extLst>
              <a:ext uri="{FF2B5EF4-FFF2-40B4-BE49-F238E27FC236}">
                <a16:creationId xmlns:a16="http://schemas.microsoft.com/office/drawing/2014/main" id="{CFB00DDD-5AEF-42B9-8F37-F43466A9E9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91366" y="4170175"/>
            <a:ext cx="1390042" cy="17375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pr Cartoon Images, Stock Photos &amp; Vectors | Shutterstock">
            <a:extLst>
              <a:ext uri="{FF2B5EF4-FFF2-40B4-BE49-F238E27FC236}">
                <a16:creationId xmlns:a16="http://schemas.microsoft.com/office/drawing/2014/main" id="{CF191F20-45DB-4543-B9C2-8098A484D6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884" y="4170175"/>
            <a:ext cx="2025299" cy="16342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9A8CA8-1841-4142-A145-D44D8E52B8CC}"/>
              </a:ext>
            </a:extLst>
          </p:cNvPr>
          <p:cNvPicPr>
            <a:picLocks noChangeAspect="1"/>
          </p:cNvPicPr>
          <p:nvPr/>
        </p:nvPicPr>
        <p:blipFill>
          <a:blip r:embed="rId5"/>
          <a:stretch>
            <a:fillRect/>
          </a:stretch>
        </p:blipFill>
        <p:spPr>
          <a:xfrm>
            <a:off x="2549943" y="5728039"/>
            <a:ext cx="2041512" cy="152766"/>
          </a:xfrm>
          <a:prstGeom prst="rect">
            <a:avLst/>
          </a:prstGeom>
        </p:spPr>
      </p:pic>
    </p:spTree>
    <p:extLst>
      <p:ext uri="{BB962C8B-B14F-4D97-AF65-F5344CB8AC3E}">
        <p14:creationId xmlns:p14="http://schemas.microsoft.com/office/powerpoint/2010/main" val="3033245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940899"/>
            <a:ext cx="7315200" cy="659301"/>
          </a:xfrm>
        </p:spPr>
        <p:txBody>
          <a:bodyPr>
            <a:normAutofit fontScale="90000"/>
          </a:bodyPr>
          <a:lstStyle/>
          <a:p>
            <a:r>
              <a:rPr lang="en-US" dirty="0"/>
              <a:t>SAFETY – </a:t>
            </a:r>
            <a:r>
              <a:rPr lang="en-US" dirty="0">
                <a:solidFill>
                  <a:srgbClr val="C00000"/>
                </a:solidFill>
                <a:effectLst>
                  <a:outerShdw blurRad="38100" dist="38100" dir="2700000" algn="tl">
                    <a:srgbClr val="000000">
                      <a:alpha val="43137"/>
                    </a:srgbClr>
                  </a:outerShdw>
                </a:effectLst>
              </a:rPr>
              <a:t>Code Red</a:t>
            </a:r>
            <a:r>
              <a:rPr lang="en-US" dirty="0">
                <a:solidFill>
                  <a:srgbClr val="C00000"/>
                </a:solidFill>
              </a:rPr>
              <a:t> </a:t>
            </a:r>
            <a:r>
              <a:rPr lang="en-US" dirty="0"/>
              <a:t>- Fire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752601"/>
            <a:ext cx="7315200" cy="3688784"/>
          </a:xfrm>
        </p:spPr>
        <p:txBody>
          <a:bodyPr>
            <a:normAutofit/>
          </a:bodyPr>
          <a:lstStyle/>
          <a:p>
            <a:pPr marL="45720" indent="0">
              <a:buNone/>
            </a:pPr>
            <a:r>
              <a:rPr lang="en-US" dirty="0"/>
              <a:t>What should volunteer do in the event of a fire?</a:t>
            </a:r>
          </a:p>
          <a:p>
            <a:r>
              <a:rPr lang="en-US" sz="1400" b="1" dirty="0"/>
              <a:t>Evacuation</a:t>
            </a:r>
          </a:p>
          <a:p>
            <a:pPr lvl="1"/>
            <a:r>
              <a:rPr lang="en-US" sz="1200" b="1" dirty="0"/>
              <a:t>Inside Hospital</a:t>
            </a:r>
          </a:p>
          <a:p>
            <a:pPr lvl="2"/>
            <a:r>
              <a:rPr lang="en-US" sz="1000" b="1" dirty="0"/>
              <a:t>Stay where you are unless instructed otherwise</a:t>
            </a:r>
          </a:p>
          <a:p>
            <a:pPr lvl="2"/>
            <a:r>
              <a:rPr lang="en-US" sz="1000" b="1" dirty="0"/>
              <a:t>Hospital is constructed with automatic fire suppression and ‘smoke compartments’</a:t>
            </a:r>
          </a:p>
          <a:p>
            <a:pPr lvl="1"/>
            <a:r>
              <a:rPr lang="en-US" sz="1200" b="1" dirty="0"/>
              <a:t>Everywhere else</a:t>
            </a:r>
          </a:p>
          <a:p>
            <a:pPr lvl="2"/>
            <a:r>
              <a:rPr lang="en-US" sz="1000" b="1" dirty="0"/>
              <a:t>Evacuate immediately</a:t>
            </a:r>
          </a:p>
          <a:p>
            <a:endParaRPr lang="en-US" sz="1400" b="1" dirty="0"/>
          </a:p>
          <a:p>
            <a:r>
              <a:rPr lang="en-US" sz="1400" b="1" dirty="0"/>
              <a:t>Safety Badge (shown on next slide)</a:t>
            </a:r>
          </a:p>
          <a:p>
            <a:pPr lvl="1"/>
            <a:r>
              <a:rPr lang="en-US" sz="1200" b="1" dirty="0"/>
              <a:t>SAVE – procedure in the event of a fire</a:t>
            </a:r>
          </a:p>
          <a:p>
            <a:pPr lvl="1"/>
            <a:r>
              <a:rPr lang="en-US" sz="1200" b="1" dirty="0"/>
              <a:t>PASS – How to use a fire extinguisher</a:t>
            </a:r>
          </a:p>
          <a:p>
            <a:pPr lvl="1"/>
            <a:endParaRPr lang="en-US" sz="1200" b="1" dirty="0"/>
          </a:p>
          <a:p>
            <a:pPr marL="45720" indent="0">
              <a:buNone/>
            </a:pPr>
            <a:r>
              <a:rPr lang="en-US" sz="1400" b="1" dirty="0"/>
              <a:t>Useful FACT:  </a:t>
            </a:r>
            <a:r>
              <a:rPr lang="en-US" sz="1400" dirty="0"/>
              <a:t>GBMC fire extinguishers are rated for Class ABC fires (wood, paper, clothing, gas, grease, oil and electrical) </a:t>
            </a:r>
          </a:p>
        </p:txBody>
      </p:sp>
      <p:sp>
        <p:nvSpPr>
          <p:cNvPr id="4" name="Slide Number Placeholder 2">
            <a:extLst>
              <a:ext uri="{FF2B5EF4-FFF2-40B4-BE49-F238E27FC236}">
                <a16:creationId xmlns:a16="http://schemas.microsoft.com/office/drawing/2014/main" id="{20F2EB3A-01CB-49B9-8FEA-B8CCF2DE4488}"/>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 name="AutoShape 2" descr="Abcfiresafetycamrose Png Open From Am To Pm - Abc Fire Extinguisher Logo ,  Free Transparent Clipart - ClipartKey">
            <a:extLst>
              <a:ext uri="{FF2B5EF4-FFF2-40B4-BE49-F238E27FC236}">
                <a16:creationId xmlns:a16="http://schemas.microsoft.com/office/drawing/2014/main" id="{78A36904-0962-4B8C-A661-78EF07C0DFD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Abcfiresafetycamrose Png Open From Am To Pm - Abc Fire Extinguisher Logo ,  Free Transparent Clipart - ClipartKey">
            <a:extLst>
              <a:ext uri="{FF2B5EF4-FFF2-40B4-BE49-F238E27FC236}">
                <a16:creationId xmlns:a16="http://schemas.microsoft.com/office/drawing/2014/main" id="{5CA534D1-5DD0-4857-9D4E-DB4E90D486B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C1B3F37-86CA-461D-83F6-87FA3F731C24}"/>
              </a:ext>
            </a:extLst>
          </p:cNvPr>
          <p:cNvPicPr>
            <a:picLocks noChangeAspect="1"/>
          </p:cNvPicPr>
          <p:nvPr/>
        </p:nvPicPr>
        <p:blipFill>
          <a:blip r:embed="rId2"/>
          <a:stretch>
            <a:fillRect/>
          </a:stretch>
        </p:blipFill>
        <p:spPr>
          <a:xfrm>
            <a:off x="3200400" y="5105400"/>
            <a:ext cx="1828800" cy="1025770"/>
          </a:xfrm>
          <a:prstGeom prst="rect">
            <a:avLst/>
          </a:prstGeom>
        </p:spPr>
      </p:pic>
    </p:spTree>
    <p:extLst>
      <p:ext uri="{BB962C8B-B14F-4D97-AF65-F5344CB8AC3E}">
        <p14:creationId xmlns:p14="http://schemas.microsoft.com/office/powerpoint/2010/main" val="3003585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SAFETY – </a:t>
            </a:r>
            <a:r>
              <a:rPr lang="en-US" dirty="0">
                <a:solidFill>
                  <a:srgbClr val="C00000"/>
                </a:solidFill>
                <a:effectLst>
                  <a:outerShdw blurRad="38100" dist="38100" dir="2700000" algn="tl">
                    <a:srgbClr val="000000">
                      <a:alpha val="43137"/>
                    </a:srgbClr>
                  </a:outerShdw>
                </a:effectLst>
              </a:rPr>
              <a:t>Code Red</a:t>
            </a:r>
            <a:br>
              <a:rPr lang="en-US" dirty="0"/>
            </a:br>
            <a:r>
              <a:rPr lang="en-US" sz="2700" dirty="0"/>
              <a:t>SAFETY BADGE ISSUED TO ALL VOLUNTEERS</a:t>
            </a:r>
          </a:p>
        </p:txBody>
      </p:sp>
      <p:pic>
        <p:nvPicPr>
          <p:cNvPr id="4" name="Picture 3">
            <a:extLst>
              <a:ext uri="{FF2B5EF4-FFF2-40B4-BE49-F238E27FC236}">
                <a16:creationId xmlns:a16="http://schemas.microsoft.com/office/drawing/2014/main" id="{D95102A8-4CF8-415E-B413-707C196A3DF6}"/>
              </a:ext>
            </a:extLst>
          </p:cNvPr>
          <p:cNvPicPr>
            <a:picLocks noChangeAspect="1"/>
          </p:cNvPicPr>
          <p:nvPr/>
        </p:nvPicPr>
        <p:blipFill>
          <a:blip r:embed="rId2"/>
          <a:stretch>
            <a:fillRect/>
          </a:stretch>
        </p:blipFill>
        <p:spPr>
          <a:xfrm>
            <a:off x="1295400" y="2129146"/>
            <a:ext cx="6169089" cy="3792511"/>
          </a:xfrm>
          <a:prstGeom prst="rect">
            <a:avLst/>
          </a:prstGeom>
          <a:ln>
            <a:solidFill>
              <a:schemeClr val="bg1">
                <a:lumMod val="50000"/>
              </a:schemeClr>
            </a:solidFill>
          </a:ln>
        </p:spPr>
      </p:pic>
      <p:sp>
        <p:nvSpPr>
          <p:cNvPr id="5" name="Slide Number Placeholder 2">
            <a:extLst>
              <a:ext uri="{FF2B5EF4-FFF2-40B4-BE49-F238E27FC236}">
                <a16:creationId xmlns:a16="http://schemas.microsoft.com/office/drawing/2014/main" id="{42AC0976-07BE-4213-8AA5-BE2F216BD492}"/>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516512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lstStyle/>
          <a:p>
            <a:r>
              <a:rPr lang="en-US" dirty="0"/>
              <a:t>SAFETY – </a:t>
            </a:r>
            <a:r>
              <a:rPr lang="en-US" dirty="0">
                <a:solidFill>
                  <a:srgbClr val="C00000"/>
                </a:solidFill>
                <a:effectLst>
                  <a:outerShdw blurRad="38100" dist="38100" dir="2700000" algn="tl">
                    <a:srgbClr val="000000">
                      <a:alpha val="43137"/>
                    </a:srgbClr>
                  </a:outerShdw>
                </a:effectLst>
              </a:rPr>
              <a:t>Code Red </a:t>
            </a:r>
            <a:r>
              <a:rPr lang="en-US" dirty="0"/>
              <a:t>- Fire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2166017"/>
            <a:ext cx="7620000" cy="3275367"/>
          </a:xfrm>
        </p:spPr>
        <p:txBody>
          <a:bodyPr>
            <a:normAutofit/>
          </a:bodyPr>
          <a:lstStyle/>
          <a:p>
            <a:pPr marL="0" indent="0">
              <a:buNone/>
            </a:pPr>
            <a:r>
              <a:rPr lang="en-US" dirty="0"/>
              <a:t>Questions regulators may ask:</a:t>
            </a:r>
          </a:p>
          <a:p>
            <a:pPr marL="0" indent="0">
              <a:buNone/>
            </a:pPr>
            <a:endParaRPr lang="en-US" sz="800" dirty="0"/>
          </a:p>
          <a:p>
            <a:r>
              <a:rPr lang="en-US" dirty="0"/>
              <a:t>Where is the closest fire extinguisher?</a:t>
            </a:r>
          </a:p>
          <a:p>
            <a:r>
              <a:rPr lang="en-US" dirty="0"/>
              <a:t>Where is the closest fire alarm pull?</a:t>
            </a:r>
          </a:p>
          <a:p>
            <a:r>
              <a:rPr lang="en-US" dirty="0"/>
              <a:t>What is the evacuation policy and route for your area?</a:t>
            </a:r>
          </a:p>
          <a:p>
            <a:r>
              <a:rPr lang="en-US" dirty="0"/>
              <a:t>Where is the ‘</a:t>
            </a:r>
            <a:r>
              <a:rPr lang="en-US" b="1" dirty="0"/>
              <a:t>Emergency Preparedness Guide</a:t>
            </a:r>
            <a:r>
              <a:rPr lang="en-US" dirty="0"/>
              <a:t>’ </a:t>
            </a:r>
            <a:r>
              <a:rPr lang="en-US" sz="1200" dirty="0"/>
              <a:t>(pictured on next slide) </a:t>
            </a:r>
            <a:r>
              <a:rPr lang="en-US" dirty="0"/>
              <a:t>for your area?</a:t>
            </a:r>
          </a:p>
        </p:txBody>
      </p:sp>
      <p:sp>
        <p:nvSpPr>
          <p:cNvPr id="4" name="Slide Number Placeholder 2">
            <a:extLst>
              <a:ext uri="{FF2B5EF4-FFF2-40B4-BE49-F238E27FC236}">
                <a16:creationId xmlns:a16="http://schemas.microsoft.com/office/drawing/2014/main" id="{131C62EA-651A-47F8-8C38-BB65EB3005BD}"/>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8871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940899"/>
            <a:ext cx="7848600" cy="1154097"/>
          </a:xfrm>
        </p:spPr>
        <p:txBody>
          <a:bodyPr>
            <a:normAutofit fontScale="90000"/>
          </a:bodyPr>
          <a:lstStyle/>
          <a:p>
            <a:r>
              <a:rPr lang="en-US" dirty="0"/>
              <a:t>SAFETY – </a:t>
            </a:r>
            <a:br>
              <a:rPr lang="en-US" dirty="0"/>
            </a:br>
            <a:r>
              <a:rPr lang="en-US" dirty="0"/>
              <a:t>Emergency Preparedness Guide</a:t>
            </a:r>
          </a:p>
        </p:txBody>
      </p:sp>
      <p:pic>
        <p:nvPicPr>
          <p:cNvPr id="4" name="Content Placeholder 3">
            <a:extLst>
              <a:ext uri="{FF2B5EF4-FFF2-40B4-BE49-F238E27FC236}">
                <a16:creationId xmlns:a16="http://schemas.microsoft.com/office/drawing/2014/main" id="{49DCED5F-4573-4644-A854-DB984E4D4B8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599172" y="2580375"/>
            <a:ext cx="3581401" cy="2992655"/>
          </a:xfrm>
          <a:prstGeom prst="rect">
            <a:avLst/>
          </a:prstGeom>
        </p:spPr>
      </p:pic>
      <p:sp>
        <p:nvSpPr>
          <p:cNvPr id="5" name="TextBox 4">
            <a:extLst>
              <a:ext uri="{FF2B5EF4-FFF2-40B4-BE49-F238E27FC236}">
                <a16:creationId xmlns:a16="http://schemas.microsoft.com/office/drawing/2014/main" id="{5F713A8D-5FE0-4A31-83AB-F7F78466F036}"/>
              </a:ext>
            </a:extLst>
          </p:cNvPr>
          <p:cNvSpPr txBox="1"/>
          <p:nvPr/>
        </p:nvSpPr>
        <p:spPr>
          <a:xfrm>
            <a:off x="4572000" y="2209800"/>
            <a:ext cx="38100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Found at eye level throughout the hospital</a:t>
            </a:r>
          </a:p>
          <a:p>
            <a:pPr marL="285750" indent="-285750">
              <a:buFont typeface="Arial" panose="020B0604020202020204" pitchFamily="34" charset="0"/>
              <a:buChar char="•"/>
            </a:pPr>
            <a:r>
              <a:rPr lang="en-US" sz="2800" dirty="0"/>
              <a:t>Has location specific information like evacuation routes</a:t>
            </a:r>
          </a:p>
          <a:p>
            <a:endParaRPr lang="en-US" sz="2800" dirty="0"/>
          </a:p>
          <a:p>
            <a:pPr marL="285750" indent="-285750">
              <a:buFont typeface="Arial" panose="020B0604020202020204" pitchFamily="34" charset="0"/>
              <a:buChar char="•"/>
            </a:pPr>
            <a:endParaRPr lang="en-US" sz="2800" dirty="0"/>
          </a:p>
        </p:txBody>
      </p:sp>
      <p:sp>
        <p:nvSpPr>
          <p:cNvPr id="6" name="Slide Number Placeholder 2">
            <a:extLst>
              <a:ext uri="{FF2B5EF4-FFF2-40B4-BE49-F238E27FC236}">
                <a16:creationId xmlns:a16="http://schemas.microsoft.com/office/drawing/2014/main" id="{EF446C82-87CB-4E3D-AA6C-38C12EED7781}"/>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79263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F533-D3FB-4D2C-A3B5-C8F4397E1BBE}"/>
              </a:ext>
            </a:extLst>
          </p:cNvPr>
          <p:cNvSpPr>
            <a:spLocks noGrp="1"/>
          </p:cNvSpPr>
          <p:nvPr>
            <p:ph type="title"/>
          </p:nvPr>
        </p:nvSpPr>
        <p:spPr>
          <a:xfrm>
            <a:off x="914400" y="940899"/>
            <a:ext cx="7315200" cy="278301"/>
          </a:xfrm>
        </p:spPr>
        <p:txBody>
          <a:bodyPr>
            <a:normAutofit fontScale="90000"/>
          </a:bodyPr>
          <a:lstStyle/>
          <a:p>
            <a:r>
              <a:rPr lang="en-US" dirty="0"/>
              <a:t>Can’t do this without you</a:t>
            </a:r>
          </a:p>
        </p:txBody>
      </p:sp>
      <p:sp>
        <p:nvSpPr>
          <p:cNvPr id="3" name="Content Placeholder 2">
            <a:extLst>
              <a:ext uri="{FF2B5EF4-FFF2-40B4-BE49-F238E27FC236}">
                <a16:creationId xmlns:a16="http://schemas.microsoft.com/office/drawing/2014/main" id="{80856508-1297-4D27-A7C9-11CD4FB9F00C}"/>
              </a:ext>
            </a:extLst>
          </p:cNvPr>
          <p:cNvSpPr>
            <a:spLocks noGrp="1"/>
          </p:cNvSpPr>
          <p:nvPr>
            <p:ph idx="1"/>
          </p:nvPr>
        </p:nvSpPr>
        <p:spPr>
          <a:xfrm>
            <a:off x="990600" y="1439363"/>
            <a:ext cx="7315200" cy="3275367"/>
          </a:xfrm>
        </p:spPr>
        <p:txBody>
          <a:bodyPr/>
          <a:lstStyle/>
          <a:p>
            <a:pPr marL="45720" indent="0">
              <a:buNone/>
            </a:pPr>
            <a:r>
              <a:rPr lang="en-US" dirty="0"/>
              <a:t>Since 1963 volunteers have been the voice of the community!</a:t>
            </a:r>
          </a:p>
          <a:p>
            <a:r>
              <a:rPr lang="en-US" dirty="0"/>
              <a:t>Helping with major fundraising in support of patient care</a:t>
            </a:r>
          </a:p>
          <a:p>
            <a:r>
              <a:rPr lang="en-US" dirty="0"/>
              <a:t>Exemplifying the values of the hospital</a:t>
            </a:r>
          </a:p>
        </p:txBody>
      </p:sp>
      <p:sp>
        <p:nvSpPr>
          <p:cNvPr id="4" name="Slide Number Placeholder 2">
            <a:extLst>
              <a:ext uri="{FF2B5EF4-FFF2-40B4-BE49-F238E27FC236}">
                <a16:creationId xmlns:a16="http://schemas.microsoft.com/office/drawing/2014/main" id="{7D76F894-90B5-4DE7-B18E-D296E81ED3A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00D1B2B2-2B8D-4AF7-A438-40448F526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856" y="2969116"/>
            <a:ext cx="2581505" cy="1047750"/>
          </a:xfrm>
          <a:prstGeom prst="rect">
            <a:avLst/>
          </a:prstGeom>
        </p:spPr>
      </p:pic>
      <p:pic>
        <p:nvPicPr>
          <p:cNvPr id="6" name="Picture 5">
            <a:extLst>
              <a:ext uri="{FF2B5EF4-FFF2-40B4-BE49-F238E27FC236}">
                <a16:creationId xmlns:a16="http://schemas.microsoft.com/office/drawing/2014/main" id="{93470030-6E87-4840-8010-807A63AF4F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7361" y="2615666"/>
            <a:ext cx="2176462" cy="1896571"/>
          </a:xfrm>
          <a:prstGeom prst="rect">
            <a:avLst/>
          </a:prstGeom>
        </p:spPr>
      </p:pic>
      <p:pic>
        <p:nvPicPr>
          <p:cNvPr id="7" name="Picture 6">
            <a:extLst>
              <a:ext uri="{FF2B5EF4-FFF2-40B4-BE49-F238E27FC236}">
                <a16:creationId xmlns:a16="http://schemas.microsoft.com/office/drawing/2014/main" id="{BE4F379F-2C40-401A-B45D-3A1A06B1CA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6774" y="3453848"/>
            <a:ext cx="1769370" cy="1628775"/>
          </a:xfrm>
          <a:prstGeom prst="rect">
            <a:avLst/>
          </a:prstGeom>
        </p:spPr>
      </p:pic>
      <p:pic>
        <p:nvPicPr>
          <p:cNvPr id="8" name="Picture 7">
            <a:extLst>
              <a:ext uri="{FF2B5EF4-FFF2-40B4-BE49-F238E27FC236}">
                <a16:creationId xmlns:a16="http://schemas.microsoft.com/office/drawing/2014/main" id="{C74D9EAE-2FFF-4E3A-B6E0-A5AC409DD7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600" y="4016866"/>
            <a:ext cx="2644123" cy="1162050"/>
          </a:xfrm>
          <a:prstGeom prst="rect">
            <a:avLst/>
          </a:prstGeom>
        </p:spPr>
      </p:pic>
      <p:pic>
        <p:nvPicPr>
          <p:cNvPr id="9" name="Picture 8">
            <a:extLst>
              <a:ext uri="{FF2B5EF4-FFF2-40B4-BE49-F238E27FC236}">
                <a16:creationId xmlns:a16="http://schemas.microsoft.com/office/drawing/2014/main" id="{20C08D10-DC3D-4383-A2EF-272788A600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0492" y="2969116"/>
            <a:ext cx="1338263" cy="1357420"/>
          </a:xfrm>
          <a:prstGeom prst="rect">
            <a:avLst/>
          </a:prstGeom>
        </p:spPr>
      </p:pic>
      <p:pic>
        <p:nvPicPr>
          <p:cNvPr id="10" name="Picture 9">
            <a:extLst>
              <a:ext uri="{FF2B5EF4-FFF2-40B4-BE49-F238E27FC236}">
                <a16:creationId xmlns:a16="http://schemas.microsoft.com/office/drawing/2014/main" id="{6C6EDD06-594A-48F5-80AC-21F683EA74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01628" y="5178916"/>
            <a:ext cx="2603164" cy="999427"/>
          </a:xfrm>
          <a:prstGeom prst="rect">
            <a:avLst/>
          </a:prstGeom>
        </p:spPr>
      </p:pic>
    </p:spTree>
    <p:extLst>
      <p:ext uri="{BB962C8B-B14F-4D97-AF65-F5344CB8AC3E}">
        <p14:creationId xmlns:p14="http://schemas.microsoft.com/office/powerpoint/2010/main" val="137458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ED6B-5295-423B-8811-ABA35F82F465}"/>
              </a:ext>
            </a:extLst>
          </p:cNvPr>
          <p:cNvSpPr>
            <a:spLocks noGrp="1"/>
          </p:cNvSpPr>
          <p:nvPr>
            <p:ph type="title"/>
          </p:nvPr>
        </p:nvSpPr>
        <p:spPr>
          <a:xfrm>
            <a:off x="839788" y="328279"/>
            <a:ext cx="7315200" cy="1154097"/>
          </a:xfrm>
        </p:spPr>
        <p:txBody>
          <a:bodyPr>
            <a:normAutofit fontScale="90000"/>
          </a:bodyPr>
          <a:lstStyle/>
          <a:p>
            <a:r>
              <a:rPr lang="en-US" dirty="0"/>
              <a:t>Emergency Preparedness Guide -</a:t>
            </a:r>
            <a:br>
              <a:rPr lang="en-US" dirty="0"/>
            </a:br>
            <a:r>
              <a:rPr lang="en-US" dirty="0"/>
              <a:t>Evacuation Route Guide</a:t>
            </a:r>
          </a:p>
        </p:txBody>
      </p:sp>
      <p:sp>
        <p:nvSpPr>
          <p:cNvPr id="3" name="Text Placeholder 2">
            <a:extLst>
              <a:ext uri="{FF2B5EF4-FFF2-40B4-BE49-F238E27FC236}">
                <a16:creationId xmlns:a16="http://schemas.microsoft.com/office/drawing/2014/main" id="{93763241-344D-4F9D-8B6F-0C1F640453AB}"/>
              </a:ext>
            </a:extLst>
          </p:cNvPr>
          <p:cNvSpPr>
            <a:spLocks noGrp="1"/>
          </p:cNvSpPr>
          <p:nvPr>
            <p:ph type="body" idx="1"/>
          </p:nvPr>
        </p:nvSpPr>
        <p:spPr/>
        <p:txBody>
          <a:bodyPr/>
          <a:lstStyle/>
          <a:p>
            <a:r>
              <a:rPr lang="en-US" dirty="0"/>
              <a:t>  </a:t>
            </a:r>
          </a:p>
        </p:txBody>
      </p:sp>
      <p:pic>
        <p:nvPicPr>
          <p:cNvPr id="7" name="Content Placeholder 6">
            <a:extLst>
              <a:ext uri="{FF2B5EF4-FFF2-40B4-BE49-F238E27FC236}">
                <a16:creationId xmlns:a16="http://schemas.microsoft.com/office/drawing/2014/main" id="{C2920568-EEA6-49A0-B4A2-ED674CAB89D2}"/>
              </a:ext>
            </a:extLst>
          </p:cNvPr>
          <p:cNvPicPr>
            <a:picLocks noGrp="1" noChangeAspect="1"/>
          </p:cNvPicPr>
          <p:nvPr>
            <p:ph sz="half" idx="2"/>
          </p:nvPr>
        </p:nvPicPr>
        <p:blipFill>
          <a:blip r:embed="rId2"/>
          <a:stretch>
            <a:fillRect/>
          </a:stretch>
        </p:blipFill>
        <p:spPr>
          <a:xfrm rot="5400000">
            <a:off x="1044969" y="2415136"/>
            <a:ext cx="4191002" cy="3009110"/>
          </a:xfrm>
          <a:prstGeom prst="rect">
            <a:avLst/>
          </a:prstGeom>
        </p:spPr>
      </p:pic>
      <p:sp>
        <p:nvSpPr>
          <p:cNvPr id="5" name="Text Placeholder 4">
            <a:extLst>
              <a:ext uri="{FF2B5EF4-FFF2-40B4-BE49-F238E27FC236}">
                <a16:creationId xmlns:a16="http://schemas.microsoft.com/office/drawing/2014/main" id="{CF6B68AF-3597-4B57-BDCE-987A5ADBBC47}"/>
              </a:ext>
            </a:extLst>
          </p:cNvPr>
          <p:cNvSpPr>
            <a:spLocks noGrp="1"/>
          </p:cNvSpPr>
          <p:nvPr>
            <p:ph type="body" sz="quarter" idx="3"/>
          </p:nvPr>
        </p:nvSpPr>
        <p:spPr/>
        <p:txBody>
          <a:bodyPr/>
          <a:lstStyle/>
          <a:p>
            <a:r>
              <a:rPr lang="en-US" dirty="0"/>
              <a:t>  </a:t>
            </a:r>
          </a:p>
        </p:txBody>
      </p:sp>
      <p:sp>
        <p:nvSpPr>
          <p:cNvPr id="6" name="Content Placeholder 5">
            <a:extLst>
              <a:ext uri="{FF2B5EF4-FFF2-40B4-BE49-F238E27FC236}">
                <a16:creationId xmlns:a16="http://schemas.microsoft.com/office/drawing/2014/main" id="{9A87A98B-B63E-4F44-91C6-0544F02F8B06}"/>
              </a:ext>
            </a:extLst>
          </p:cNvPr>
          <p:cNvSpPr>
            <a:spLocks noGrp="1"/>
          </p:cNvSpPr>
          <p:nvPr>
            <p:ph sz="quarter" idx="4"/>
          </p:nvPr>
        </p:nvSpPr>
        <p:spPr>
          <a:xfrm>
            <a:off x="4645025" y="1752599"/>
            <a:ext cx="4041775" cy="4373564"/>
          </a:xfrm>
        </p:spPr>
        <p:txBody>
          <a:bodyPr>
            <a:normAutofit/>
          </a:bodyPr>
          <a:lstStyle/>
          <a:p>
            <a:pPr marL="45720" indent="0">
              <a:buNone/>
            </a:pPr>
            <a:r>
              <a:rPr lang="en-US" sz="3200" dirty="0"/>
              <a:t>   </a:t>
            </a:r>
          </a:p>
        </p:txBody>
      </p:sp>
      <p:sp>
        <p:nvSpPr>
          <p:cNvPr id="4" name="Slide Number Placeholder 3">
            <a:extLst>
              <a:ext uri="{FF2B5EF4-FFF2-40B4-BE49-F238E27FC236}">
                <a16:creationId xmlns:a16="http://schemas.microsoft.com/office/drawing/2014/main" id="{8C474180-4161-4507-865A-731E4C01A32C}"/>
              </a:ext>
            </a:extLst>
          </p:cNvPr>
          <p:cNvSpPr>
            <a:spLocks noGrp="1"/>
          </p:cNvSpPr>
          <p:nvPr>
            <p:ph type="sldNum" sz="quarter" idx="12"/>
          </p:nvPr>
        </p:nvSpPr>
        <p:spPr>
          <a:xfrm>
            <a:off x="8686800" y="176757"/>
            <a:ext cx="457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159706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SAFETY – </a:t>
            </a:r>
            <a:r>
              <a:rPr lang="en-US" dirty="0">
                <a:solidFill>
                  <a:srgbClr val="FFFF00"/>
                </a:solidFill>
                <a:effectLst>
                  <a:outerShdw blurRad="38100" dist="38100" dir="2700000" algn="tl">
                    <a:srgbClr val="000000">
                      <a:alpha val="43137"/>
                    </a:srgbClr>
                  </a:outerShdw>
                </a:effectLst>
              </a:rPr>
              <a:t>Code Yellow </a:t>
            </a:r>
            <a:r>
              <a:rPr lang="en-US" dirty="0"/>
              <a:t>– Disaster/Critical Incident</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fontScale="92500" lnSpcReduction="20000"/>
          </a:bodyPr>
          <a:lstStyle/>
          <a:p>
            <a:pPr marL="0" indent="0">
              <a:buNone/>
            </a:pPr>
            <a:r>
              <a:rPr lang="en-US" dirty="0"/>
              <a:t>Hospitals must have Emergency Operations Plans in place in the event normal operations are disrupted by internal or external events.</a:t>
            </a:r>
          </a:p>
          <a:p>
            <a:pPr marL="0" indent="0">
              <a:buNone/>
            </a:pPr>
            <a:endParaRPr lang="en-US" dirty="0"/>
          </a:p>
          <a:p>
            <a:pPr marL="0" indent="0">
              <a:buNone/>
            </a:pPr>
            <a:r>
              <a:rPr lang="en-US" dirty="0"/>
              <a:t>When these occur, Code Yellow is called.  The Command Center will be responsible for providing ongoing communication.</a:t>
            </a:r>
          </a:p>
          <a:p>
            <a:pPr marL="0" indent="0">
              <a:buNone/>
            </a:pPr>
            <a:endParaRPr lang="en-US" dirty="0"/>
          </a:p>
          <a:p>
            <a:pPr marL="0" indent="0">
              <a:buNone/>
            </a:pPr>
            <a:r>
              <a:rPr lang="en-US" dirty="0"/>
              <a:t>Volunteers must be diligent in signing in and signing out when on duty.  During an emergency, this makes it possible for Volunteer Services to determine who is volunteering.</a:t>
            </a:r>
          </a:p>
          <a:p>
            <a:pPr marL="0" indent="0">
              <a:buNone/>
            </a:pPr>
            <a:endParaRPr lang="en-US" dirty="0"/>
          </a:p>
          <a:p>
            <a:pPr marL="0" indent="0">
              <a:buNone/>
            </a:pPr>
            <a:r>
              <a:rPr lang="en-US" dirty="0"/>
              <a:t> </a:t>
            </a:r>
          </a:p>
        </p:txBody>
      </p:sp>
      <p:sp>
        <p:nvSpPr>
          <p:cNvPr id="4" name="Slide Number Placeholder 2">
            <a:extLst>
              <a:ext uri="{FF2B5EF4-FFF2-40B4-BE49-F238E27FC236}">
                <a16:creationId xmlns:a16="http://schemas.microsoft.com/office/drawing/2014/main" id="{7DBF1F8E-A8AD-4A02-99C0-D37FACC5722F}"/>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096143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SAFETY – </a:t>
            </a:r>
            <a:r>
              <a:rPr lang="en-US" dirty="0">
                <a:solidFill>
                  <a:srgbClr val="FC42F3"/>
                </a:solidFill>
                <a:effectLst>
                  <a:outerShdw blurRad="38100" dist="38100" dir="2700000" algn="tl">
                    <a:srgbClr val="000000">
                      <a:alpha val="43137"/>
                    </a:srgbClr>
                  </a:outerShdw>
                </a:effectLst>
              </a:rPr>
              <a:t>Code Pink </a:t>
            </a:r>
            <a:r>
              <a:rPr lang="en-US" dirty="0"/>
              <a:t>– Infant/Child Abduction</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fontScale="92500" lnSpcReduction="20000"/>
          </a:bodyPr>
          <a:lstStyle/>
          <a:p>
            <a:pPr marL="0" indent="0">
              <a:buNone/>
            </a:pPr>
            <a:r>
              <a:rPr lang="en-US" dirty="0"/>
              <a:t>All pediatric areas within the hospital are closely monitored with strict ID badge access.</a:t>
            </a:r>
          </a:p>
          <a:p>
            <a:pPr marL="0" indent="0">
              <a:buNone/>
            </a:pPr>
            <a:endParaRPr lang="en-US" dirty="0"/>
          </a:p>
          <a:p>
            <a:pPr marL="0" indent="0">
              <a:buNone/>
            </a:pPr>
            <a:r>
              <a:rPr lang="en-US" dirty="0"/>
              <a:t>This code is called in the event of a child abduction.</a:t>
            </a:r>
          </a:p>
          <a:p>
            <a:pPr marL="0" indent="0">
              <a:buNone/>
            </a:pPr>
            <a:endParaRPr lang="en-US" dirty="0"/>
          </a:p>
          <a:p>
            <a:pPr marL="0" indent="0">
              <a:buNone/>
            </a:pPr>
            <a:r>
              <a:rPr lang="en-US" dirty="0"/>
              <a:t>Employees disperse to all exits, elevators and stairwells to monitor unusual behavior and check bags.</a:t>
            </a:r>
          </a:p>
          <a:p>
            <a:pPr marL="0" indent="0">
              <a:buNone/>
            </a:pPr>
            <a:endParaRPr lang="en-US" dirty="0"/>
          </a:p>
          <a:p>
            <a:pPr marL="0" indent="0">
              <a:buNone/>
            </a:pPr>
            <a:r>
              <a:rPr lang="en-US" dirty="0"/>
              <a:t>Volunteers are asked to report observations and departures may be delayed.</a:t>
            </a:r>
          </a:p>
          <a:p>
            <a:pPr marL="0" indent="0">
              <a:buNone/>
            </a:pPr>
            <a:r>
              <a:rPr lang="en-US" dirty="0"/>
              <a:t> </a:t>
            </a:r>
          </a:p>
        </p:txBody>
      </p:sp>
      <p:sp>
        <p:nvSpPr>
          <p:cNvPr id="4" name="Slide Number Placeholder 2">
            <a:extLst>
              <a:ext uri="{FF2B5EF4-FFF2-40B4-BE49-F238E27FC236}">
                <a16:creationId xmlns:a16="http://schemas.microsoft.com/office/drawing/2014/main" id="{D043F554-F4B4-409F-BF8C-121DCF709633}"/>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55534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SAFETY – </a:t>
            </a:r>
            <a:r>
              <a:rPr lang="en-US" dirty="0">
                <a:solidFill>
                  <a:srgbClr val="00B050"/>
                </a:solidFill>
                <a:effectLst>
                  <a:outerShdw blurRad="38100" dist="38100" dir="2700000" algn="tl">
                    <a:srgbClr val="000000">
                      <a:alpha val="43137"/>
                    </a:srgbClr>
                  </a:outerShdw>
                </a:effectLst>
              </a:rPr>
              <a:t>Code BHRT </a:t>
            </a:r>
            <a:r>
              <a:rPr lang="en-US" dirty="0"/>
              <a:t>– Behavioral Health Response Team</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pPr marL="0" indent="0">
              <a:buNone/>
            </a:pPr>
            <a:r>
              <a:rPr lang="en-US" dirty="0"/>
              <a:t>In response to disruptive and potentially violent behavior a team made up of a Behavioral Health Nurse, the Nursing Coordinator and Security respond.</a:t>
            </a:r>
          </a:p>
          <a:p>
            <a:pPr marL="0" indent="0">
              <a:buNone/>
            </a:pPr>
            <a:endParaRPr lang="en-US" dirty="0"/>
          </a:p>
          <a:p>
            <a:pPr marL="0" indent="0">
              <a:buNone/>
            </a:pPr>
            <a:r>
              <a:rPr lang="en-US" dirty="0"/>
              <a:t>Volunteers are asked to remove themselves from the situation. </a:t>
            </a:r>
          </a:p>
          <a:p>
            <a:pPr marL="0" indent="0">
              <a:buNone/>
            </a:pPr>
            <a:endParaRPr lang="en-US" dirty="0"/>
          </a:p>
          <a:p>
            <a:pPr marL="0" indent="0">
              <a:buNone/>
            </a:pPr>
            <a:r>
              <a:rPr lang="en-US" dirty="0"/>
              <a:t>This was formerly known as Code Green.</a:t>
            </a:r>
          </a:p>
          <a:p>
            <a:pPr marL="0" indent="0">
              <a:buNone/>
            </a:pPr>
            <a:endParaRPr lang="en-US" dirty="0"/>
          </a:p>
        </p:txBody>
      </p:sp>
      <p:sp>
        <p:nvSpPr>
          <p:cNvPr id="4" name="Slide Number Placeholder 2">
            <a:extLst>
              <a:ext uri="{FF2B5EF4-FFF2-40B4-BE49-F238E27FC236}">
                <a16:creationId xmlns:a16="http://schemas.microsoft.com/office/drawing/2014/main" id="{7E978CA4-EF27-4FF8-8B6F-2DD6B1409501}"/>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06740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SAFETY – </a:t>
            </a:r>
            <a:r>
              <a:rPr lang="en-US" dirty="0">
                <a:solidFill>
                  <a:schemeClr val="bg1">
                    <a:lumMod val="50000"/>
                  </a:schemeClr>
                </a:solidFill>
                <a:effectLst>
                  <a:outerShdw blurRad="38100" dist="38100" dir="2700000" algn="tl">
                    <a:srgbClr val="000000">
                      <a:alpha val="43137"/>
                    </a:srgbClr>
                  </a:outerShdw>
                </a:effectLst>
              </a:rPr>
              <a:t>Code Silver </a:t>
            </a:r>
            <a:r>
              <a:rPr lang="en-US" dirty="0"/>
              <a:t>– </a:t>
            </a:r>
            <a:br>
              <a:rPr lang="en-US" dirty="0"/>
            </a:br>
            <a:r>
              <a:rPr lang="en-US" dirty="0"/>
              <a:t>Active Threat</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pPr marL="0" indent="0">
              <a:buNone/>
            </a:pPr>
            <a:r>
              <a:rPr lang="en-US" dirty="0"/>
              <a:t>This is used to warn of violence by an active shooter or armed assailant.  Information is taken from Homeland Security guidance.</a:t>
            </a:r>
          </a:p>
          <a:p>
            <a:pPr marL="0" indent="0">
              <a:buNone/>
            </a:pPr>
            <a:endParaRPr lang="en-US" sz="1400" dirty="0"/>
          </a:p>
          <a:p>
            <a:pPr marL="0" indent="0">
              <a:buNone/>
            </a:pPr>
            <a:r>
              <a:rPr lang="en-US" dirty="0"/>
              <a:t>Personal strategies are to RUN, HIDE or FIGHT.  </a:t>
            </a:r>
            <a:r>
              <a:rPr lang="en-US" i="1" dirty="0"/>
              <a:t>Do not let others influence your choice!</a:t>
            </a:r>
          </a:p>
          <a:p>
            <a:pPr marL="0" indent="0">
              <a:buNone/>
            </a:pPr>
            <a:endParaRPr lang="en-US" sz="1400" dirty="0"/>
          </a:p>
          <a:p>
            <a:pPr marL="0" indent="0">
              <a:buNone/>
            </a:pPr>
            <a:r>
              <a:rPr lang="en-US" i="1" dirty="0">
                <a:solidFill>
                  <a:srgbClr val="008000"/>
                </a:solidFill>
              </a:rPr>
              <a:t>Please read the Volunteer Service Handbook for more detail and Homeland Security references.</a:t>
            </a:r>
          </a:p>
        </p:txBody>
      </p:sp>
      <p:sp>
        <p:nvSpPr>
          <p:cNvPr id="4" name="Slide Number Placeholder 2">
            <a:extLst>
              <a:ext uri="{FF2B5EF4-FFF2-40B4-BE49-F238E27FC236}">
                <a16:creationId xmlns:a16="http://schemas.microsoft.com/office/drawing/2014/main" id="{44036F3A-4FEB-4A54-866E-D9064E03EDCE}"/>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25724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SAFETY – </a:t>
            </a:r>
            <a:r>
              <a:rPr lang="en-US" dirty="0">
                <a:solidFill>
                  <a:srgbClr val="FFC000"/>
                </a:solidFill>
                <a:effectLst>
                  <a:outerShdw blurRad="38100" dist="38100" dir="2700000" algn="tl">
                    <a:srgbClr val="000000">
                      <a:alpha val="43137"/>
                    </a:srgbClr>
                  </a:outerShdw>
                </a:effectLst>
              </a:rPr>
              <a:t>Code Orange </a:t>
            </a:r>
            <a:r>
              <a:rPr lang="en-US" dirty="0"/>
              <a:t>– Hazardous Material</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pPr marL="0" indent="0">
              <a:buNone/>
            </a:pPr>
            <a:r>
              <a:rPr lang="en-US" dirty="0"/>
              <a:t>Dangerous chemicals and radioactive material are in the hospital.</a:t>
            </a:r>
          </a:p>
          <a:p>
            <a:pPr marL="0" indent="0">
              <a:buNone/>
            </a:pPr>
            <a:endParaRPr lang="en-US" sz="1000" dirty="0"/>
          </a:p>
          <a:p>
            <a:pPr marL="0" indent="0">
              <a:buNone/>
            </a:pPr>
            <a:r>
              <a:rPr lang="en-US" dirty="0"/>
              <a:t>They are stored in specialized containment areas and handled by experts.  Required safety protocols are in place.</a:t>
            </a:r>
          </a:p>
          <a:p>
            <a:pPr marL="0" indent="0">
              <a:buNone/>
            </a:pPr>
            <a:endParaRPr lang="en-US" sz="1000" dirty="0"/>
          </a:p>
          <a:p>
            <a:pPr marL="0" indent="0">
              <a:buNone/>
            </a:pPr>
            <a:r>
              <a:rPr lang="en-US" dirty="0"/>
              <a:t>Volunteers and employees are made aware of this code for the sake of completeness.</a:t>
            </a:r>
          </a:p>
        </p:txBody>
      </p:sp>
      <p:sp>
        <p:nvSpPr>
          <p:cNvPr id="4" name="Slide Number Placeholder 2">
            <a:extLst>
              <a:ext uri="{FF2B5EF4-FFF2-40B4-BE49-F238E27FC236}">
                <a16:creationId xmlns:a16="http://schemas.microsoft.com/office/drawing/2014/main" id="{BBEF0BF4-722D-4EC2-A4BF-E92CB32A6A9D}"/>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122" name="Picture 2" descr="Science Lab Safety Clipart | Clipart library - Free Clipart Images | Lab  safety, Lab safety activities, Science safety">
            <a:extLst>
              <a:ext uri="{FF2B5EF4-FFF2-40B4-BE49-F238E27FC236}">
                <a16:creationId xmlns:a16="http://schemas.microsoft.com/office/drawing/2014/main" id="{13C15BC4-4A01-4C08-8D5E-748106A188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4419600"/>
            <a:ext cx="1676501" cy="163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32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369398"/>
            <a:ext cx="7315200" cy="1154097"/>
          </a:xfrm>
        </p:spPr>
        <p:txBody>
          <a:bodyPr>
            <a:normAutofit/>
          </a:bodyPr>
          <a:lstStyle/>
          <a:p>
            <a:r>
              <a:rPr lang="en-US" dirty="0"/>
              <a:t>SAFETY – Security</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676400"/>
            <a:ext cx="7315200" cy="3275367"/>
          </a:xfrm>
        </p:spPr>
        <p:txBody>
          <a:bodyPr>
            <a:normAutofit/>
          </a:bodyPr>
          <a:lstStyle/>
          <a:p>
            <a:pPr marL="0" indent="0">
              <a:buNone/>
            </a:pPr>
            <a:r>
              <a:rPr lang="en-US" dirty="0"/>
              <a:t>The Security Department recognizes that everyone has a different tolerance for safety risk.</a:t>
            </a:r>
          </a:p>
          <a:p>
            <a:pPr marL="0" indent="0">
              <a:buNone/>
            </a:pPr>
            <a:endParaRPr lang="en-US" dirty="0"/>
          </a:p>
          <a:p>
            <a:pPr marL="0" indent="0">
              <a:buNone/>
            </a:pPr>
            <a:r>
              <a:rPr lang="en-US" dirty="0"/>
              <a:t>Volunteers are asked to ‘err on the side of caution’ and should be comfortable reaching out to Security.  </a:t>
            </a:r>
          </a:p>
          <a:p>
            <a:pPr marL="0" indent="0">
              <a:buNone/>
            </a:pPr>
            <a:endParaRPr lang="en-US" dirty="0"/>
          </a:p>
          <a:p>
            <a:pPr marL="0" indent="0">
              <a:buNone/>
            </a:pPr>
            <a:r>
              <a:rPr lang="en-US" dirty="0"/>
              <a:t>This is also true in the event suspicious behavior is observed.  ‘</a:t>
            </a:r>
            <a:r>
              <a:rPr lang="en-US" i="1" dirty="0"/>
              <a:t>See something, say something</a:t>
            </a:r>
            <a:r>
              <a:rPr lang="en-US" dirty="0"/>
              <a:t>.’</a:t>
            </a:r>
          </a:p>
          <a:p>
            <a:pPr marL="0" indent="0">
              <a:buNone/>
            </a:pPr>
            <a:endParaRPr lang="en-US" dirty="0"/>
          </a:p>
          <a:p>
            <a:pPr marL="0" indent="0">
              <a:buNone/>
            </a:pPr>
            <a:endParaRPr lang="en-US" dirty="0"/>
          </a:p>
          <a:p>
            <a:pPr marL="0" indent="0">
              <a:buNone/>
            </a:pPr>
            <a:endParaRPr lang="en-US" dirty="0"/>
          </a:p>
        </p:txBody>
      </p:sp>
      <p:sp>
        <p:nvSpPr>
          <p:cNvPr id="4" name="Slide Number Placeholder 2">
            <a:extLst>
              <a:ext uri="{FF2B5EF4-FFF2-40B4-BE49-F238E27FC236}">
                <a16:creationId xmlns:a16="http://schemas.microsoft.com/office/drawing/2014/main" id="{F0E1CA9C-6DA8-408D-9BA6-5AD93DFBF29F}"/>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8198" name="Picture 6" descr="Transparent Body Guard Png - Security Officer , Free Transparent Clipart -  ClipartKey">
            <a:extLst>
              <a:ext uri="{FF2B5EF4-FFF2-40B4-BE49-F238E27FC236}">
                <a16:creationId xmlns:a16="http://schemas.microsoft.com/office/drawing/2014/main" id="{DE0BFA34-0B24-4F37-B380-4A333B80F8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2164" y="4495800"/>
            <a:ext cx="2555436" cy="166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850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SAFETY – Volunteer Services Handbook</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pPr marL="45720" indent="0">
              <a:buNone/>
            </a:pPr>
            <a:r>
              <a:rPr lang="en-US" i="1" dirty="0">
                <a:solidFill>
                  <a:srgbClr val="008000"/>
                </a:solidFill>
              </a:rPr>
              <a:t>Please read Volunteer Services Handbook</a:t>
            </a:r>
            <a:endParaRPr lang="en-US" dirty="0">
              <a:solidFill>
                <a:srgbClr val="00B0F0"/>
              </a:solidFill>
            </a:endParaRPr>
          </a:p>
          <a:p>
            <a:pPr lvl="1"/>
            <a:r>
              <a:rPr lang="en-US" dirty="0"/>
              <a:t>More detail on the information presented</a:t>
            </a:r>
          </a:p>
          <a:p>
            <a:pPr lvl="1"/>
            <a:r>
              <a:rPr lang="en-US" dirty="0"/>
              <a:t>Additional information on:</a:t>
            </a:r>
          </a:p>
          <a:p>
            <a:pPr lvl="2"/>
            <a:r>
              <a:rPr lang="en-US" dirty="0"/>
              <a:t>Latex</a:t>
            </a:r>
          </a:p>
          <a:p>
            <a:pPr lvl="2"/>
            <a:r>
              <a:rPr lang="en-US" dirty="0"/>
              <a:t>Fall Risk</a:t>
            </a:r>
          </a:p>
          <a:p>
            <a:pPr lvl="2"/>
            <a:r>
              <a:rPr lang="en-US" dirty="0"/>
              <a:t>Tailgating, Piggybacking</a:t>
            </a:r>
          </a:p>
          <a:p>
            <a:pPr lvl="2"/>
            <a:r>
              <a:rPr lang="en-US" dirty="0"/>
              <a:t>Weapons Policy</a:t>
            </a:r>
          </a:p>
          <a:p>
            <a:pPr marL="0" indent="0">
              <a:buNone/>
            </a:pPr>
            <a:endParaRPr lang="en-US" dirty="0"/>
          </a:p>
          <a:p>
            <a:pPr marL="0" indent="0">
              <a:buNone/>
            </a:pPr>
            <a:endParaRPr lang="en-US" dirty="0"/>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879259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a:bodyPr>
          <a:lstStyle/>
          <a:p>
            <a:r>
              <a:rPr lang="en-US" dirty="0"/>
              <a:t>HIPAA – Federal Law</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lnSpcReduction="10000"/>
          </a:bodyPr>
          <a:lstStyle/>
          <a:p>
            <a:pPr marL="45720" indent="0">
              <a:buNone/>
            </a:pPr>
            <a:r>
              <a:rPr lang="en-US" sz="3200" b="1" dirty="0">
                <a:cs typeface="Times New Roman" pitchFamily="18" charset="0"/>
              </a:rPr>
              <a:t>HIPAA  stands for  </a:t>
            </a:r>
            <a:endParaRPr lang="en-US" sz="3200" b="1" dirty="0">
              <a:solidFill>
                <a:srgbClr val="7030A0"/>
              </a:solidFill>
              <a:cs typeface="Times New Roman" pitchFamily="18" charset="0"/>
            </a:endParaRPr>
          </a:p>
          <a:p>
            <a:pPr>
              <a:buFont typeface="Wingdings" pitchFamily="2" charset="2"/>
              <a:buChar char="v"/>
            </a:pPr>
            <a:r>
              <a:rPr lang="en-US" sz="3200" dirty="0">
                <a:solidFill>
                  <a:srgbClr val="0070C0"/>
                </a:solidFill>
              </a:rPr>
              <a:t> </a:t>
            </a:r>
            <a:r>
              <a:rPr lang="en-US" sz="3200" b="1" dirty="0">
                <a:cs typeface="Times New Roman" pitchFamily="18" charset="0"/>
              </a:rPr>
              <a:t>H</a:t>
            </a:r>
            <a:r>
              <a:rPr lang="en-US" sz="3200" dirty="0">
                <a:solidFill>
                  <a:srgbClr val="0070C0"/>
                </a:solidFill>
                <a:cs typeface="Times New Roman" pitchFamily="18" charset="0"/>
              </a:rPr>
              <a:t>ealth</a:t>
            </a:r>
          </a:p>
          <a:p>
            <a:pPr>
              <a:buFont typeface="Wingdings" pitchFamily="2" charset="2"/>
              <a:buChar char="v"/>
            </a:pPr>
            <a:r>
              <a:rPr lang="en-US" sz="3200" dirty="0">
                <a:solidFill>
                  <a:srgbClr val="0070C0"/>
                </a:solidFill>
                <a:cs typeface="Times New Roman" pitchFamily="18" charset="0"/>
              </a:rPr>
              <a:t> </a:t>
            </a:r>
            <a:r>
              <a:rPr lang="en-US" sz="3200" b="1" dirty="0">
                <a:cs typeface="Times New Roman" pitchFamily="18" charset="0"/>
              </a:rPr>
              <a:t>I</a:t>
            </a:r>
            <a:r>
              <a:rPr lang="en-US" sz="3200" dirty="0">
                <a:solidFill>
                  <a:srgbClr val="0070C0"/>
                </a:solidFill>
                <a:cs typeface="Times New Roman" pitchFamily="18" charset="0"/>
              </a:rPr>
              <a:t>nsurance</a:t>
            </a:r>
          </a:p>
          <a:p>
            <a:pPr>
              <a:buFont typeface="Wingdings" pitchFamily="2" charset="2"/>
              <a:buChar char="v"/>
            </a:pPr>
            <a:r>
              <a:rPr lang="en-US" sz="3200" dirty="0">
                <a:solidFill>
                  <a:srgbClr val="0070C0"/>
                </a:solidFill>
                <a:cs typeface="Times New Roman" pitchFamily="18" charset="0"/>
              </a:rPr>
              <a:t> </a:t>
            </a:r>
            <a:r>
              <a:rPr lang="en-US" sz="3200" b="1" dirty="0">
                <a:cs typeface="Times New Roman" pitchFamily="18" charset="0"/>
              </a:rPr>
              <a:t>P</a:t>
            </a:r>
            <a:r>
              <a:rPr lang="en-US" sz="3200" dirty="0">
                <a:solidFill>
                  <a:srgbClr val="0070C0"/>
                </a:solidFill>
                <a:cs typeface="Times New Roman" pitchFamily="18" charset="0"/>
              </a:rPr>
              <a:t>ortability </a:t>
            </a:r>
            <a:r>
              <a:rPr lang="en-US" sz="3200" dirty="0">
                <a:solidFill>
                  <a:srgbClr val="0070C0"/>
                </a:solidFill>
                <a:latin typeface="Arial" panose="020B0604020202020204" pitchFamily="34" charset="0"/>
                <a:cs typeface="Arial" panose="020B0604020202020204" pitchFamily="34" charset="0"/>
              </a:rPr>
              <a:t>&amp;</a:t>
            </a:r>
          </a:p>
          <a:p>
            <a:pPr>
              <a:buFont typeface="Wingdings" pitchFamily="2" charset="2"/>
              <a:buChar char="v"/>
            </a:pPr>
            <a:r>
              <a:rPr lang="en-US" sz="3200" dirty="0">
                <a:solidFill>
                  <a:srgbClr val="0070C0"/>
                </a:solidFill>
                <a:cs typeface="Times New Roman" pitchFamily="18" charset="0"/>
              </a:rPr>
              <a:t> </a:t>
            </a:r>
            <a:r>
              <a:rPr lang="en-US" sz="3200" b="1" dirty="0">
                <a:cs typeface="Times New Roman" pitchFamily="18" charset="0"/>
              </a:rPr>
              <a:t>A</a:t>
            </a:r>
            <a:r>
              <a:rPr lang="en-US" sz="3200" dirty="0">
                <a:solidFill>
                  <a:srgbClr val="0070C0"/>
                </a:solidFill>
                <a:cs typeface="Times New Roman" pitchFamily="18" charset="0"/>
              </a:rPr>
              <a:t>ccountability</a:t>
            </a:r>
          </a:p>
          <a:p>
            <a:pPr>
              <a:buFont typeface="Wingdings" pitchFamily="2" charset="2"/>
              <a:buChar char="v"/>
            </a:pPr>
            <a:r>
              <a:rPr lang="en-US" sz="3200" dirty="0">
                <a:solidFill>
                  <a:srgbClr val="0070C0"/>
                </a:solidFill>
                <a:cs typeface="Times New Roman" pitchFamily="18" charset="0"/>
              </a:rPr>
              <a:t> </a:t>
            </a:r>
            <a:r>
              <a:rPr lang="en-US" sz="3200" b="1" dirty="0">
                <a:cs typeface="Times New Roman" pitchFamily="18" charset="0"/>
              </a:rPr>
              <a:t>A</a:t>
            </a:r>
            <a:r>
              <a:rPr lang="en-US" sz="3200" dirty="0">
                <a:solidFill>
                  <a:srgbClr val="0070C0"/>
                </a:solidFill>
                <a:cs typeface="Times New Roman" pitchFamily="18" charset="0"/>
              </a:rPr>
              <a:t>ct</a:t>
            </a:r>
          </a:p>
          <a:p>
            <a:pPr marL="0" indent="0">
              <a:buNone/>
            </a:pPr>
            <a:endParaRPr lang="en-US" dirty="0"/>
          </a:p>
          <a:p>
            <a:pPr marL="0" indent="0">
              <a:buNone/>
            </a:pPr>
            <a:endParaRPr lang="en-US" dirty="0"/>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004601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a:bodyPr>
          <a:lstStyle/>
          <a:p>
            <a:r>
              <a:rPr lang="en-US"/>
              <a:t>HIPAA – Federal Law</a:t>
            </a:r>
            <a:endParaRPr lang="en-US" dirty="0"/>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pPr marL="0" indent="0">
              <a:buNone/>
            </a:pPr>
            <a:r>
              <a:rPr lang="en-US" dirty="0"/>
              <a:t>Law restricts the use and disclosure of patient information.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Applies to volunteers!</a:t>
            </a:r>
          </a:p>
          <a:p>
            <a:pPr marL="0" indent="0">
              <a:buNone/>
            </a:pPr>
            <a:endParaRPr lang="en-US" sz="1200" dirty="0"/>
          </a:p>
          <a:p>
            <a:pPr marL="0" indent="0">
              <a:buNone/>
            </a:pPr>
            <a:r>
              <a:rPr lang="en-US" dirty="0"/>
              <a:t>There are 3 key principles.</a:t>
            </a:r>
          </a:p>
          <a:p>
            <a:pPr marL="0" indent="0">
              <a:buNone/>
            </a:pPr>
            <a:endParaRPr lang="en-US" dirty="0"/>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21506" name="Picture 2" descr="Free Hipaa Cliparts, Download Free Clip Art, Free Clip Art on Clipart  Library">
            <a:extLst>
              <a:ext uri="{FF2B5EF4-FFF2-40B4-BE49-F238E27FC236}">
                <a16:creationId xmlns:a16="http://schemas.microsoft.com/office/drawing/2014/main" id="{E1E54AC1-2558-4C8F-86F3-AD1AFD142D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799" y="2514600"/>
            <a:ext cx="2209801" cy="189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4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F533-D3FB-4D2C-A3B5-C8F4397E1BBE}"/>
              </a:ext>
            </a:extLst>
          </p:cNvPr>
          <p:cNvSpPr>
            <a:spLocks noGrp="1"/>
          </p:cNvSpPr>
          <p:nvPr>
            <p:ph type="title"/>
          </p:nvPr>
        </p:nvSpPr>
        <p:spPr>
          <a:xfrm>
            <a:off x="930613" y="500277"/>
            <a:ext cx="7315200" cy="1154097"/>
          </a:xfrm>
        </p:spPr>
        <p:txBody>
          <a:bodyPr/>
          <a:lstStyle/>
          <a:p>
            <a:r>
              <a:rPr lang="en-US" dirty="0"/>
              <a:t>Purpose of Orientation?</a:t>
            </a:r>
          </a:p>
        </p:txBody>
      </p:sp>
      <p:sp>
        <p:nvSpPr>
          <p:cNvPr id="3" name="Content Placeholder 2">
            <a:extLst>
              <a:ext uri="{FF2B5EF4-FFF2-40B4-BE49-F238E27FC236}">
                <a16:creationId xmlns:a16="http://schemas.microsoft.com/office/drawing/2014/main" id="{80856508-1297-4D27-A7C9-11CD4FB9F00C}"/>
              </a:ext>
            </a:extLst>
          </p:cNvPr>
          <p:cNvSpPr>
            <a:spLocks noGrp="1"/>
          </p:cNvSpPr>
          <p:nvPr>
            <p:ph idx="1"/>
          </p:nvPr>
        </p:nvSpPr>
        <p:spPr>
          <a:xfrm>
            <a:off x="930613" y="1752600"/>
            <a:ext cx="7315200" cy="3275367"/>
          </a:xfrm>
        </p:spPr>
        <p:txBody>
          <a:bodyPr/>
          <a:lstStyle/>
          <a:p>
            <a:r>
              <a:rPr lang="en-US" dirty="0"/>
              <a:t>Hospitals are highly regulated and inspected</a:t>
            </a:r>
          </a:p>
          <a:p>
            <a:pPr lvl="1"/>
            <a:r>
              <a:rPr lang="en-US" dirty="0"/>
              <a:t>Joint Commission (JC) is key regulator</a:t>
            </a:r>
          </a:p>
          <a:p>
            <a:r>
              <a:rPr lang="en-US" dirty="0"/>
              <a:t>All staff, including volunteers must complete an Orientation</a:t>
            </a:r>
          </a:p>
          <a:p>
            <a:pPr lvl="1"/>
            <a:r>
              <a:rPr lang="en-US" dirty="0"/>
              <a:t>Covering regulation and policy </a:t>
            </a:r>
          </a:p>
          <a:p>
            <a:r>
              <a:rPr lang="en-US" dirty="0"/>
              <a:t>Required documentation to prove compliance</a:t>
            </a:r>
          </a:p>
          <a:p>
            <a:r>
              <a:rPr lang="en-US" dirty="0"/>
              <a:t>Want you to be informed, safe and comfortable in this environment</a:t>
            </a:r>
          </a:p>
          <a:p>
            <a:endParaRPr lang="en-US" dirty="0"/>
          </a:p>
        </p:txBody>
      </p:sp>
      <p:sp>
        <p:nvSpPr>
          <p:cNvPr id="4" name="Slide Number Placeholder 2">
            <a:extLst>
              <a:ext uri="{FF2B5EF4-FFF2-40B4-BE49-F238E27FC236}">
                <a16:creationId xmlns:a16="http://schemas.microsoft.com/office/drawing/2014/main" id="{36A60860-3C0B-4815-964A-11EE4FC5C059}"/>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B6A2BB7B-2E4D-4ADD-82BE-3CE6D3C9A80D}"/>
              </a:ext>
            </a:extLst>
          </p:cNvPr>
          <p:cNvPicPr>
            <a:picLocks noChangeAspect="1"/>
          </p:cNvPicPr>
          <p:nvPr/>
        </p:nvPicPr>
        <p:blipFill>
          <a:blip r:embed="rId2"/>
          <a:stretch>
            <a:fillRect/>
          </a:stretch>
        </p:blipFill>
        <p:spPr>
          <a:xfrm>
            <a:off x="2895599" y="4185004"/>
            <a:ext cx="3066231" cy="1910996"/>
          </a:xfrm>
          <a:prstGeom prst="rect">
            <a:avLst/>
          </a:prstGeom>
        </p:spPr>
      </p:pic>
    </p:spTree>
    <p:extLst>
      <p:ext uri="{BB962C8B-B14F-4D97-AF65-F5344CB8AC3E}">
        <p14:creationId xmlns:p14="http://schemas.microsoft.com/office/powerpoint/2010/main" val="599253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HIPAA – </a:t>
            </a:r>
            <a:r>
              <a:rPr lang="en-US" b="1" u="sng" dirty="0"/>
              <a:t>P</a:t>
            </a:r>
            <a:r>
              <a:rPr lang="en-US" dirty="0"/>
              <a:t>rotected </a:t>
            </a:r>
            <a:r>
              <a:rPr lang="en-US" b="1" u="sng" dirty="0"/>
              <a:t>H</a:t>
            </a:r>
            <a:r>
              <a:rPr lang="en-US" dirty="0"/>
              <a:t>ealth </a:t>
            </a:r>
            <a:r>
              <a:rPr lang="en-US" b="1" u="sng" dirty="0"/>
              <a:t>I</a:t>
            </a:r>
            <a:r>
              <a:rPr lang="en-US" dirty="0"/>
              <a:t>nformation</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pPr marL="342900" indent="-342900"/>
            <a:r>
              <a:rPr lang="en-US" dirty="0"/>
              <a:t>This is any piece of information which can be used to identify an individual person.</a:t>
            </a:r>
          </a:p>
          <a:p>
            <a:pPr marL="342900" indent="-342900"/>
            <a:r>
              <a:rPr lang="en-US" dirty="0"/>
              <a:t>With tools like ‘GOOGLE’ information as subtle as a license                         plate number can be used to identify an individual.</a:t>
            </a:r>
          </a:p>
          <a:p>
            <a:pPr marL="342900" indent="-342900"/>
            <a:r>
              <a:rPr lang="en-US" dirty="0"/>
              <a:t>Tattoos and birthmarks would also qualify! </a:t>
            </a:r>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7055A933-8E4D-40F0-84C5-D8E9F74FC3A9}"/>
              </a:ext>
            </a:extLst>
          </p:cNvPr>
          <p:cNvPicPr>
            <a:picLocks noChangeAspect="1"/>
          </p:cNvPicPr>
          <p:nvPr/>
        </p:nvPicPr>
        <p:blipFill>
          <a:blip r:embed="rId2"/>
          <a:stretch>
            <a:fillRect/>
          </a:stretch>
        </p:blipFill>
        <p:spPr>
          <a:xfrm>
            <a:off x="2286000" y="4038600"/>
            <a:ext cx="2419350" cy="1895475"/>
          </a:xfrm>
          <a:prstGeom prst="rect">
            <a:avLst/>
          </a:prstGeom>
        </p:spPr>
      </p:pic>
    </p:spTree>
    <p:extLst>
      <p:ext uri="{BB962C8B-B14F-4D97-AF65-F5344CB8AC3E}">
        <p14:creationId xmlns:p14="http://schemas.microsoft.com/office/powerpoint/2010/main" val="1196000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HIPAA – </a:t>
            </a:r>
            <a:r>
              <a:rPr lang="en-US" b="1" u="sng" dirty="0"/>
              <a:t>P</a:t>
            </a:r>
            <a:r>
              <a:rPr lang="en-US" dirty="0"/>
              <a:t>rotected </a:t>
            </a:r>
            <a:r>
              <a:rPr lang="en-US" b="1" u="sng" dirty="0"/>
              <a:t>H</a:t>
            </a:r>
            <a:r>
              <a:rPr lang="en-US" dirty="0"/>
              <a:t>ealth </a:t>
            </a:r>
            <a:r>
              <a:rPr lang="en-US" b="1" u="sng" dirty="0"/>
              <a:t>I</a:t>
            </a:r>
            <a:r>
              <a:rPr lang="en-US" dirty="0"/>
              <a:t>nformation</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dirty="0"/>
              <a:t>If information comes from a hospital, the assumption will be made that it is health information</a:t>
            </a:r>
          </a:p>
          <a:p>
            <a:r>
              <a:rPr lang="en-US" dirty="0"/>
              <a:t>Examples: names, medical record/insurance/social security numbers, home/email addresses</a:t>
            </a:r>
          </a:p>
          <a:p>
            <a:r>
              <a:rPr lang="en-US" dirty="0"/>
              <a:t>Regardless of where you are helping, </a:t>
            </a:r>
            <a:r>
              <a:rPr lang="en-US" b="1" u="sng" dirty="0"/>
              <a:t>all</a:t>
            </a:r>
            <a:r>
              <a:rPr lang="en-US" dirty="0"/>
              <a:t> </a:t>
            </a:r>
            <a:r>
              <a:rPr lang="en-US" b="1" u="sng" dirty="0"/>
              <a:t>documents</a:t>
            </a:r>
            <a:r>
              <a:rPr lang="en-US" dirty="0"/>
              <a:t> with personal information should never go in the wastepaper basket.  </a:t>
            </a:r>
          </a:p>
          <a:p>
            <a:r>
              <a:rPr lang="en-US" dirty="0"/>
              <a:t>They must go in the shredder box.</a:t>
            </a:r>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6EE385A0-DC4A-4138-9268-37B92F5EBA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4191000"/>
            <a:ext cx="1617117" cy="1793989"/>
          </a:xfrm>
          <a:prstGeom prst="rect">
            <a:avLst/>
          </a:prstGeom>
        </p:spPr>
      </p:pic>
    </p:spTree>
    <p:extLst>
      <p:ext uri="{BB962C8B-B14F-4D97-AF65-F5344CB8AC3E}">
        <p14:creationId xmlns:p14="http://schemas.microsoft.com/office/powerpoint/2010/main" val="2364385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ACHING NEW HEIGHTS">
            <a:extLst>
              <a:ext uri="{FF2B5EF4-FFF2-40B4-BE49-F238E27FC236}">
                <a16:creationId xmlns:a16="http://schemas.microsoft.com/office/drawing/2014/main" id="{DF49B801-E2DD-4D5C-BBE1-04CC4561D7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7126" y="3886200"/>
            <a:ext cx="2049748"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538377"/>
            <a:ext cx="7315200" cy="1154097"/>
          </a:xfrm>
        </p:spPr>
        <p:txBody>
          <a:bodyPr>
            <a:normAutofit fontScale="90000"/>
          </a:bodyPr>
          <a:lstStyle/>
          <a:p>
            <a:r>
              <a:rPr lang="en-US" dirty="0"/>
              <a:t>HIPAA – </a:t>
            </a:r>
            <a:br>
              <a:rPr lang="en-US" dirty="0"/>
            </a:br>
            <a:r>
              <a:rPr lang="en-US" b="1" u="sng" dirty="0"/>
              <a:t>T</a:t>
            </a:r>
            <a:r>
              <a:rPr lang="en-US" dirty="0"/>
              <a:t>reatment, </a:t>
            </a:r>
            <a:r>
              <a:rPr lang="en-US" b="1" u="sng" dirty="0"/>
              <a:t>P</a:t>
            </a:r>
            <a:r>
              <a:rPr lang="en-US" dirty="0"/>
              <a:t>ayment, </a:t>
            </a:r>
            <a:r>
              <a:rPr lang="en-US" b="1" u="sng" dirty="0"/>
              <a:t>O</a:t>
            </a:r>
            <a:r>
              <a:rPr lang="en-US" dirty="0"/>
              <a:t>perations</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828800"/>
            <a:ext cx="7315200" cy="3275367"/>
          </a:xfrm>
        </p:spPr>
        <p:txBody>
          <a:bodyPr>
            <a:normAutofit/>
          </a:bodyPr>
          <a:lstStyle/>
          <a:p>
            <a:r>
              <a:rPr lang="en-US" dirty="0"/>
              <a:t>Information can only be shared in the context of the duties performed as a volunteer</a:t>
            </a:r>
          </a:p>
          <a:p>
            <a:r>
              <a:rPr lang="en-US" dirty="0"/>
              <a:t>Anything outside of this scope requires signed permission from the patient</a:t>
            </a:r>
          </a:p>
          <a:p>
            <a:r>
              <a:rPr lang="en-US" dirty="0"/>
              <a:t>Sharing or using information about a patient outside of the hospital as a result of something learned while on duty is outside of these parameters</a:t>
            </a:r>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1026" name="Picture 2" descr="Hipaa Technical Assistance - Negotiation Lifestyle Transparent PNG -  375x363 - Free Download on NicePNG">
            <a:extLst>
              <a:ext uri="{FF2B5EF4-FFF2-40B4-BE49-F238E27FC236}">
                <a16:creationId xmlns:a16="http://schemas.microsoft.com/office/drawing/2014/main" id="{6638DD7E-F0FD-4D08-A237-8487055B33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1551994"/>
            <a:ext cx="895883" cy="128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657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HIPAA – Minimum Necessary Rule </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dirty="0"/>
              <a:t>We are only given the minimum information to perform our duties. </a:t>
            </a:r>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2" descr="Image result for free clip art minimum necessary">
            <a:extLst>
              <a:ext uri="{FF2B5EF4-FFF2-40B4-BE49-F238E27FC236}">
                <a16:creationId xmlns:a16="http://schemas.microsoft.com/office/drawing/2014/main" id="{E6B03AE4-126D-404A-9029-25F97644B4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6800" y="3124200"/>
            <a:ext cx="4343400" cy="248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4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unny HIPAA Cartoon â HIPAA News">
            <a:extLst>
              <a:ext uri="{FF2B5EF4-FFF2-40B4-BE49-F238E27FC236}">
                <a16:creationId xmlns:a16="http://schemas.microsoft.com/office/drawing/2014/main" id="{21B46159-343E-4D48-A438-8879D5BC98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472" y="2423809"/>
            <a:ext cx="4017327" cy="373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6021" y="374262"/>
            <a:ext cx="7315200" cy="749400"/>
          </a:xfrm>
        </p:spPr>
        <p:txBody>
          <a:bodyPr>
            <a:normAutofit/>
          </a:bodyPr>
          <a:lstStyle/>
          <a:p>
            <a:r>
              <a:rPr lang="en-US" dirty="0"/>
              <a:t>HIPAA – Testing Knowledge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7642" y="1295400"/>
            <a:ext cx="7315200" cy="1143000"/>
          </a:xfrm>
        </p:spPr>
        <p:txBody>
          <a:bodyPr>
            <a:normAutofit/>
          </a:bodyPr>
          <a:lstStyle/>
          <a:p>
            <a:r>
              <a:rPr lang="en-US" dirty="0"/>
              <a:t>We’ll put these principles to the test in the classroom portion of the Orientation.</a:t>
            </a:r>
          </a:p>
          <a:p>
            <a:r>
              <a:rPr lang="en-US" dirty="0"/>
              <a:t> </a:t>
            </a:r>
            <a:r>
              <a:rPr lang="en-US" i="1" dirty="0">
                <a:solidFill>
                  <a:srgbClr val="008000"/>
                </a:solidFill>
              </a:rPr>
              <a:t>Please read Volunteer Services Handbook on HIPPA</a:t>
            </a:r>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7" name="Picture 6">
            <a:extLst>
              <a:ext uri="{FF2B5EF4-FFF2-40B4-BE49-F238E27FC236}">
                <a16:creationId xmlns:a16="http://schemas.microsoft.com/office/drawing/2014/main" id="{AB8E1A17-953D-483E-A24B-1A77B78C080A}"/>
              </a:ext>
            </a:extLst>
          </p:cNvPr>
          <p:cNvPicPr>
            <a:picLocks noChangeAspect="1"/>
          </p:cNvPicPr>
          <p:nvPr/>
        </p:nvPicPr>
        <p:blipFill>
          <a:blip r:embed="rId3"/>
          <a:stretch>
            <a:fillRect/>
          </a:stretch>
        </p:blipFill>
        <p:spPr>
          <a:xfrm>
            <a:off x="1600200" y="5638800"/>
            <a:ext cx="3054931" cy="228600"/>
          </a:xfrm>
          <a:prstGeom prst="rect">
            <a:avLst/>
          </a:prstGeom>
        </p:spPr>
      </p:pic>
      <p:sp>
        <p:nvSpPr>
          <p:cNvPr id="5" name="TextBox 4">
            <a:extLst>
              <a:ext uri="{FF2B5EF4-FFF2-40B4-BE49-F238E27FC236}">
                <a16:creationId xmlns:a16="http://schemas.microsoft.com/office/drawing/2014/main" id="{28EF403F-165E-4927-A23C-09CDE0CABBD3}"/>
              </a:ext>
            </a:extLst>
          </p:cNvPr>
          <p:cNvSpPr txBox="1"/>
          <p:nvPr/>
        </p:nvSpPr>
        <p:spPr>
          <a:xfrm>
            <a:off x="1240472" y="5727159"/>
            <a:ext cx="4012686" cy="261610"/>
          </a:xfrm>
          <a:prstGeom prst="rect">
            <a:avLst/>
          </a:prstGeom>
          <a:solidFill>
            <a:schemeClr val="bg1"/>
          </a:solidFill>
        </p:spPr>
        <p:txBody>
          <a:bodyPr wrap="square" rtlCol="0">
            <a:spAutoFit/>
          </a:bodyPr>
          <a:lstStyle/>
          <a:p>
            <a:r>
              <a:rPr lang="en-US" sz="1100" b="1" i="1" dirty="0"/>
              <a:t>“No, it’s not a female Hippopotamus, anyone else know?”</a:t>
            </a:r>
          </a:p>
        </p:txBody>
      </p:sp>
    </p:spTree>
    <p:extLst>
      <p:ext uri="{BB962C8B-B14F-4D97-AF65-F5344CB8AC3E}">
        <p14:creationId xmlns:p14="http://schemas.microsoft.com/office/powerpoint/2010/main" val="3054699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a:bodyPr>
          <a:lstStyle/>
          <a:p>
            <a:r>
              <a:rPr lang="en-US" dirty="0"/>
              <a:t>STROKE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dirty="0"/>
              <a:t>Occurs when a clot or burst blood vessel interrupts the flow of blood to the brain</a:t>
            </a:r>
          </a:p>
          <a:p>
            <a:r>
              <a:rPr lang="en-US" dirty="0"/>
              <a:t>Volunteers must be able to recognize the signs of a STROKE and know what to do</a:t>
            </a:r>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124" name="Picture 4" descr="Ambulance Emergency Clip art - Emergency ambulance png download - 1000*1000  - Free Transparent Ambulance png Download. - Clip Art Library">
            <a:extLst>
              <a:ext uri="{FF2B5EF4-FFF2-40B4-BE49-F238E27FC236}">
                <a16:creationId xmlns:a16="http://schemas.microsoft.com/office/drawing/2014/main" id="{A0C32F33-D752-4F5E-9DFC-CD23F578A49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0" y="3352800"/>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76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E810-7F11-455D-BB84-639FAC3439D1}"/>
              </a:ext>
            </a:extLst>
          </p:cNvPr>
          <p:cNvSpPr>
            <a:spLocks noGrp="1"/>
          </p:cNvSpPr>
          <p:nvPr>
            <p:ph type="title"/>
          </p:nvPr>
        </p:nvSpPr>
        <p:spPr>
          <a:xfrm>
            <a:off x="914400" y="337066"/>
            <a:ext cx="7315200" cy="1154097"/>
          </a:xfrm>
        </p:spPr>
        <p:txBody>
          <a:bodyPr/>
          <a:lstStyle/>
          <a:p>
            <a:r>
              <a:rPr lang="en-US" dirty="0"/>
              <a:t>STROKE – F.A.S.T.</a:t>
            </a:r>
          </a:p>
        </p:txBody>
      </p:sp>
      <p:sp>
        <p:nvSpPr>
          <p:cNvPr id="3" name="Content Placeholder 2">
            <a:extLst>
              <a:ext uri="{FF2B5EF4-FFF2-40B4-BE49-F238E27FC236}">
                <a16:creationId xmlns:a16="http://schemas.microsoft.com/office/drawing/2014/main" id="{E24E87A6-3443-4EC7-A2EB-86CF5799CA3D}"/>
              </a:ext>
            </a:extLst>
          </p:cNvPr>
          <p:cNvSpPr>
            <a:spLocks noGrp="1"/>
          </p:cNvSpPr>
          <p:nvPr>
            <p:ph idx="1"/>
          </p:nvPr>
        </p:nvSpPr>
        <p:spPr>
          <a:xfrm>
            <a:off x="914400" y="1526823"/>
            <a:ext cx="7315200" cy="3929983"/>
          </a:xfrm>
        </p:spPr>
        <p:txBody>
          <a:bodyPr>
            <a:normAutofit fontScale="32500" lnSpcReduction="20000"/>
          </a:bodyPr>
          <a:lstStyle/>
          <a:p>
            <a:r>
              <a:rPr lang="en-US" sz="8000" b="1" i="1" u="sng" dirty="0">
                <a:solidFill>
                  <a:srgbClr val="FF0000"/>
                </a:solidFill>
              </a:rPr>
              <a:t>F</a:t>
            </a:r>
            <a:r>
              <a:rPr lang="en-US" sz="4800" dirty="0"/>
              <a:t>ace</a:t>
            </a:r>
          </a:p>
          <a:p>
            <a:pPr lvl="1"/>
            <a:r>
              <a:rPr lang="en-US" sz="4600" dirty="0"/>
              <a:t>Face looks uneven</a:t>
            </a:r>
          </a:p>
          <a:p>
            <a:pPr lvl="1"/>
            <a:r>
              <a:rPr lang="en-US" sz="4600" dirty="0"/>
              <a:t>Unable to smile</a:t>
            </a:r>
          </a:p>
          <a:p>
            <a:r>
              <a:rPr lang="en-US" sz="8000" b="1" i="1" u="sng" dirty="0">
                <a:solidFill>
                  <a:srgbClr val="FF0000"/>
                </a:solidFill>
              </a:rPr>
              <a:t>A</a:t>
            </a:r>
            <a:r>
              <a:rPr lang="en-US" sz="4800" dirty="0"/>
              <a:t>rm</a:t>
            </a:r>
          </a:p>
          <a:p>
            <a:pPr lvl="1"/>
            <a:r>
              <a:rPr lang="en-US" sz="4600" dirty="0"/>
              <a:t>Arm drifts down</a:t>
            </a:r>
          </a:p>
          <a:p>
            <a:pPr lvl="1"/>
            <a:r>
              <a:rPr lang="en-US" sz="4600" dirty="0"/>
              <a:t>Unable to raise both arms</a:t>
            </a:r>
          </a:p>
          <a:p>
            <a:r>
              <a:rPr lang="en-US" sz="8000" b="1" i="1" u="sng" dirty="0">
                <a:solidFill>
                  <a:srgbClr val="FF0000"/>
                </a:solidFill>
              </a:rPr>
              <a:t>S</a:t>
            </a:r>
            <a:r>
              <a:rPr lang="en-US" sz="4800" dirty="0"/>
              <a:t>peech</a:t>
            </a:r>
          </a:p>
          <a:p>
            <a:pPr lvl="1"/>
            <a:r>
              <a:rPr lang="en-US" sz="4600" dirty="0"/>
              <a:t>Speech sounds strange</a:t>
            </a:r>
          </a:p>
          <a:p>
            <a:pPr lvl="1"/>
            <a:r>
              <a:rPr lang="en-US" sz="4600" dirty="0"/>
              <a:t>Unable to repeat a phrase</a:t>
            </a:r>
          </a:p>
          <a:p>
            <a:r>
              <a:rPr lang="en-US" sz="8000" b="1" i="1" u="sng" dirty="0">
                <a:solidFill>
                  <a:srgbClr val="FF0000"/>
                </a:solidFill>
              </a:rPr>
              <a:t>T</a:t>
            </a:r>
            <a:r>
              <a:rPr lang="en-US" sz="4800" dirty="0"/>
              <a:t>ime</a:t>
            </a:r>
          </a:p>
          <a:p>
            <a:pPr lvl="1"/>
            <a:r>
              <a:rPr lang="en-US" sz="4600" dirty="0"/>
              <a:t>Brain cells die every second</a:t>
            </a:r>
          </a:p>
          <a:p>
            <a:pPr lvl="1"/>
            <a:r>
              <a:rPr lang="en-US" sz="4600" dirty="0"/>
              <a:t>Call Rapid Response and use the phrase ‘STROKE ALERT’ in hospital areas</a:t>
            </a:r>
          </a:p>
          <a:p>
            <a:pPr lvl="1"/>
            <a:r>
              <a:rPr lang="en-US" sz="4600" dirty="0"/>
              <a:t>Call 911</a:t>
            </a:r>
            <a:endParaRPr lang="en-US" dirty="0"/>
          </a:p>
        </p:txBody>
      </p:sp>
      <p:pic>
        <p:nvPicPr>
          <p:cNvPr id="1030" name="Picture 6" descr="Free Stroke Symptoms Cliparts, Download Free Clip Art, Free Clip Art on  Clipart Library">
            <a:extLst>
              <a:ext uri="{FF2B5EF4-FFF2-40B4-BE49-F238E27FC236}">
                <a16:creationId xmlns:a16="http://schemas.microsoft.com/office/drawing/2014/main" id="{1DF09B3C-558A-478B-8FDE-A4688595ED0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1600200"/>
            <a:ext cx="241875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701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CA29-E7F0-4530-8989-7FEA4F682A08}"/>
              </a:ext>
            </a:extLst>
          </p:cNvPr>
          <p:cNvSpPr>
            <a:spLocks noGrp="1"/>
          </p:cNvSpPr>
          <p:nvPr>
            <p:ph type="title"/>
          </p:nvPr>
        </p:nvSpPr>
        <p:spPr/>
        <p:txBody>
          <a:bodyPr/>
          <a:lstStyle/>
          <a:p>
            <a:r>
              <a:rPr lang="en-US" dirty="0"/>
              <a:t>STROKE – Sudden Symptoms</a:t>
            </a:r>
          </a:p>
        </p:txBody>
      </p:sp>
      <p:sp>
        <p:nvSpPr>
          <p:cNvPr id="3" name="Content Placeholder 2">
            <a:extLst>
              <a:ext uri="{FF2B5EF4-FFF2-40B4-BE49-F238E27FC236}">
                <a16:creationId xmlns:a16="http://schemas.microsoft.com/office/drawing/2014/main" id="{34F9D73E-A5E1-4F1B-B591-215858A97002}"/>
              </a:ext>
            </a:extLst>
          </p:cNvPr>
          <p:cNvSpPr>
            <a:spLocks noGrp="1"/>
          </p:cNvSpPr>
          <p:nvPr>
            <p:ph idx="1"/>
          </p:nvPr>
        </p:nvSpPr>
        <p:spPr/>
        <p:txBody>
          <a:bodyPr/>
          <a:lstStyle/>
          <a:p>
            <a:pPr marL="45720" indent="0">
              <a:buNone/>
            </a:pPr>
            <a:r>
              <a:rPr lang="en-US" dirty="0"/>
              <a:t>A STROKE can manifest in other </a:t>
            </a:r>
            <a:r>
              <a:rPr lang="en-US" b="1" dirty="0">
                <a:solidFill>
                  <a:srgbClr val="C00000"/>
                </a:solidFill>
              </a:rPr>
              <a:t>sudden</a:t>
            </a:r>
            <a:r>
              <a:rPr lang="en-US" dirty="0"/>
              <a:t> ways:</a:t>
            </a:r>
          </a:p>
          <a:p>
            <a:pPr marL="45720" indent="0">
              <a:buNone/>
            </a:pPr>
            <a:endParaRPr lang="en-US" dirty="0"/>
          </a:p>
          <a:p>
            <a:pPr lvl="1"/>
            <a:r>
              <a:rPr lang="en-US" dirty="0"/>
              <a:t>Weakness and numbness on one side of the body</a:t>
            </a:r>
          </a:p>
          <a:p>
            <a:pPr lvl="1"/>
            <a:r>
              <a:rPr lang="en-US" dirty="0"/>
              <a:t>Confusion, trouble speaking or understanding</a:t>
            </a:r>
          </a:p>
          <a:p>
            <a:pPr lvl="1"/>
            <a:r>
              <a:rPr lang="en-US" dirty="0"/>
              <a:t>Trouble seeing</a:t>
            </a:r>
          </a:p>
          <a:p>
            <a:pPr lvl="1"/>
            <a:r>
              <a:rPr lang="en-US" dirty="0"/>
              <a:t>Trouble walking or loss of balance</a:t>
            </a:r>
          </a:p>
          <a:p>
            <a:pPr lvl="1"/>
            <a:r>
              <a:rPr lang="en-US" dirty="0"/>
              <a:t>Severe headache</a:t>
            </a:r>
          </a:p>
          <a:p>
            <a:endParaRPr lang="en-US" dirty="0"/>
          </a:p>
          <a:p>
            <a:endParaRPr lang="en-US" dirty="0"/>
          </a:p>
        </p:txBody>
      </p:sp>
      <p:sp>
        <p:nvSpPr>
          <p:cNvPr id="5" name="Slide Number Placeholder 2">
            <a:extLst>
              <a:ext uri="{FF2B5EF4-FFF2-40B4-BE49-F238E27FC236}">
                <a16:creationId xmlns:a16="http://schemas.microsoft.com/office/drawing/2014/main" id="{5AB577C6-C39E-4525-BE00-00EC52F5368C}"/>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204905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CA29-E7F0-4530-8989-7FEA4F682A08}"/>
              </a:ext>
            </a:extLst>
          </p:cNvPr>
          <p:cNvSpPr>
            <a:spLocks noGrp="1"/>
          </p:cNvSpPr>
          <p:nvPr>
            <p:ph type="title"/>
          </p:nvPr>
        </p:nvSpPr>
        <p:spPr/>
        <p:txBody>
          <a:bodyPr>
            <a:normAutofit fontScale="90000"/>
          </a:bodyPr>
          <a:lstStyle/>
          <a:p>
            <a:r>
              <a:rPr lang="en-US" dirty="0"/>
              <a:t>STROKE – </a:t>
            </a:r>
            <a:r>
              <a:rPr lang="en-US" u="sng" dirty="0"/>
              <a:t>T</a:t>
            </a:r>
            <a:r>
              <a:rPr lang="en-US" dirty="0"/>
              <a:t>ransient </a:t>
            </a:r>
            <a:r>
              <a:rPr lang="en-US" u="sng" dirty="0"/>
              <a:t>I</a:t>
            </a:r>
            <a:r>
              <a:rPr lang="en-US" dirty="0"/>
              <a:t>schemic </a:t>
            </a:r>
            <a:r>
              <a:rPr lang="en-US" u="sng" dirty="0"/>
              <a:t>A</a:t>
            </a:r>
            <a:r>
              <a:rPr lang="en-US" dirty="0"/>
              <a:t>ttack</a:t>
            </a:r>
          </a:p>
        </p:txBody>
      </p:sp>
      <p:sp>
        <p:nvSpPr>
          <p:cNvPr id="3" name="Content Placeholder 2">
            <a:extLst>
              <a:ext uri="{FF2B5EF4-FFF2-40B4-BE49-F238E27FC236}">
                <a16:creationId xmlns:a16="http://schemas.microsoft.com/office/drawing/2014/main" id="{34F9D73E-A5E1-4F1B-B591-215858A97002}"/>
              </a:ext>
            </a:extLst>
          </p:cNvPr>
          <p:cNvSpPr>
            <a:spLocks noGrp="1"/>
          </p:cNvSpPr>
          <p:nvPr>
            <p:ph idx="1"/>
          </p:nvPr>
        </p:nvSpPr>
        <p:spPr/>
        <p:txBody>
          <a:bodyPr/>
          <a:lstStyle/>
          <a:p>
            <a:pPr marL="45720" indent="0">
              <a:buNone/>
            </a:pPr>
            <a:r>
              <a:rPr lang="en-US" dirty="0"/>
              <a:t>When stroke symptoms appear and disappear, this is called a TIA.</a:t>
            </a:r>
          </a:p>
          <a:p>
            <a:pPr marL="45720" indent="0">
              <a:buNone/>
            </a:pPr>
            <a:endParaRPr lang="en-US" dirty="0"/>
          </a:p>
          <a:p>
            <a:pPr marL="45720" indent="0">
              <a:buNone/>
            </a:pPr>
            <a:r>
              <a:rPr lang="en-US" dirty="0"/>
              <a:t>Immediate medical attention is need to help prevent a major stroke.</a:t>
            </a:r>
          </a:p>
          <a:p>
            <a:pPr marL="45720" indent="0">
              <a:buNone/>
            </a:pPr>
            <a:endParaRPr lang="en-US" dirty="0"/>
          </a:p>
          <a:p>
            <a:pPr marL="45720" indent="0">
              <a:buNone/>
            </a:pPr>
            <a:r>
              <a:rPr lang="en-US" i="1" dirty="0">
                <a:solidFill>
                  <a:srgbClr val="008000"/>
                </a:solidFill>
              </a:rPr>
              <a:t>Please read Volunteer Services Handbook on STROKE information</a:t>
            </a:r>
          </a:p>
          <a:p>
            <a:endParaRPr lang="en-US" dirty="0"/>
          </a:p>
          <a:p>
            <a:endParaRPr lang="en-US" dirty="0"/>
          </a:p>
        </p:txBody>
      </p:sp>
      <p:sp>
        <p:nvSpPr>
          <p:cNvPr id="4" name="Slide Number Placeholder 2">
            <a:extLst>
              <a:ext uri="{FF2B5EF4-FFF2-40B4-BE49-F238E27FC236}">
                <a16:creationId xmlns:a16="http://schemas.microsoft.com/office/drawing/2014/main" id="{A121D8A4-6259-4778-A53E-3AEA7D5A3121}"/>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48822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CA29-E7F0-4530-8989-7FEA4F682A08}"/>
              </a:ext>
            </a:extLst>
          </p:cNvPr>
          <p:cNvSpPr>
            <a:spLocks noGrp="1"/>
          </p:cNvSpPr>
          <p:nvPr>
            <p:ph type="title"/>
          </p:nvPr>
        </p:nvSpPr>
        <p:spPr>
          <a:xfrm>
            <a:off x="938645" y="203897"/>
            <a:ext cx="7315200" cy="1154097"/>
          </a:xfrm>
        </p:spPr>
        <p:txBody>
          <a:bodyPr>
            <a:normAutofit/>
          </a:bodyPr>
          <a:lstStyle/>
          <a:p>
            <a:r>
              <a:rPr lang="en-US" dirty="0"/>
              <a:t>INFECTION PREVENTION</a:t>
            </a:r>
          </a:p>
        </p:txBody>
      </p:sp>
      <p:sp>
        <p:nvSpPr>
          <p:cNvPr id="3" name="Content Placeholder 2">
            <a:extLst>
              <a:ext uri="{FF2B5EF4-FFF2-40B4-BE49-F238E27FC236}">
                <a16:creationId xmlns:a16="http://schemas.microsoft.com/office/drawing/2014/main" id="{34F9D73E-A5E1-4F1B-B591-215858A97002}"/>
              </a:ext>
            </a:extLst>
          </p:cNvPr>
          <p:cNvSpPr>
            <a:spLocks noGrp="1"/>
          </p:cNvSpPr>
          <p:nvPr>
            <p:ph idx="1"/>
          </p:nvPr>
        </p:nvSpPr>
        <p:spPr>
          <a:xfrm>
            <a:off x="914400" y="1444336"/>
            <a:ext cx="7315200" cy="3657600"/>
          </a:xfrm>
        </p:spPr>
        <p:txBody>
          <a:bodyPr>
            <a:normAutofit fontScale="92500" lnSpcReduction="20000"/>
          </a:bodyPr>
          <a:lstStyle/>
          <a:p>
            <a:r>
              <a:rPr lang="en-US" dirty="0"/>
              <a:t>Disease Information</a:t>
            </a:r>
          </a:p>
          <a:p>
            <a:pPr lvl="1"/>
            <a:r>
              <a:rPr lang="en-US" dirty="0"/>
              <a:t>Tuberculosis (TB)</a:t>
            </a:r>
          </a:p>
          <a:p>
            <a:pPr lvl="1"/>
            <a:r>
              <a:rPr lang="en-US" dirty="0"/>
              <a:t>Influenza (FLU)</a:t>
            </a:r>
          </a:p>
          <a:p>
            <a:r>
              <a:rPr lang="en-US" dirty="0"/>
              <a:t>Infection Prevention Practices</a:t>
            </a:r>
          </a:p>
          <a:p>
            <a:pPr lvl="1"/>
            <a:r>
              <a:rPr lang="en-US" dirty="0"/>
              <a:t>Handwashing</a:t>
            </a:r>
          </a:p>
          <a:p>
            <a:pPr lvl="1"/>
            <a:r>
              <a:rPr lang="en-US" dirty="0"/>
              <a:t>Cough Etiquette</a:t>
            </a:r>
          </a:p>
          <a:p>
            <a:pPr lvl="1"/>
            <a:r>
              <a:rPr lang="en-US" dirty="0"/>
              <a:t>Social Distancing</a:t>
            </a:r>
          </a:p>
          <a:p>
            <a:pPr lvl="1"/>
            <a:r>
              <a:rPr lang="en-US" dirty="0"/>
              <a:t>Disinfecting</a:t>
            </a:r>
          </a:p>
          <a:p>
            <a:pPr lvl="1"/>
            <a:r>
              <a:rPr lang="en-US" dirty="0"/>
              <a:t>Masks</a:t>
            </a:r>
          </a:p>
          <a:p>
            <a:r>
              <a:rPr lang="en-US" dirty="0"/>
              <a:t>Transmission Based Precaution Signs</a:t>
            </a:r>
          </a:p>
          <a:p>
            <a:endParaRPr lang="en-US" dirty="0"/>
          </a:p>
          <a:p>
            <a:pPr marL="45720" indent="0">
              <a:buNone/>
            </a:pPr>
            <a:r>
              <a:rPr lang="en-US" i="1" dirty="0">
                <a:solidFill>
                  <a:srgbClr val="008000"/>
                </a:solidFill>
              </a:rPr>
              <a:t>Please read Volunteer Services Handbook on Infection Prevention</a:t>
            </a:r>
          </a:p>
          <a:p>
            <a:pPr lvl="1"/>
            <a:endParaRPr lang="en-US" dirty="0"/>
          </a:p>
          <a:p>
            <a:endParaRPr lang="en-US" dirty="0"/>
          </a:p>
        </p:txBody>
      </p:sp>
      <p:sp>
        <p:nvSpPr>
          <p:cNvPr id="4" name="Slide Number Placeholder 2">
            <a:extLst>
              <a:ext uri="{FF2B5EF4-FFF2-40B4-BE49-F238E27FC236}">
                <a16:creationId xmlns:a16="http://schemas.microsoft.com/office/drawing/2014/main" id="{A121D8A4-6259-4778-A53E-3AEA7D5A3121}"/>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8710675A-010D-4421-87F2-114E23AEBE50}"/>
              </a:ext>
            </a:extLst>
          </p:cNvPr>
          <p:cNvPicPr>
            <a:picLocks noChangeAspect="1"/>
          </p:cNvPicPr>
          <p:nvPr/>
        </p:nvPicPr>
        <p:blipFill>
          <a:blip r:embed="rId2"/>
          <a:stretch>
            <a:fillRect/>
          </a:stretch>
        </p:blipFill>
        <p:spPr>
          <a:xfrm>
            <a:off x="4724400" y="1608361"/>
            <a:ext cx="2233830" cy="2233830"/>
          </a:xfrm>
          <a:prstGeom prst="rect">
            <a:avLst/>
          </a:prstGeom>
        </p:spPr>
      </p:pic>
    </p:spTree>
    <p:extLst>
      <p:ext uri="{BB962C8B-B14F-4D97-AF65-F5344CB8AC3E}">
        <p14:creationId xmlns:p14="http://schemas.microsoft.com/office/powerpoint/2010/main" val="378798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3A48-D12F-41EB-9004-F4C0E31D087A}"/>
              </a:ext>
            </a:extLst>
          </p:cNvPr>
          <p:cNvSpPr>
            <a:spLocks noGrp="1"/>
          </p:cNvSpPr>
          <p:nvPr>
            <p:ph type="title"/>
          </p:nvPr>
        </p:nvSpPr>
        <p:spPr>
          <a:xfrm>
            <a:off x="914400" y="940899"/>
            <a:ext cx="7315200" cy="278301"/>
          </a:xfrm>
        </p:spPr>
        <p:txBody>
          <a:bodyPr>
            <a:normAutofit fontScale="90000"/>
          </a:bodyPr>
          <a:lstStyle/>
          <a:p>
            <a:r>
              <a:rPr lang="en-US" dirty="0"/>
              <a:t>Orientation Training Plan</a:t>
            </a:r>
          </a:p>
        </p:txBody>
      </p:sp>
      <p:sp>
        <p:nvSpPr>
          <p:cNvPr id="3" name="Content Placeholder 2">
            <a:extLst>
              <a:ext uri="{FF2B5EF4-FFF2-40B4-BE49-F238E27FC236}">
                <a16:creationId xmlns:a16="http://schemas.microsoft.com/office/drawing/2014/main" id="{533BCD59-58C4-49EF-B93A-E8B3753DD4B6}"/>
              </a:ext>
            </a:extLst>
          </p:cNvPr>
          <p:cNvSpPr>
            <a:spLocks noGrp="1"/>
          </p:cNvSpPr>
          <p:nvPr>
            <p:ph idx="1"/>
          </p:nvPr>
        </p:nvSpPr>
        <p:spPr>
          <a:xfrm>
            <a:off x="945204" y="1447800"/>
            <a:ext cx="7315200" cy="3929983"/>
          </a:xfrm>
        </p:spPr>
        <p:txBody>
          <a:bodyPr>
            <a:normAutofit/>
          </a:bodyPr>
          <a:lstStyle/>
          <a:p>
            <a:pPr marL="45720" indent="0">
              <a:buNone/>
            </a:pPr>
            <a:r>
              <a:rPr lang="en-US" dirty="0"/>
              <a:t>Presented  in 3 parts</a:t>
            </a:r>
          </a:p>
          <a:p>
            <a:pPr marL="45720" indent="0">
              <a:buNone/>
            </a:pPr>
            <a:endParaRPr lang="en-US" sz="1000" dirty="0"/>
          </a:p>
          <a:p>
            <a:pPr marL="502920" indent="-457200">
              <a:buFont typeface="+mj-lt"/>
              <a:buAutoNum type="arabicPeriod"/>
            </a:pPr>
            <a:r>
              <a:rPr lang="en-US" dirty="0"/>
              <a:t>Regulation and Policy Training – online</a:t>
            </a:r>
          </a:p>
          <a:p>
            <a:pPr lvl="2"/>
            <a:r>
              <a:rPr lang="en-US" dirty="0"/>
              <a:t>Regulatory – </a:t>
            </a:r>
            <a:r>
              <a:rPr lang="en-US" i="1" dirty="0"/>
              <a:t>‘HAFTA’</a:t>
            </a:r>
          </a:p>
          <a:p>
            <a:pPr lvl="2"/>
            <a:r>
              <a:rPr lang="en-US" dirty="0"/>
              <a:t>Patient Experience</a:t>
            </a:r>
          </a:p>
          <a:p>
            <a:pPr marL="45720" indent="0">
              <a:buNone/>
            </a:pPr>
            <a:endParaRPr lang="en-US" sz="1000" dirty="0"/>
          </a:p>
          <a:p>
            <a:pPr marL="502920" indent="-457200">
              <a:buFont typeface="+mj-lt"/>
              <a:buAutoNum type="arabicPeriod"/>
            </a:pPr>
            <a:endParaRPr lang="en-US" sz="1000" dirty="0"/>
          </a:p>
          <a:p>
            <a:pPr marL="502920" indent="-457200">
              <a:buFont typeface="+mj-lt"/>
              <a:buAutoNum type="arabicPeriod"/>
            </a:pPr>
            <a:r>
              <a:rPr lang="en-US" dirty="0"/>
              <a:t>Hands On and Review - classroom</a:t>
            </a:r>
          </a:p>
          <a:p>
            <a:pPr marL="502920" indent="-457200">
              <a:buFont typeface="+mj-lt"/>
              <a:buAutoNum type="arabicPeriod"/>
            </a:pPr>
            <a:endParaRPr lang="en-US" dirty="0"/>
          </a:p>
        </p:txBody>
      </p:sp>
      <p:sp>
        <p:nvSpPr>
          <p:cNvPr id="4" name="Slide Number Placeholder 2">
            <a:extLst>
              <a:ext uri="{FF2B5EF4-FFF2-40B4-BE49-F238E27FC236}">
                <a16:creationId xmlns:a16="http://schemas.microsoft.com/office/drawing/2014/main" id="{F2E382E4-DE9A-4A96-BA9D-49C0B361A440}"/>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1026" name="Picture 2" descr="Application Clipart | Free download on ClipArtMag">
            <a:extLst>
              <a:ext uri="{FF2B5EF4-FFF2-40B4-BE49-F238E27FC236}">
                <a16:creationId xmlns:a16="http://schemas.microsoft.com/office/drawing/2014/main" id="{BF9F2A6F-7F51-433E-AC14-F6F0C344F1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92402" y="19812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616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CA29-E7F0-4530-8989-7FEA4F682A08}"/>
              </a:ext>
            </a:extLst>
          </p:cNvPr>
          <p:cNvSpPr>
            <a:spLocks noGrp="1"/>
          </p:cNvSpPr>
          <p:nvPr>
            <p:ph type="title"/>
          </p:nvPr>
        </p:nvSpPr>
        <p:spPr>
          <a:xfrm>
            <a:off x="914400" y="533400"/>
            <a:ext cx="7315200" cy="1154097"/>
          </a:xfrm>
        </p:spPr>
        <p:txBody>
          <a:bodyPr>
            <a:normAutofit fontScale="90000"/>
          </a:bodyPr>
          <a:lstStyle/>
          <a:p>
            <a:r>
              <a:rPr lang="en-US" dirty="0"/>
              <a:t>Tuberculosis (ACTIVE &amp; LATENT)</a:t>
            </a:r>
          </a:p>
        </p:txBody>
      </p:sp>
      <p:sp>
        <p:nvSpPr>
          <p:cNvPr id="3" name="Content Placeholder 2">
            <a:extLst>
              <a:ext uri="{FF2B5EF4-FFF2-40B4-BE49-F238E27FC236}">
                <a16:creationId xmlns:a16="http://schemas.microsoft.com/office/drawing/2014/main" id="{34F9D73E-A5E1-4F1B-B591-215858A97002}"/>
              </a:ext>
            </a:extLst>
          </p:cNvPr>
          <p:cNvSpPr>
            <a:spLocks noGrp="1"/>
          </p:cNvSpPr>
          <p:nvPr>
            <p:ph idx="1"/>
          </p:nvPr>
        </p:nvSpPr>
        <p:spPr>
          <a:xfrm>
            <a:off x="899809" y="1828800"/>
            <a:ext cx="7315200" cy="3275367"/>
          </a:xfrm>
        </p:spPr>
        <p:txBody>
          <a:bodyPr>
            <a:normAutofit/>
          </a:bodyPr>
          <a:lstStyle/>
          <a:p>
            <a:r>
              <a:rPr lang="en-US" dirty="0"/>
              <a:t>Infectious bacterial disease that mainly affects the lungs</a:t>
            </a:r>
          </a:p>
          <a:p>
            <a:r>
              <a:rPr lang="en-US" dirty="0"/>
              <a:t>ACTIVE TB symptoms include persistent: coughing, fever, night sweats, fatigue, chest pain</a:t>
            </a:r>
          </a:p>
          <a:p>
            <a:r>
              <a:rPr lang="en-US" dirty="0"/>
              <a:t>A person who carries the pathogen but has no symptoms has LATENT TB</a:t>
            </a:r>
          </a:p>
          <a:p>
            <a:r>
              <a:rPr lang="en-US" dirty="0">
                <a:solidFill>
                  <a:srgbClr val="0070C0"/>
                </a:solidFill>
              </a:rPr>
              <a:t>A person is infectious to others only when they have </a:t>
            </a:r>
            <a:r>
              <a:rPr lang="en-US" b="1" dirty="0">
                <a:solidFill>
                  <a:srgbClr val="0070C0"/>
                </a:solidFill>
              </a:rPr>
              <a:t>ACTIVE TB</a:t>
            </a:r>
          </a:p>
          <a:p>
            <a:pPr lvl="1"/>
            <a:endParaRPr lang="en-US" dirty="0"/>
          </a:p>
          <a:p>
            <a:endParaRPr lang="en-US" dirty="0"/>
          </a:p>
        </p:txBody>
      </p:sp>
      <p:sp>
        <p:nvSpPr>
          <p:cNvPr id="4" name="Slide Number Placeholder 2">
            <a:extLst>
              <a:ext uri="{FF2B5EF4-FFF2-40B4-BE49-F238E27FC236}">
                <a16:creationId xmlns:a16="http://schemas.microsoft.com/office/drawing/2014/main" id="{A121D8A4-6259-4778-A53E-3AEA7D5A3121}"/>
              </a:ext>
            </a:extLst>
          </p:cNvPr>
          <p:cNvSpPr txBox="1">
            <a:spLocks/>
          </p:cNvSpPr>
          <p:nvPr/>
        </p:nvSpPr>
        <p:spPr>
          <a:xfrm>
            <a:off x="8686800" y="32796"/>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D1B1A34C-2630-4AD0-AE5E-D07A066BA3EE}"/>
              </a:ext>
            </a:extLst>
          </p:cNvPr>
          <p:cNvPicPr>
            <a:picLocks noChangeAspect="1"/>
          </p:cNvPicPr>
          <p:nvPr/>
        </p:nvPicPr>
        <p:blipFill>
          <a:blip r:embed="rId2"/>
          <a:stretch>
            <a:fillRect/>
          </a:stretch>
        </p:blipFill>
        <p:spPr>
          <a:xfrm>
            <a:off x="1752600" y="4161654"/>
            <a:ext cx="1981200" cy="1885026"/>
          </a:xfrm>
          <a:prstGeom prst="rect">
            <a:avLst/>
          </a:prstGeom>
        </p:spPr>
      </p:pic>
    </p:spTree>
    <p:extLst>
      <p:ext uri="{BB962C8B-B14F-4D97-AF65-F5344CB8AC3E}">
        <p14:creationId xmlns:p14="http://schemas.microsoft.com/office/powerpoint/2010/main" val="926575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85B-E605-4932-B2A3-3677FA6FBE43}"/>
              </a:ext>
            </a:extLst>
          </p:cNvPr>
          <p:cNvSpPr>
            <a:spLocks noGrp="1"/>
          </p:cNvSpPr>
          <p:nvPr>
            <p:ph type="title"/>
          </p:nvPr>
        </p:nvSpPr>
        <p:spPr>
          <a:xfrm>
            <a:off x="914400" y="142457"/>
            <a:ext cx="7315200" cy="1154097"/>
          </a:xfrm>
        </p:spPr>
        <p:txBody>
          <a:bodyPr/>
          <a:lstStyle/>
          <a:p>
            <a:r>
              <a:rPr lang="en-US" dirty="0"/>
              <a:t>Influenza - FLU</a:t>
            </a:r>
          </a:p>
        </p:txBody>
      </p:sp>
      <p:sp>
        <p:nvSpPr>
          <p:cNvPr id="3" name="Content Placeholder 2">
            <a:extLst>
              <a:ext uri="{FF2B5EF4-FFF2-40B4-BE49-F238E27FC236}">
                <a16:creationId xmlns:a16="http://schemas.microsoft.com/office/drawing/2014/main" id="{14C3B38A-E385-40CD-9D4D-26BD1B0D565F}"/>
              </a:ext>
            </a:extLst>
          </p:cNvPr>
          <p:cNvSpPr>
            <a:spLocks noGrp="1"/>
          </p:cNvSpPr>
          <p:nvPr>
            <p:ph idx="1"/>
          </p:nvPr>
        </p:nvSpPr>
        <p:spPr>
          <a:xfrm>
            <a:off x="914400" y="1296554"/>
            <a:ext cx="7315200" cy="3275367"/>
          </a:xfrm>
        </p:spPr>
        <p:txBody>
          <a:bodyPr/>
          <a:lstStyle/>
          <a:p>
            <a:r>
              <a:rPr lang="en-US" dirty="0"/>
              <a:t>A viral infection spread by droplets sent thru the air by coughing, sneezing or touching surfaces with virus on them*</a:t>
            </a:r>
          </a:p>
          <a:p>
            <a:r>
              <a:rPr lang="en-US" dirty="0"/>
              <a:t>Symptoms include:  fever, chills, sore throat, muscle aches, fatigue, cough, runny nose, headache</a:t>
            </a:r>
          </a:p>
          <a:p>
            <a:r>
              <a:rPr lang="en-US" dirty="0"/>
              <a:t>CDC says:  </a:t>
            </a:r>
            <a:r>
              <a:rPr lang="en-US" b="1" dirty="0">
                <a:solidFill>
                  <a:srgbClr val="339966"/>
                </a:solidFill>
              </a:rPr>
              <a:t>‘</a:t>
            </a:r>
            <a:r>
              <a:rPr lang="en-US" b="1" i="1" dirty="0">
                <a:solidFill>
                  <a:srgbClr val="339966"/>
                </a:solidFill>
              </a:rPr>
              <a:t>The best way to prevent  the FLU is by getting vaccinated each year.’</a:t>
            </a:r>
          </a:p>
          <a:p>
            <a:r>
              <a:rPr lang="en-US" dirty="0"/>
              <a:t>All volunteers must get a FLU shot annually</a:t>
            </a:r>
          </a:p>
          <a:p>
            <a:pPr marL="0" indent="0">
              <a:buNone/>
            </a:pPr>
            <a:r>
              <a:rPr lang="en-US" dirty="0"/>
              <a:t>*</a:t>
            </a:r>
            <a:r>
              <a:rPr lang="en-US" sz="1400" dirty="0"/>
              <a:t>Virus survives for 24 hours on surfaces</a:t>
            </a:r>
            <a:endParaRPr lang="en-US" dirty="0"/>
          </a:p>
        </p:txBody>
      </p:sp>
      <p:sp>
        <p:nvSpPr>
          <p:cNvPr id="4" name="Slide Number Placeholder 2">
            <a:extLst>
              <a:ext uri="{FF2B5EF4-FFF2-40B4-BE49-F238E27FC236}">
                <a16:creationId xmlns:a16="http://schemas.microsoft.com/office/drawing/2014/main" id="{2929C629-B5B4-4F98-9EC0-BE9D46322A49}"/>
              </a:ext>
            </a:extLst>
          </p:cNvPr>
          <p:cNvSpPr txBox="1">
            <a:spLocks/>
          </p:cNvSpPr>
          <p:nvPr/>
        </p:nvSpPr>
        <p:spPr>
          <a:xfrm>
            <a:off x="8686800" y="32796"/>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1026" name="Picture 2" descr="Free download | Illustration Common cold Influenza , avoid flu transparent  background PNG clipart | HiClipart">
            <a:extLst>
              <a:ext uri="{FF2B5EF4-FFF2-40B4-BE49-F238E27FC236}">
                <a16:creationId xmlns:a16="http://schemas.microsoft.com/office/drawing/2014/main" id="{062BBD8C-70E2-4353-85BB-972ABFA236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7937" y="4191000"/>
            <a:ext cx="2742063" cy="183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42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Handwashing</a:t>
            </a:r>
            <a:br>
              <a:rPr lang="en-US" dirty="0"/>
            </a:br>
            <a:r>
              <a:rPr lang="en-US" b="1" dirty="0"/>
              <a:t>5 Moments of Hand Hygiene</a:t>
            </a:r>
            <a:endParaRPr lang="en-US" dirty="0"/>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b="1" dirty="0"/>
              <a:t> </a:t>
            </a:r>
            <a:r>
              <a:rPr lang="en-US" b="1" dirty="0">
                <a:solidFill>
                  <a:srgbClr val="339966"/>
                </a:solidFill>
              </a:rPr>
              <a:t>4 out of 5 apply to volunteer activity</a:t>
            </a: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Content Placeholder 3">
            <a:extLst>
              <a:ext uri="{FF2B5EF4-FFF2-40B4-BE49-F238E27FC236}">
                <a16:creationId xmlns:a16="http://schemas.microsoft.com/office/drawing/2014/main" id="{C324FFAA-AB9C-465B-ACD8-D6F9522234FE}"/>
              </a:ext>
            </a:extLst>
          </p:cNvPr>
          <p:cNvPicPr>
            <a:picLocks/>
          </p:cNvPicPr>
          <p:nvPr/>
        </p:nvPicPr>
        <p:blipFill>
          <a:blip r:embed="rId2"/>
          <a:stretch>
            <a:fillRect/>
          </a:stretch>
        </p:blipFill>
        <p:spPr>
          <a:xfrm>
            <a:off x="990600" y="2590800"/>
            <a:ext cx="4702976" cy="3508776"/>
          </a:xfrm>
          <a:prstGeom prst="rect">
            <a:avLst/>
          </a:prstGeom>
        </p:spPr>
      </p:pic>
      <p:pic>
        <p:nvPicPr>
          <p:cNvPr id="6" name="Graphic 5" descr="Star">
            <a:extLst>
              <a:ext uri="{FF2B5EF4-FFF2-40B4-BE49-F238E27FC236}">
                <a16:creationId xmlns:a16="http://schemas.microsoft.com/office/drawing/2014/main" id="{FC35A4C3-DB84-4083-A9BA-55B3052A13A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000" y="3760810"/>
            <a:ext cx="559513" cy="559513"/>
          </a:xfrm>
          <a:prstGeom prst="rect">
            <a:avLst/>
          </a:prstGeom>
        </p:spPr>
      </p:pic>
      <p:pic>
        <p:nvPicPr>
          <p:cNvPr id="7" name="Graphic 6" descr="Star">
            <a:extLst>
              <a:ext uri="{FF2B5EF4-FFF2-40B4-BE49-F238E27FC236}">
                <a16:creationId xmlns:a16="http://schemas.microsoft.com/office/drawing/2014/main" id="{FF82D9DA-B8C0-4C30-BB8C-9E380A3E23C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3000" y="3724360"/>
            <a:ext cx="533400" cy="533400"/>
          </a:xfrm>
          <a:prstGeom prst="rect">
            <a:avLst/>
          </a:prstGeom>
        </p:spPr>
      </p:pic>
      <p:pic>
        <p:nvPicPr>
          <p:cNvPr id="8" name="Graphic 7" descr="Star">
            <a:extLst>
              <a:ext uri="{FF2B5EF4-FFF2-40B4-BE49-F238E27FC236}">
                <a16:creationId xmlns:a16="http://schemas.microsoft.com/office/drawing/2014/main" id="{478CC475-2565-4FD6-84D0-6CCD3A90F02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47800" y="4495800"/>
            <a:ext cx="559513" cy="559513"/>
          </a:xfrm>
          <a:prstGeom prst="rect">
            <a:avLst/>
          </a:prstGeom>
        </p:spPr>
      </p:pic>
      <p:pic>
        <p:nvPicPr>
          <p:cNvPr id="9" name="Graphic 8" descr="Star">
            <a:extLst>
              <a:ext uri="{FF2B5EF4-FFF2-40B4-BE49-F238E27FC236}">
                <a16:creationId xmlns:a16="http://schemas.microsoft.com/office/drawing/2014/main" id="{16F5FA65-FAA5-4E06-8D63-4711BDB5975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13819" y="5055313"/>
            <a:ext cx="559513" cy="559513"/>
          </a:xfrm>
          <a:prstGeom prst="rect">
            <a:avLst/>
          </a:prstGeom>
        </p:spPr>
      </p:pic>
      <p:pic>
        <p:nvPicPr>
          <p:cNvPr id="10" name="Graphic 9" descr="Star">
            <a:extLst>
              <a:ext uri="{FF2B5EF4-FFF2-40B4-BE49-F238E27FC236}">
                <a16:creationId xmlns:a16="http://schemas.microsoft.com/office/drawing/2014/main" id="{C4B42BCE-A65E-42FD-B7FF-3D7D0932C94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099" y="2094996"/>
            <a:ext cx="483313" cy="483313"/>
          </a:xfrm>
          <a:prstGeom prst="rect">
            <a:avLst/>
          </a:prstGeom>
        </p:spPr>
      </p:pic>
      <p:sp>
        <p:nvSpPr>
          <p:cNvPr id="11" name="Multiplication Sign 10">
            <a:extLst>
              <a:ext uri="{FF2B5EF4-FFF2-40B4-BE49-F238E27FC236}">
                <a16:creationId xmlns:a16="http://schemas.microsoft.com/office/drawing/2014/main" id="{5103D2AA-8C78-4620-993F-8E4D533ADA3F}"/>
              </a:ext>
            </a:extLst>
          </p:cNvPr>
          <p:cNvSpPr/>
          <p:nvPr/>
        </p:nvSpPr>
        <p:spPr>
          <a:xfrm>
            <a:off x="3733800" y="3048000"/>
            <a:ext cx="588176"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597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Handwashing</a:t>
            </a:r>
            <a:br>
              <a:rPr lang="en-US" dirty="0"/>
            </a:br>
            <a:endParaRPr lang="en-US" dirty="0"/>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676401"/>
            <a:ext cx="7315200" cy="3764984"/>
          </a:xfrm>
        </p:spPr>
        <p:txBody>
          <a:bodyPr>
            <a:normAutofit/>
          </a:bodyPr>
          <a:lstStyle/>
          <a:p>
            <a:r>
              <a:rPr lang="en-US" b="1" dirty="0"/>
              <a:t> </a:t>
            </a:r>
            <a:r>
              <a:rPr lang="en-US" dirty="0"/>
              <a:t>Minimum Requirement</a:t>
            </a:r>
          </a:p>
          <a:p>
            <a:pPr lvl="1"/>
            <a:r>
              <a:rPr lang="en-US" b="1" dirty="0"/>
              <a:t>WASH IN </a:t>
            </a:r>
            <a:r>
              <a:rPr lang="en-US" dirty="0"/>
              <a:t>before entering patient room/treatment area</a:t>
            </a:r>
          </a:p>
          <a:p>
            <a:pPr lvl="2"/>
            <a:r>
              <a:rPr lang="en-US" dirty="0"/>
              <a:t>Protects patient</a:t>
            </a:r>
          </a:p>
          <a:p>
            <a:pPr lvl="1"/>
            <a:r>
              <a:rPr lang="en-US" b="1" dirty="0"/>
              <a:t>WASH OUT </a:t>
            </a:r>
            <a:r>
              <a:rPr lang="en-US" dirty="0"/>
              <a:t>after exiting patient room</a:t>
            </a:r>
          </a:p>
          <a:p>
            <a:pPr lvl="2"/>
            <a:r>
              <a:rPr lang="en-US" dirty="0"/>
              <a:t>Protects you</a:t>
            </a:r>
          </a:p>
          <a:p>
            <a:pPr lvl="1"/>
            <a:r>
              <a:rPr lang="en-US" dirty="0">
                <a:solidFill>
                  <a:srgbClr val="0070C0"/>
                </a:solidFill>
              </a:rPr>
              <a:t>EXCEPTIONS: </a:t>
            </a:r>
          </a:p>
          <a:p>
            <a:pPr lvl="2"/>
            <a:r>
              <a:rPr lang="en-US" dirty="0">
                <a:solidFill>
                  <a:srgbClr val="0070C0"/>
                </a:solidFill>
              </a:rPr>
              <a:t>Hands full with a delivery or equipment? </a:t>
            </a:r>
          </a:p>
          <a:p>
            <a:pPr lvl="3"/>
            <a:r>
              <a:rPr lang="en-US" dirty="0">
                <a:solidFill>
                  <a:srgbClr val="0070C0"/>
                </a:solidFill>
              </a:rPr>
              <a:t>Enter room, place item down, then WASH IN</a:t>
            </a:r>
          </a:p>
          <a:p>
            <a:pPr marL="4572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49751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Handwashing</a:t>
            </a:r>
            <a:br>
              <a:rPr lang="en-US" dirty="0"/>
            </a:br>
            <a:endParaRPr lang="en-US" dirty="0"/>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828801"/>
            <a:ext cx="7315200" cy="3612584"/>
          </a:xfrm>
        </p:spPr>
        <p:txBody>
          <a:bodyPr>
            <a:normAutofit/>
          </a:bodyPr>
          <a:lstStyle/>
          <a:p>
            <a:r>
              <a:rPr lang="en-US" b="1" dirty="0"/>
              <a:t> Soap and Water</a:t>
            </a:r>
          </a:p>
          <a:p>
            <a:pPr lvl="1"/>
            <a:r>
              <a:rPr lang="en-US" dirty="0"/>
              <a:t>Must be used when hands are visibly soiled</a:t>
            </a:r>
          </a:p>
          <a:p>
            <a:pPr lvl="1"/>
            <a:r>
              <a:rPr lang="en-US" dirty="0"/>
              <a:t>Minimum of 20 seconds</a:t>
            </a:r>
          </a:p>
          <a:p>
            <a:r>
              <a:rPr lang="en-US" b="1" dirty="0"/>
              <a:t> Hand Sanitizer </a:t>
            </a:r>
            <a:r>
              <a:rPr lang="en-US" sz="1800" dirty="0"/>
              <a:t>(with minimum 60% alcohol)</a:t>
            </a:r>
          </a:p>
          <a:p>
            <a:pPr lvl="1"/>
            <a:r>
              <a:rPr lang="en-US" dirty="0"/>
              <a:t>Found throughout hospital and particularly at entry to every patient room</a:t>
            </a:r>
          </a:p>
          <a:p>
            <a:pPr lvl="1"/>
            <a:r>
              <a:rPr lang="en-US" dirty="0"/>
              <a:t>Rub hands until dry (approximately 20 seconds)</a:t>
            </a:r>
          </a:p>
          <a:p>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6148" name="Picture 4" descr="Washing Hands with Hand Soap Free PNG Imageï½Illustoon">
            <a:extLst>
              <a:ext uri="{FF2B5EF4-FFF2-40B4-BE49-F238E27FC236}">
                <a16:creationId xmlns:a16="http://schemas.microsoft.com/office/drawing/2014/main" id="{3A54FC97-C4DB-4892-BA6F-B7F5F5D72F7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4267200"/>
            <a:ext cx="1746115" cy="174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18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Handwashing</a:t>
            </a:r>
            <a:br>
              <a:rPr lang="en-US" dirty="0"/>
            </a:br>
            <a:endParaRPr lang="en-US" dirty="0"/>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676401"/>
            <a:ext cx="7315200" cy="3764984"/>
          </a:xfrm>
        </p:spPr>
        <p:txBody>
          <a:bodyPr>
            <a:normAutofit/>
          </a:bodyPr>
          <a:lstStyle/>
          <a:p>
            <a:pPr marL="45720" indent="0">
              <a:buNone/>
            </a:pPr>
            <a:r>
              <a:rPr lang="en-US" b="1" dirty="0"/>
              <a:t>WASH IN / WASH OUT is monitored and counted!</a:t>
            </a:r>
          </a:p>
          <a:p>
            <a:pPr lvl="1"/>
            <a:r>
              <a:rPr lang="en-US" dirty="0"/>
              <a:t>Counts are taken by unit/department and role</a:t>
            </a:r>
          </a:p>
          <a:p>
            <a:pPr lvl="1"/>
            <a:r>
              <a:rPr lang="en-US" dirty="0"/>
              <a:t>Reported monthly and is a hospital quality and safety metric</a:t>
            </a:r>
          </a:p>
          <a:p>
            <a:pPr lvl="1"/>
            <a:r>
              <a:rPr lang="en-US" dirty="0"/>
              <a:t>Monitors will approach non-compliant employees and volunteers to offer reminders and coaching</a:t>
            </a:r>
          </a:p>
          <a:p>
            <a:pPr marL="45720" indent="0">
              <a:buNone/>
            </a:pPr>
            <a:endParaRPr lang="en-US" sz="1200" dirty="0"/>
          </a:p>
          <a:p>
            <a:pPr marL="45720" indent="0">
              <a:buNone/>
            </a:pPr>
            <a:r>
              <a:rPr lang="en-US" dirty="0"/>
              <a:t>COMPLIANCE GOAL set annually</a:t>
            </a:r>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7170" name="Picture 2" descr="Hospital Hallway Clip Art - Royalty Free - GoGraph">
            <a:extLst>
              <a:ext uri="{FF2B5EF4-FFF2-40B4-BE49-F238E27FC236}">
                <a16:creationId xmlns:a16="http://schemas.microsoft.com/office/drawing/2014/main" id="{60FBE843-340C-48A5-8CAF-027903F2F2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4114800"/>
            <a:ext cx="285750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4D7E4B-DDC3-44E8-BE94-FAC8A3A0E024}"/>
              </a:ext>
            </a:extLst>
          </p:cNvPr>
          <p:cNvPicPr>
            <a:picLocks noChangeAspect="1"/>
          </p:cNvPicPr>
          <p:nvPr/>
        </p:nvPicPr>
        <p:blipFill>
          <a:blip r:embed="rId3"/>
          <a:stretch>
            <a:fillRect/>
          </a:stretch>
        </p:blipFill>
        <p:spPr>
          <a:xfrm>
            <a:off x="1442936" y="5705700"/>
            <a:ext cx="2862364" cy="214190"/>
          </a:xfrm>
          <a:prstGeom prst="rect">
            <a:avLst/>
          </a:prstGeom>
        </p:spPr>
      </p:pic>
    </p:spTree>
    <p:extLst>
      <p:ext uri="{BB962C8B-B14F-4D97-AF65-F5344CB8AC3E}">
        <p14:creationId xmlns:p14="http://schemas.microsoft.com/office/powerpoint/2010/main" val="1918264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fontScale="90000"/>
          </a:bodyPr>
          <a:lstStyle/>
          <a:p>
            <a:r>
              <a:rPr lang="en-US" dirty="0"/>
              <a:t>Handwashing – </a:t>
            </a:r>
            <a:br>
              <a:rPr lang="en-US" dirty="0"/>
            </a:br>
            <a:endParaRPr lang="en-US" dirty="0"/>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b="1" dirty="0"/>
              <a:t> Soap and Water</a:t>
            </a:r>
          </a:p>
          <a:p>
            <a:pPr lvl="1"/>
            <a:r>
              <a:rPr lang="en-US" dirty="0"/>
              <a:t>Must be used when hands are visibly soiled</a:t>
            </a:r>
          </a:p>
          <a:p>
            <a:pPr lvl="1"/>
            <a:r>
              <a:rPr lang="en-US" dirty="0"/>
              <a:t>Minimum of 20 seconds</a:t>
            </a:r>
          </a:p>
          <a:p>
            <a:r>
              <a:rPr lang="en-US" dirty="0"/>
              <a:t>Hand Sanitizer</a:t>
            </a:r>
          </a:p>
          <a:p>
            <a:pPr lvl="1"/>
            <a:r>
              <a:rPr lang="en-US" dirty="0"/>
              <a:t>Found throughout hospital and particularly at entry of every patient room</a:t>
            </a:r>
          </a:p>
          <a:p>
            <a:pPr lvl="1"/>
            <a:r>
              <a:rPr lang="en-US" dirty="0"/>
              <a:t>Rub hands until dry (approximately 20 seconds)</a:t>
            </a:r>
          </a:p>
          <a:p>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19F4B6D8-588F-43CA-BEFA-53FD2C03C2A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0600" y="232693"/>
            <a:ext cx="6781800" cy="5851525"/>
          </a:xfrm>
          <a:prstGeom prst="rect">
            <a:avLst/>
          </a:prstGeom>
          <a:noFill/>
          <a:ln>
            <a:noFill/>
          </a:ln>
        </p:spPr>
      </p:pic>
    </p:spTree>
    <p:extLst>
      <p:ext uri="{BB962C8B-B14F-4D97-AF65-F5344CB8AC3E}">
        <p14:creationId xmlns:p14="http://schemas.microsoft.com/office/powerpoint/2010/main" val="3642588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152400" y="404146"/>
            <a:ext cx="7315200" cy="1154097"/>
          </a:xfrm>
        </p:spPr>
        <p:txBody>
          <a:bodyPr>
            <a:normAutofit/>
          </a:bodyPr>
          <a:lstStyle/>
          <a:p>
            <a:r>
              <a:rPr lang="en-US" dirty="0"/>
              <a:t>Handwashing</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256868" y="2286000"/>
            <a:ext cx="7315200" cy="3275367"/>
          </a:xfrm>
        </p:spPr>
        <p:txBody>
          <a:bodyPr>
            <a:normAutofit fontScale="92500" lnSpcReduction="20000"/>
          </a:bodyPr>
          <a:lstStyle/>
          <a:p>
            <a:pPr marL="0" indent="0">
              <a:buNone/>
            </a:pPr>
            <a:r>
              <a:rPr lang="en-US" dirty="0"/>
              <a:t>The following video shows handwashing technique for soap and water.  It also applies when using hand sanitizer.</a:t>
            </a:r>
          </a:p>
          <a:p>
            <a:pPr marL="0" indent="0">
              <a:buNone/>
            </a:pPr>
            <a:endParaRPr lang="en-US" dirty="0"/>
          </a:p>
          <a:p>
            <a:pPr marL="0" indent="0">
              <a:buNone/>
            </a:pPr>
            <a:r>
              <a:rPr lang="en-US" dirty="0"/>
              <a:t>Minimum scrub time is 20 seconds!</a:t>
            </a:r>
          </a:p>
          <a:p>
            <a:pPr marL="0" indent="0">
              <a:buNone/>
            </a:pPr>
            <a:endParaRPr lang="en-US" dirty="0"/>
          </a:p>
          <a:p>
            <a:pPr marL="0" indent="0">
              <a:buNone/>
            </a:pPr>
            <a:r>
              <a:rPr lang="en-US" b="1" i="1" dirty="0"/>
              <a:t>HINT: </a:t>
            </a:r>
            <a:r>
              <a:rPr lang="en-US" i="1" dirty="0"/>
              <a:t>Be sure to remove jewelry!</a:t>
            </a:r>
          </a:p>
          <a:p>
            <a:pPr marL="0" indent="0">
              <a:buNone/>
            </a:pPr>
            <a:endParaRPr lang="en-US" dirty="0"/>
          </a:p>
          <a:p>
            <a:pPr marL="0" indent="0">
              <a:buNone/>
            </a:pPr>
            <a:r>
              <a:rPr lang="en-US" b="1" dirty="0"/>
              <a:t>??</a:t>
            </a:r>
            <a:r>
              <a:rPr lang="en-US" dirty="0"/>
              <a:t> Which is more important for safety:  TIME or TECHNIQUE?</a:t>
            </a:r>
          </a:p>
          <a:p>
            <a:pPr marL="0" indent="0">
              <a:buNone/>
            </a:pPr>
            <a:endParaRPr lang="en-US" dirty="0"/>
          </a:p>
          <a:p>
            <a:pPr marL="0" indent="0">
              <a:buNone/>
            </a:pPr>
            <a:endParaRPr lang="en-US" dirty="0"/>
          </a:p>
          <a:p>
            <a:pPr marL="0" indent="0">
              <a:buNone/>
            </a:pPr>
            <a:r>
              <a:rPr lang="en-US" sz="2400" b="1" dirty="0"/>
              <a:t>TECHNIQUE!</a:t>
            </a:r>
          </a:p>
          <a:p>
            <a:pPr marL="0" indent="0">
              <a:buNone/>
            </a:pPr>
            <a:endParaRPr lang="en-US" i="1"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6" name="Picture 4" descr="Important Health Reminder | Colonial News Story">
            <a:extLst>
              <a:ext uri="{FF2B5EF4-FFF2-40B4-BE49-F238E27FC236}">
                <a16:creationId xmlns:a16="http://schemas.microsoft.com/office/drawing/2014/main" id="{01E2915E-4565-45AE-8EAA-47F36C4AE1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54709"/>
            <a:ext cx="2819400" cy="257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72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d Washing Technique - WHO Approved - 360p">
            <a:hlinkClick r:id="" action="ppaction://media"/>
            <a:extLst>
              <a:ext uri="{FF2B5EF4-FFF2-40B4-BE49-F238E27FC236}">
                <a16:creationId xmlns:a16="http://schemas.microsoft.com/office/drawing/2014/main" id="{2B7F722D-8926-4874-8032-4B191B06C2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63574"/>
            <a:ext cx="10674221" cy="5943601"/>
          </a:xfrm>
          <a:prstGeom prst="rect">
            <a:avLst/>
          </a:prstGeom>
        </p:spPr>
      </p:pic>
    </p:spTree>
    <p:extLst>
      <p:ext uri="{BB962C8B-B14F-4D97-AF65-F5344CB8AC3E}">
        <p14:creationId xmlns:p14="http://schemas.microsoft.com/office/powerpoint/2010/main" val="309827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940899"/>
            <a:ext cx="7315200" cy="659301"/>
          </a:xfrm>
        </p:spPr>
        <p:txBody>
          <a:bodyPr>
            <a:normAutofit fontScale="90000"/>
          </a:bodyPr>
          <a:lstStyle/>
          <a:p>
            <a:r>
              <a:rPr lang="en-US" dirty="0"/>
              <a:t>Handwashing – WHEN?</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676401"/>
            <a:ext cx="7315200" cy="3764984"/>
          </a:xfrm>
        </p:spPr>
        <p:txBody>
          <a:bodyPr>
            <a:normAutofit lnSpcReduction="10000"/>
          </a:bodyPr>
          <a:lstStyle/>
          <a:p>
            <a:r>
              <a:rPr lang="en-US" b="1" dirty="0"/>
              <a:t>Always</a:t>
            </a:r>
            <a:r>
              <a:rPr lang="en-US" dirty="0"/>
              <a:t>, WASH IN and WASH OUT of patient rooms and treatment areas</a:t>
            </a:r>
          </a:p>
          <a:p>
            <a:r>
              <a:rPr lang="en-US" dirty="0"/>
              <a:t>Before putting on and after removing gloves</a:t>
            </a:r>
          </a:p>
          <a:p>
            <a:r>
              <a:rPr lang="en-US" dirty="0"/>
              <a:t>Before putting on and after removing face masks</a:t>
            </a:r>
          </a:p>
          <a:p>
            <a:r>
              <a:rPr lang="en-US" dirty="0"/>
              <a:t>When moving from a ‘dirty’ task (garbage) to ‘clean’ task (typing)</a:t>
            </a:r>
          </a:p>
          <a:p>
            <a:r>
              <a:rPr lang="en-US" dirty="0"/>
              <a:t>As you enter and exit the hospital</a:t>
            </a:r>
          </a:p>
          <a:p>
            <a:r>
              <a:rPr lang="en-US" dirty="0"/>
              <a:t>As you enter and exit your assignment area</a:t>
            </a:r>
          </a:p>
          <a:p>
            <a:r>
              <a:rPr lang="en-US" dirty="0"/>
              <a:t>As necessitated within your assignment (example, between customers in the Corner Shop)</a:t>
            </a:r>
          </a:p>
          <a:p>
            <a:r>
              <a:rPr lang="en-US" dirty="0"/>
              <a:t>As you get into your car</a:t>
            </a:r>
          </a:p>
          <a:p>
            <a:pPr marL="0" indent="0">
              <a:buNone/>
            </a:pPr>
            <a:endParaRPr lang="en-US"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47543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3A48-D12F-41EB-9004-F4C0E31D087A}"/>
              </a:ext>
            </a:extLst>
          </p:cNvPr>
          <p:cNvSpPr>
            <a:spLocks noGrp="1"/>
          </p:cNvSpPr>
          <p:nvPr>
            <p:ph type="title"/>
          </p:nvPr>
        </p:nvSpPr>
        <p:spPr>
          <a:xfrm>
            <a:off x="910936" y="406687"/>
            <a:ext cx="7315200" cy="1154097"/>
          </a:xfrm>
        </p:spPr>
        <p:txBody>
          <a:bodyPr/>
          <a:lstStyle/>
          <a:p>
            <a:r>
              <a:rPr lang="en-US" dirty="0"/>
              <a:t>Part 1 - Logistics</a:t>
            </a:r>
          </a:p>
        </p:txBody>
      </p:sp>
      <p:sp>
        <p:nvSpPr>
          <p:cNvPr id="3" name="Content Placeholder 2">
            <a:extLst>
              <a:ext uri="{FF2B5EF4-FFF2-40B4-BE49-F238E27FC236}">
                <a16:creationId xmlns:a16="http://schemas.microsoft.com/office/drawing/2014/main" id="{533BCD59-58C4-49EF-B93A-E8B3753DD4B6}"/>
              </a:ext>
            </a:extLst>
          </p:cNvPr>
          <p:cNvSpPr>
            <a:spLocks noGrp="1"/>
          </p:cNvSpPr>
          <p:nvPr>
            <p:ph idx="1"/>
          </p:nvPr>
        </p:nvSpPr>
        <p:spPr>
          <a:xfrm>
            <a:off x="910936" y="1772114"/>
            <a:ext cx="7315200" cy="3701383"/>
          </a:xfrm>
        </p:spPr>
        <p:txBody>
          <a:bodyPr>
            <a:normAutofit/>
          </a:bodyPr>
          <a:lstStyle/>
          <a:p>
            <a:r>
              <a:rPr lang="en-US" dirty="0"/>
              <a:t>Slides – show key points</a:t>
            </a:r>
          </a:p>
          <a:p>
            <a:r>
              <a:rPr lang="en-US" dirty="0"/>
              <a:t>Volunteer Services Handbook – written reference </a:t>
            </a:r>
          </a:p>
          <a:p>
            <a:pPr lvl="1"/>
            <a:r>
              <a:rPr lang="en-US" dirty="0">
                <a:hlinkClick r:id="rId2"/>
              </a:rPr>
              <a:t>https://www.gbmc.org/volunteer-services-handbook</a:t>
            </a:r>
            <a:endParaRPr lang="en-US" dirty="0"/>
          </a:p>
          <a:p>
            <a:pPr lvl="1"/>
            <a:r>
              <a:rPr lang="en-US" dirty="0"/>
              <a:t>Password is 6701</a:t>
            </a:r>
          </a:p>
          <a:p>
            <a:r>
              <a:rPr lang="en-US" dirty="0"/>
              <a:t>Online Test</a:t>
            </a:r>
          </a:p>
          <a:p>
            <a:r>
              <a:rPr lang="en-US" dirty="0"/>
              <a:t>Online Acknowledgement Form</a:t>
            </a:r>
          </a:p>
          <a:p>
            <a:r>
              <a:rPr lang="en-US" dirty="0"/>
              <a:t>Online Greater Behaviors Commitment Form</a:t>
            </a:r>
          </a:p>
          <a:p>
            <a:endParaRPr lang="en-US" dirty="0"/>
          </a:p>
          <a:p>
            <a:pPr marL="45720" indent="0">
              <a:buNone/>
            </a:pPr>
            <a:endParaRPr lang="en-US" dirty="0"/>
          </a:p>
        </p:txBody>
      </p:sp>
      <p:sp>
        <p:nvSpPr>
          <p:cNvPr id="8" name="Slide Number Placeholder 2">
            <a:extLst>
              <a:ext uri="{FF2B5EF4-FFF2-40B4-BE49-F238E27FC236}">
                <a16:creationId xmlns:a16="http://schemas.microsoft.com/office/drawing/2014/main" id="{D53F62AA-3BAA-4DCC-81FD-0B05E82474F7}"/>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02587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579545"/>
            <a:ext cx="7315200" cy="506901"/>
          </a:xfrm>
        </p:spPr>
        <p:txBody>
          <a:bodyPr>
            <a:normAutofit fontScale="90000"/>
          </a:bodyPr>
          <a:lstStyle/>
          <a:p>
            <a:r>
              <a:rPr lang="en-US" dirty="0"/>
              <a:t>Handwashing – Important Notes</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27370" y="1371600"/>
            <a:ext cx="7315200" cy="4190999"/>
          </a:xfrm>
        </p:spPr>
        <p:txBody>
          <a:bodyPr>
            <a:normAutofit/>
          </a:bodyPr>
          <a:lstStyle/>
          <a:p>
            <a:pPr marL="0" indent="0">
              <a:buNone/>
            </a:pPr>
            <a:r>
              <a:rPr lang="en-US" b="1" dirty="0"/>
              <a:t>Fingernails?</a:t>
            </a:r>
          </a:p>
          <a:p>
            <a:pPr marL="342900" indent="-342900"/>
            <a:r>
              <a:rPr lang="en-US" dirty="0"/>
              <a:t>Natural nails less than ¼ inch long recommended</a:t>
            </a:r>
          </a:p>
          <a:p>
            <a:pPr marL="617220" lvl="1" indent="-342900"/>
            <a:r>
              <a:rPr lang="en-US" dirty="0"/>
              <a:t>Especially in surgical and intensive care areas</a:t>
            </a:r>
          </a:p>
          <a:p>
            <a:pPr marL="617220" lvl="1" indent="-342900"/>
            <a:endParaRPr lang="en-US" dirty="0"/>
          </a:p>
          <a:p>
            <a:pPr marL="617220" lvl="1" indent="-342900"/>
            <a:endParaRPr lang="en-US" dirty="0"/>
          </a:p>
          <a:p>
            <a:pPr marL="617220" lvl="1" indent="-342900"/>
            <a:endParaRPr lang="en-US" dirty="0"/>
          </a:p>
          <a:p>
            <a:pPr marL="342900" indent="-342900"/>
            <a:endParaRPr lang="en-US" dirty="0"/>
          </a:p>
          <a:p>
            <a:pPr marL="342900" indent="-342900"/>
            <a:endParaRPr lang="en-US" dirty="0"/>
          </a:p>
          <a:p>
            <a:pPr marL="342900" indent="-342900"/>
            <a:endParaRPr lang="en-US" dirty="0"/>
          </a:p>
          <a:p>
            <a:pPr marL="342900" indent="-342900"/>
            <a:r>
              <a:rPr lang="en-US" dirty="0"/>
              <a:t>Polished and artificial nails have been shown to carry more pathogens</a:t>
            </a:r>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8198" name="Picture 6" descr="Free Images Of Hands, Download Free Clip Art, Free Clip Art on Clipart  Library">
            <a:extLst>
              <a:ext uri="{FF2B5EF4-FFF2-40B4-BE49-F238E27FC236}">
                <a16:creationId xmlns:a16="http://schemas.microsoft.com/office/drawing/2014/main" id="{4EA45C56-391D-45AD-B7E6-B0F978A55E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19400" y="2735311"/>
            <a:ext cx="2514600" cy="146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67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46826" y="573770"/>
            <a:ext cx="7315200" cy="1154097"/>
          </a:xfrm>
        </p:spPr>
        <p:txBody>
          <a:bodyPr>
            <a:normAutofit fontScale="90000"/>
          </a:bodyPr>
          <a:lstStyle/>
          <a:p>
            <a:r>
              <a:rPr lang="en-US" dirty="0"/>
              <a:t>Respiratory Hygiene/Cough Etiquette</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54168" y="1798004"/>
            <a:ext cx="7315200" cy="3275367"/>
          </a:xfrm>
        </p:spPr>
        <p:txBody>
          <a:bodyPr>
            <a:normAutofit/>
          </a:bodyPr>
          <a:lstStyle/>
          <a:p>
            <a:pPr lvl="0"/>
            <a:r>
              <a:rPr lang="en-US" dirty="0"/>
              <a:t>Cover mouth/nose with tissue when coughing or sneezing</a:t>
            </a:r>
          </a:p>
          <a:p>
            <a:pPr lvl="0"/>
            <a:r>
              <a:rPr lang="en-US" dirty="0"/>
              <a:t>Promptly dispose of used tissues</a:t>
            </a:r>
          </a:p>
          <a:p>
            <a:pPr lvl="0"/>
            <a:r>
              <a:rPr lang="en-US" dirty="0"/>
              <a:t>No tissue?  Cough/sneeze into your elbow not your hands</a:t>
            </a:r>
          </a:p>
          <a:p>
            <a:pPr lvl="0"/>
            <a:r>
              <a:rPr lang="en-US" dirty="0"/>
              <a:t>Use a face mask to protect others</a:t>
            </a:r>
          </a:p>
          <a:p>
            <a:pPr lvl="0"/>
            <a:r>
              <a:rPr lang="en-US" dirty="0"/>
              <a:t>Perform hand hygiene after contact with respiratory secretions</a:t>
            </a:r>
          </a:p>
          <a:p>
            <a:pPr lvl="0"/>
            <a:r>
              <a:rPr lang="en-US" dirty="0"/>
              <a:t>Practice “spatial separation” (maintaining a distance of at least 6 feet from other persons)</a:t>
            </a:r>
          </a:p>
          <a:p>
            <a:pPr marL="0" indent="0">
              <a:buNone/>
            </a:pPr>
            <a:endParaRPr lang="en-US" b="1"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893EF516-F125-4A9C-A646-FE3D5A9E6421}"/>
              </a:ext>
            </a:extLst>
          </p:cNvPr>
          <p:cNvPicPr>
            <a:picLocks noChangeAspect="1"/>
          </p:cNvPicPr>
          <p:nvPr/>
        </p:nvPicPr>
        <p:blipFill>
          <a:blip r:embed="rId2"/>
          <a:stretch>
            <a:fillRect/>
          </a:stretch>
        </p:blipFill>
        <p:spPr>
          <a:xfrm>
            <a:off x="1219200" y="5060384"/>
            <a:ext cx="800100" cy="762000"/>
          </a:xfrm>
          <a:prstGeom prst="rect">
            <a:avLst/>
          </a:prstGeom>
        </p:spPr>
      </p:pic>
      <p:pic>
        <p:nvPicPr>
          <p:cNvPr id="6" name="Picture 5">
            <a:extLst>
              <a:ext uri="{FF2B5EF4-FFF2-40B4-BE49-F238E27FC236}">
                <a16:creationId xmlns:a16="http://schemas.microsoft.com/office/drawing/2014/main" id="{5DD91187-40C2-41FD-BD3F-6E20AB46A684}"/>
              </a:ext>
            </a:extLst>
          </p:cNvPr>
          <p:cNvPicPr>
            <a:picLocks noChangeAspect="1"/>
          </p:cNvPicPr>
          <p:nvPr/>
        </p:nvPicPr>
        <p:blipFill>
          <a:blip r:embed="rId3"/>
          <a:stretch>
            <a:fillRect/>
          </a:stretch>
        </p:blipFill>
        <p:spPr>
          <a:xfrm>
            <a:off x="2209800" y="5060384"/>
            <a:ext cx="838200" cy="819150"/>
          </a:xfrm>
          <a:prstGeom prst="rect">
            <a:avLst/>
          </a:prstGeom>
        </p:spPr>
      </p:pic>
      <p:pic>
        <p:nvPicPr>
          <p:cNvPr id="7" name="Picture 6">
            <a:extLst>
              <a:ext uri="{FF2B5EF4-FFF2-40B4-BE49-F238E27FC236}">
                <a16:creationId xmlns:a16="http://schemas.microsoft.com/office/drawing/2014/main" id="{65C18ED9-8922-4AF2-91A8-0DBF719B5CED}"/>
              </a:ext>
            </a:extLst>
          </p:cNvPr>
          <p:cNvPicPr>
            <a:picLocks noChangeAspect="1"/>
          </p:cNvPicPr>
          <p:nvPr/>
        </p:nvPicPr>
        <p:blipFill>
          <a:blip r:embed="rId4"/>
          <a:stretch>
            <a:fillRect/>
          </a:stretch>
        </p:blipFill>
        <p:spPr>
          <a:xfrm>
            <a:off x="4981868" y="5046096"/>
            <a:ext cx="781050" cy="790575"/>
          </a:xfrm>
          <a:prstGeom prst="rect">
            <a:avLst/>
          </a:prstGeom>
        </p:spPr>
      </p:pic>
      <p:pic>
        <p:nvPicPr>
          <p:cNvPr id="8" name="Picture 7">
            <a:extLst>
              <a:ext uri="{FF2B5EF4-FFF2-40B4-BE49-F238E27FC236}">
                <a16:creationId xmlns:a16="http://schemas.microsoft.com/office/drawing/2014/main" id="{0225E125-9063-4502-8FBB-236C86D4C181}"/>
              </a:ext>
            </a:extLst>
          </p:cNvPr>
          <p:cNvPicPr>
            <a:picLocks noChangeAspect="1"/>
          </p:cNvPicPr>
          <p:nvPr/>
        </p:nvPicPr>
        <p:blipFill>
          <a:blip r:embed="rId5"/>
          <a:stretch>
            <a:fillRect/>
          </a:stretch>
        </p:blipFill>
        <p:spPr>
          <a:xfrm>
            <a:off x="4059952" y="5061371"/>
            <a:ext cx="828675" cy="781050"/>
          </a:xfrm>
          <a:prstGeom prst="rect">
            <a:avLst/>
          </a:prstGeom>
        </p:spPr>
      </p:pic>
      <p:pic>
        <p:nvPicPr>
          <p:cNvPr id="9" name="Picture 8">
            <a:extLst>
              <a:ext uri="{FF2B5EF4-FFF2-40B4-BE49-F238E27FC236}">
                <a16:creationId xmlns:a16="http://schemas.microsoft.com/office/drawing/2014/main" id="{F68FE89C-1BA2-464D-A6A9-C4B7FAAB5C24}"/>
              </a:ext>
            </a:extLst>
          </p:cNvPr>
          <p:cNvPicPr>
            <a:picLocks noChangeAspect="1"/>
          </p:cNvPicPr>
          <p:nvPr/>
        </p:nvPicPr>
        <p:blipFill>
          <a:blip r:embed="rId6"/>
          <a:stretch>
            <a:fillRect/>
          </a:stretch>
        </p:blipFill>
        <p:spPr>
          <a:xfrm>
            <a:off x="3162651" y="5022284"/>
            <a:ext cx="790575" cy="800100"/>
          </a:xfrm>
          <a:prstGeom prst="rect">
            <a:avLst/>
          </a:prstGeom>
        </p:spPr>
      </p:pic>
      <p:pic>
        <p:nvPicPr>
          <p:cNvPr id="10" name="Picture 9">
            <a:extLst>
              <a:ext uri="{FF2B5EF4-FFF2-40B4-BE49-F238E27FC236}">
                <a16:creationId xmlns:a16="http://schemas.microsoft.com/office/drawing/2014/main" id="{90F364AB-71E5-470E-BBFE-2EC599605B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9800" y="5073371"/>
            <a:ext cx="1295400" cy="736023"/>
          </a:xfrm>
          <a:prstGeom prst="rect">
            <a:avLst/>
          </a:prstGeom>
        </p:spPr>
      </p:pic>
    </p:spTree>
    <p:extLst>
      <p:ext uri="{BB962C8B-B14F-4D97-AF65-F5344CB8AC3E}">
        <p14:creationId xmlns:p14="http://schemas.microsoft.com/office/powerpoint/2010/main" val="2547333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940899"/>
            <a:ext cx="7315200" cy="735501"/>
          </a:xfrm>
        </p:spPr>
        <p:txBody>
          <a:bodyPr>
            <a:normAutofit/>
          </a:bodyPr>
          <a:lstStyle/>
          <a:p>
            <a:r>
              <a:rPr lang="en-US" dirty="0"/>
              <a:t>Disinfection Practices </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752601"/>
            <a:ext cx="7315200" cy="3688784"/>
          </a:xfrm>
        </p:spPr>
        <p:txBody>
          <a:bodyPr>
            <a:normAutofit/>
          </a:bodyPr>
          <a:lstStyle/>
          <a:p>
            <a:r>
              <a:rPr lang="en-US" dirty="0"/>
              <a:t>All clinical areas have disinfection routines</a:t>
            </a:r>
          </a:p>
          <a:p>
            <a:r>
              <a:rPr lang="en-US" dirty="0"/>
              <a:t>Volunteers will learn how to contribute to this team effort</a:t>
            </a:r>
          </a:p>
          <a:p>
            <a:r>
              <a:rPr lang="en-US" dirty="0"/>
              <a:t>Each disinfection product has specific instructions</a:t>
            </a:r>
          </a:p>
          <a:p>
            <a:r>
              <a:rPr lang="en-US" dirty="0"/>
              <a:t>For your protection, be sure to wear gloves when using the products</a:t>
            </a:r>
          </a:p>
          <a:p>
            <a:pPr marL="0" indent="0">
              <a:buNone/>
            </a:pPr>
            <a:endParaRPr lang="en-US" b="1"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10242" name="Picture 2" descr="Free Medical Gloves Cliparts, Download Free Clip Art, Free Clip Art on  Clipart Library">
            <a:extLst>
              <a:ext uri="{FF2B5EF4-FFF2-40B4-BE49-F238E27FC236}">
                <a16:creationId xmlns:a16="http://schemas.microsoft.com/office/drawing/2014/main" id="{DA893769-B292-49B4-B47C-8A06BA13DB8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9422249">
            <a:off x="2293094" y="4143775"/>
            <a:ext cx="1707616" cy="1707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594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p:txBody>
          <a:bodyPr>
            <a:normAutofit/>
          </a:bodyPr>
          <a:lstStyle/>
          <a:p>
            <a:r>
              <a:rPr lang="en-US"/>
              <a:t>Disinfection Practices </a:t>
            </a:r>
            <a:endParaRPr lang="en-US" dirty="0"/>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p:txBody>
          <a:bodyPr>
            <a:normAutofit/>
          </a:bodyPr>
          <a:lstStyle/>
          <a:p>
            <a:r>
              <a:rPr lang="en-US" dirty="0"/>
              <a:t>The various wipes have different ‘dwell times’ </a:t>
            </a:r>
          </a:p>
          <a:p>
            <a:r>
              <a:rPr lang="en-US" dirty="0"/>
              <a:t>‘Dwell time’ is the length of time a disinfectant must remain on a surface to kill germs effectively</a:t>
            </a:r>
          </a:p>
          <a:p>
            <a:r>
              <a:rPr lang="en-US" dirty="0"/>
              <a:t>Here are two examples:</a:t>
            </a:r>
          </a:p>
          <a:p>
            <a:pPr lvl="1"/>
            <a:r>
              <a:rPr lang="en-US" dirty="0"/>
              <a:t>Purple-top wipes (2 minutes)</a:t>
            </a:r>
          </a:p>
          <a:p>
            <a:pPr lvl="1"/>
            <a:r>
              <a:rPr lang="en-US" dirty="0"/>
              <a:t>Grey-top wipes (3 minutes) </a:t>
            </a:r>
          </a:p>
          <a:p>
            <a:pPr lvl="1"/>
            <a:r>
              <a:rPr lang="en-US" dirty="0"/>
              <a:t>HINT: dwell time is usually on the packaging</a:t>
            </a:r>
          </a:p>
          <a:p>
            <a:pPr marL="0" indent="0">
              <a:buNone/>
            </a:pPr>
            <a:endParaRPr lang="en-US" b="1"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931682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9A9D-3B6B-4E7D-9BEA-991FB373A3AA}"/>
              </a:ext>
            </a:extLst>
          </p:cNvPr>
          <p:cNvSpPr>
            <a:spLocks noGrp="1"/>
          </p:cNvSpPr>
          <p:nvPr>
            <p:ph type="title"/>
          </p:nvPr>
        </p:nvSpPr>
        <p:spPr>
          <a:xfrm>
            <a:off x="838200" y="511900"/>
            <a:ext cx="7315200" cy="1154097"/>
          </a:xfrm>
        </p:spPr>
        <p:txBody>
          <a:bodyPr>
            <a:normAutofit fontScale="90000"/>
          </a:bodyPr>
          <a:lstStyle/>
          <a:p>
            <a:r>
              <a:rPr lang="en-US" dirty="0"/>
              <a:t>Volunteer Practice and Regulation</a:t>
            </a:r>
          </a:p>
        </p:txBody>
      </p:sp>
      <p:sp>
        <p:nvSpPr>
          <p:cNvPr id="3" name="Content Placeholder 2">
            <a:extLst>
              <a:ext uri="{FF2B5EF4-FFF2-40B4-BE49-F238E27FC236}">
                <a16:creationId xmlns:a16="http://schemas.microsoft.com/office/drawing/2014/main" id="{0A166F8B-9B3D-40F9-8B84-113E98551EE7}"/>
              </a:ext>
            </a:extLst>
          </p:cNvPr>
          <p:cNvSpPr>
            <a:spLocks noGrp="1"/>
          </p:cNvSpPr>
          <p:nvPr>
            <p:ph idx="1"/>
          </p:nvPr>
        </p:nvSpPr>
        <p:spPr/>
        <p:txBody>
          <a:bodyPr/>
          <a:lstStyle/>
          <a:p>
            <a:r>
              <a:rPr lang="en-US" dirty="0"/>
              <a:t>‘Clinically Hands Off the Patient’ </a:t>
            </a:r>
          </a:p>
          <a:p>
            <a:pPr marL="45720" indent="0">
              <a:buNone/>
            </a:pPr>
            <a:endParaRPr lang="en-US" dirty="0"/>
          </a:p>
          <a:p>
            <a:r>
              <a:rPr lang="en-US" dirty="0"/>
              <a:t>Patient Identification</a:t>
            </a:r>
          </a:p>
          <a:p>
            <a:pPr lvl="1"/>
            <a:r>
              <a:rPr lang="en-US" dirty="0"/>
              <a:t>Name and Date of Birth </a:t>
            </a:r>
          </a:p>
          <a:p>
            <a:pPr marL="320040" lvl="1" indent="0">
              <a:buNone/>
            </a:pPr>
            <a:endParaRPr lang="en-US" dirty="0"/>
          </a:p>
          <a:p>
            <a:r>
              <a:rPr lang="en-US" dirty="0"/>
              <a:t>Transmission Based Precautions</a:t>
            </a:r>
          </a:p>
          <a:p>
            <a:pPr lvl="1"/>
            <a:r>
              <a:rPr lang="en-US" dirty="0"/>
              <a:t>Volunteers may only enter Standard Precaution Rooms</a:t>
            </a:r>
          </a:p>
          <a:p>
            <a:endParaRPr lang="en-US" dirty="0"/>
          </a:p>
        </p:txBody>
      </p:sp>
    </p:spTree>
    <p:extLst>
      <p:ext uri="{BB962C8B-B14F-4D97-AF65-F5344CB8AC3E}">
        <p14:creationId xmlns:p14="http://schemas.microsoft.com/office/powerpoint/2010/main" val="1740379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9A9D-3B6B-4E7D-9BEA-991FB373A3AA}"/>
              </a:ext>
            </a:extLst>
          </p:cNvPr>
          <p:cNvSpPr>
            <a:spLocks noGrp="1"/>
          </p:cNvSpPr>
          <p:nvPr>
            <p:ph type="title"/>
          </p:nvPr>
        </p:nvSpPr>
        <p:spPr>
          <a:xfrm>
            <a:off x="914400" y="940899"/>
            <a:ext cx="7315200" cy="811701"/>
          </a:xfrm>
        </p:spPr>
        <p:txBody>
          <a:bodyPr>
            <a:normAutofit fontScale="90000"/>
          </a:bodyPr>
          <a:lstStyle/>
          <a:p>
            <a:r>
              <a:rPr lang="en-US" dirty="0"/>
              <a:t>Regulation Brochure – given at interview</a:t>
            </a:r>
          </a:p>
        </p:txBody>
      </p:sp>
      <p:sp>
        <p:nvSpPr>
          <p:cNvPr id="3" name="Content Placeholder 2">
            <a:extLst>
              <a:ext uri="{FF2B5EF4-FFF2-40B4-BE49-F238E27FC236}">
                <a16:creationId xmlns:a16="http://schemas.microsoft.com/office/drawing/2014/main" id="{0A166F8B-9B3D-40F9-8B84-113E98551EE7}"/>
              </a:ext>
            </a:extLst>
          </p:cNvPr>
          <p:cNvSpPr>
            <a:spLocks noGrp="1"/>
          </p:cNvSpPr>
          <p:nvPr>
            <p:ph idx="1"/>
          </p:nvPr>
        </p:nvSpPr>
        <p:spPr>
          <a:xfrm>
            <a:off x="1189531" y="1905000"/>
            <a:ext cx="7315200" cy="3275367"/>
          </a:xfrm>
        </p:spPr>
        <p:txBody>
          <a:bodyPr/>
          <a:lstStyle/>
          <a:p>
            <a:r>
              <a:rPr lang="en-US" dirty="0"/>
              <a:t>Defines </a:t>
            </a:r>
            <a:r>
              <a:rPr lang="en-US" dirty="0">
                <a:solidFill>
                  <a:srgbClr val="FF0000"/>
                </a:solidFill>
              </a:rPr>
              <a:t>‘Clinically Hands Off the Patient’ </a:t>
            </a:r>
          </a:p>
          <a:p>
            <a:pPr lvl="1"/>
            <a:r>
              <a:rPr lang="en-US" dirty="0"/>
              <a:t>Volunteer roles do not have licensure </a:t>
            </a:r>
          </a:p>
          <a:p>
            <a:r>
              <a:rPr lang="en-US" dirty="0"/>
              <a:t>Spells Out Patient Identification</a:t>
            </a:r>
          </a:p>
          <a:p>
            <a:pPr lvl="1"/>
            <a:r>
              <a:rPr lang="en-US" dirty="0"/>
              <a:t>At GBMC:  </a:t>
            </a:r>
            <a:r>
              <a:rPr lang="en-US" b="1" dirty="0">
                <a:solidFill>
                  <a:srgbClr val="008000"/>
                </a:solidFill>
              </a:rPr>
              <a:t>Name and Date of Birth</a:t>
            </a:r>
          </a:p>
          <a:p>
            <a:r>
              <a:rPr lang="en-US" dirty="0"/>
              <a:t>Summary of all applicable regulation and policy</a:t>
            </a:r>
          </a:p>
          <a:p>
            <a:pPr lvl="1"/>
            <a:r>
              <a:rPr lang="en-US" dirty="0"/>
              <a:t>Plus corporate culture and practices</a:t>
            </a:r>
          </a:p>
          <a:p>
            <a:r>
              <a:rPr lang="en-US" dirty="0"/>
              <a:t>Volunteer limitations</a:t>
            </a:r>
          </a:p>
          <a:p>
            <a:pPr lvl="1"/>
            <a:r>
              <a:rPr lang="en-US" dirty="0"/>
              <a:t>Transmission Based Precautions</a:t>
            </a:r>
          </a:p>
          <a:p>
            <a:pPr lvl="1"/>
            <a:endParaRPr lang="en-US" dirty="0"/>
          </a:p>
        </p:txBody>
      </p:sp>
    </p:spTree>
    <p:extLst>
      <p:ext uri="{BB962C8B-B14F-4D97-AF65-F5344CB8AC3E}">
        <p14:creationId xmlns:p14="http://schemas.microsoft.com/office/powerpoint/2010/main" val="231218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879987" y="609600"/>
            <a:ext cx="7315200" cy="822849"/>
          </a:xfrm>
        </p:spPr>
        <p:txBody>
          <a:bodyPr>
            <a:normAutofit fontScale="90000"/>
          </a:bodyPr>
          <a:lstStyle/>
          <a:p>
            <a:r>
              <a:rPr lang="en-US" dirty="0"/>
              <a:t>Transmission Based Precautions</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14400" y="1761632"/>
            <a:ext cx="7315200" cy="3383984"/>
          </a:xfrm>
        </p:spPr>
        <p:txBody>
          <a:bodyPr>
            <a:normAutofit/>
          </a:bodyPr>
          <a:lstStyle/>
          <a:p>
            <a:r>
              <a:rPr lang="en-US" dirty="0"/>
              <a:t>Used when patient has an actively transmittable illness</a:t>
            </a:r>
          </a:p>
          <a:p>
            <a:r>
              <a:rPr lang="en-US" dirty="0"/>
              <a:t>A 2</a:t>
            </a:r>
            <a:r>
              <a:rPr lang="en-US" baseline="30000" dirty="0"/>
              <a:t>nd</a:t>
            </a:r>
            <a:r>
              <a:rPr lang="en-US" dirty="0"/>
              <a:t> tier of infection prevention</a:t>
            </a:r>
          </a:p>
          <a:p>
            <a:r>
              <a:rPr lang="en-US" dirty="0"/>
              <a:t>Protocols vary depending on transmission mode</a:t>
            </a:r>
          </a:p>
          <a:p>
            <a:r>
              <a:rPr lang="en-US" dirty="0"/>
              <a:t>Signs will be prominently placed at a patient’s door </a:t>
            </a:r>
          </a:p>
          <a:p>
            <a:r>
              <a:rPr lang="en-US" dirty="0"/>
              <a:t>Volunteers do NOT enter these rooms</a:t>
            </a:r>
          </a:p>
          <a:p>
            <a:endParaRPr lang="en-US" dirty="0"/>
          </a:p>
          <a:p>
            <a:pPr marL="0" indent="0">
              <a:buNone/>
            </a:pPr>
            <a:endParaRPr lang="en-US" dirty="0"/>
          </a:p>
          <a:p>
            <a:pPr marL="0" indent="0">
              <a:buNone/>
            </a:pPr>
            <a:endParaRPr lang="en-US" sz="1400" dirty="0"/>
          </a:p>
          <a:p>
            <a:pPr marL="0" indent="0">
              <a:buNone/>
            </a:pPr>
            <a:endParaRPr lang="en-US" b="1"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6C63568B-5FF1-4ACC-8720-9BDE3184D3BB}"/>
              </a:ext>
            </a:extLst>
          </p:cNvPr>
          <p:cNvPicPr>
            <a:picLocks noChangeAspect="1"/>
          </p:cNvPicPr>
          <p:nvPr/>
        </p:nvPicPr>
        <p:blipFill>
          <a:blip r:embed="rId2"/>
          <a:stretch>
            <a:fillRect/>
          </a:stretch>
        </p:blipFill>
        <p:spPr>
          <a:xfrm>
            <a:off x="879987" y="3936228"/>
            <a:ext cx="6858000" cy="2039953"/>
          </a:xfrm>
          <a:prstGeom prst="rect">
            <a:avLst/>
          </a:prstGeom>
        </p:spPr>
      </p:pic>
    </p:spTree>
    <p:extLst>
      <p:ext uri="{BB962C8B-B14F-4D97-AF65-F5344CB8AC3E}">
        <p14:creationId xmlns:p14="http://schemas.microsoft.com/office/powerpoint/2010/main" val="3807208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899652" y="583041"/>
            <a:ext cx="7315200" cy="783087"/>
          </a:xfrm>
        </p:spPr>
        <p:txBody>
          <a:bodyPr>
            <a:normAutofit/>
          </a:bodyPr>
          <a:lstStyle/>
          <a:p>
            <a:r>
              <a:rPr lang="en-US" dirty="0"/>
              <a:t>Standard Precautions</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899652" y="1600200"/>
            <a:ext cx="7315200" cy="3460184"/>
          </a:xfrm>
        </p:spPr>
        <p:txBody>
          <a:bodyPr>
            <a:normAutofit/>
          </a:bodyPr>
          <a:lstStyle/>
          <a:p>
            <a:r>
              <a:rPr lang="en-US" dirty="0"/>
              <a:t>Volunteers may enter</a:t>
            </a:r>
          </a:p>
          <a:p>
            <a:r>
              <a:rPr lang="en-US" dirty="0"/>
              <a:t>Signage appears as follows</a:t>
            </a:r>
          </a:p>
          <a:p>
            <a:pPr marL="0" indent="0">
              <a:buNone/>
            </a:pPr>
            <a:endParaRPr lang="en-US" sz="1400" dirty="0"/>
          </a:p>
          <a:p>
            <a:pPr marL="0" indent="0">
              <a:buNone/>
            </a:pPr>
            <a:endParaRPr lang="en-US" b="1" dirty="0"/>
          </a:p>
        </p:txBody>
      </p:sp>
      <p:sp>
        <p:nvSpPr>
          <p:cNvPr id="4" name="Slide Number Placeholder 2">
            <a:extLst>
              <a:ext uri="{FF2B5EF4-FFF2-40B4-BE49-F238E27FC236}">
                <a16:creationId xmlns:a16="http://schemas.microsoft.com/office/drawing/2014/main" id="{D46ED8F2-C916-4F63-9E89-BB3FD366284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21B31326-F3DF-4301-A1CB-8D1217B89C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111109" y="3422994"/>
            <a:ext cx="2938872" cy="2036340"/>
          </a:xfrm>
          <a:prstGeom prst="rect">
            <a:avLst/>
          </a:prstGeom>
        </p:spPr>
      </p:pic>
      <p:pic>
        <p:nvPicPr>
          <p:cNvPr id="6" name="Picture 5">
            <a:extLst>
              <a:ext uri="{FF2B5EF4-FFF2-40B4-BE49-F238E27FC236}">
                <a16:creationId xmlns:a16="http://schemas.microsoft.com/office/drawing/2014/main" id="{645338F5-4A10-43F5-85B1-A95E6982D86B}"/>
              </a:ext>
            </a:extLst>
          </p:cNvPr>
          <p:cNvPicPr/>
          <p:nvPr/>
        </p:nvPicPr>
        <p:blipFill>
          <a:blip r:embed="rId3"/>
          <a:stretch>
            <a:fillRect/>
          </a:stretch>
        </p:blipFill>
        <p:spPr>
          <a:xfrm>
            <a:off x="2218320" y="2998914"/>
            <a:ext cx="2074439" cy="2884501"/>
          </a:xfrm>
          <a:prstGeom prst="rect">
            <a:avLst/>
          </a:prstGeom>
        </p:spPr>
      </p:pic>
    </p:spTree>
    <p:extLst>
      <p:ext uri="{BB962C8B-B14F-4D97-AF65-F5344CB8AC3E}">
        <p14:creationId xmlns:p14="http://schemas.microsoft.com/office/powerpoint/2010/main" val="2660088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9A9D-3B6B-4E7D-9BEA-991FB373A3AA}"/>
              </a:ext>
            </a:extLst>
          </p:cNvPr>
          <p:cNvSpPr>
            <a:spLocks noGrp="1"/>
          </p:cNvSpPr>
          <p:nvPr>
            <p:ph type="title"/>
          </p:nvPr>
        </p:nvSpPr>
        <p:spPr>
          <a:xfrm>
            <a:off x="914400" y="541397"/>
            <a:ext cx="7315200" cy="1154097"/>
          </a:xfrm>
        </p:spPr>
        <p:txBody>
          <a:bodyPr>
            <a:normAutofit/>
          </a:bodyPr>
          <a:lstStyle/>
          <a:p>
            <a:r>
              <a:rPr lang="en-US" dirty="0"/>
              <a:t>Corporate Policies</a:t>
            </a:r>
          </a:p>
        </p:txBody>
      </p:sp>
      <p:sp>
        <p:nvSpPr>
          <p:cNvPr id="3" name="Content Placeholder 2">
            <a:extLst>
              <a:ext uri="{FF2B5EF4-FFF2-40B4-BE49-F238E27FC236}">
                <a16:creationId xmlns:a16="http://schemas.microsoft.com/office/drawing/2014/main" id="{0A166F8B-9B3D-40F9-8B84-113E98551EE7}"/>
              </a:ext>
            </a:extLst>
          </p:cNvPr>
          <p:cNvSpPr>
            <a:spLocks noGrp="1"/>
          </p:cNvSpPr>
          <p:nvPr>
            <p:ph idx="1"/>
          </p:nvPr>
        </p:nvSpPr>
        <p:spPr>
          <a:xfrm>
            <a:off x="781050" y="1981200"/>
            <a:ext cx="7315200" cy="3275367"/>
          </a:xfrm>
        </p:spPr>
        <p:txBody>
          <a:bodyPr>
            <a:normAutofit/>
          </a:bodyPr>
          <a:lstStyle/>
          <a:p>
            <a:pPr marL="0" indent="0">
              <a:buNone/>
            </a:pPr>
            <a:r>
              <a:rPr lang="en-US" dirty="0"/>
              <a:t>The following Corporate Policies apply to everyone and must be acknowledged annually:</a:t>
            </a:r>
          </a:p>
          <a:p>
            <a:pPr lvl="0"/>
            <a:r>
              <a:rPr lang="en-US" dirty="0"/>
              <a:t>Code of Business Ethics</a:t>
            </a:r>
            <a:endParaRPr lang="en-US" sz="1800" dirty="0"/>
          </a:p>
          <a:p>
            <a:pPr lvl="0"/>
            <a:r>
              <a:rPr lang="en-US" dirty="0"/>
              <a:t>Appropriate Use Agreement</a:t>
            </a:r>
            <a:endParaRPr lang="en-US" sz="1800" dirty="0"/>
          </a:p>
          <a:p>
            <a:pPr lvl="0"/>
            <a:r>
              <a:rPr lang="en-US" dirty="0"/>
              <a:t>Confidentiality of Information Agreement</a:t>
            </a:r>
          </a:p>
          <a:p>
            <a:pPr lvl="0"/>
            <a:endParaRPr lang="en-US" sz="1800" dirty="0"/>
          </a:p>
          <a:p>
            <a:pPr marL="45720" lvl="0" indent="0">
              <a:buNone/>
            </a:pPr>
            <a:endParaRPr lang="en-US" sz="1800" i="1" dirty="0">
              <a:solidFill>
                <a:srgbClr val="008000"/>
              </a:solidFill>
            </a:endParaRPr>
          </a:p>
          <a:p>
            <a:pPr marL="45720" lvl="0" indent="0">
              <a:buNone/>
            </a:pPr>
            <a:r>
              <a:rPr lang="en-US" sz="1800" i="1" dirty="0">
                <a:solidFill>
                  <a:srgbClr val="008000"/>
                </a:solidFill>
              </a:rPr>
              <a:t>The online Acknowledgement Form confirms you have read these policies.  Please be sure to complete it!</a:t>
            </a:r>
          </a:p>
        </p:txBody>
      </p:sp>
      <p:pic>
        <p:nvPicPr>
          <p:cNvPr id="13314" name="Picture 2" descr="5,431 Policies And Procedures Illustrations, Royalty-Free Vector Graphics &amp; Clip  Art - iStock">
            <a:extLst>
              <a:ext uri="{FF2B5EF4-FFF2-40B4-BE49-F238E27FC236}">
                <a16:creationId xmlns:a16="http://schemas.microsoft.com/office/drawing/2014/main" id="{3F3CDB01-1C26-408F-8BD8-433E62DB0F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9400" y="2667000"/>
            <a:ext cx="146685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484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9A9D-3B6B-4E7D-9BEA-991FB373A3AA}"/>
              </a:ext>
            </a:extLst>
          </p:cNvPr>
          <p:cNvSpPr>
            <a:spLocks noGrp="1"/>
          </p:cNvSpPr>
          <p:nvPr>
            <p:ph type="title"/>
          </p:nvPr>
        </p:nvSpPr>
        <p:spPr/>
        <p:txBody>
          <a:bodyPr>
            <a:normAutofit fontScale="90000"/>
          </a:bodyPr>
          <a:lstStyle/>
          <a:p>
            <a:r>
              <a:rPr lang="en-US" dirty="0"/>
              <a:t>Code of Business Ethics – Volunteer Summary</a:t>
            </a:r>
          </a:p>
        </p:txBody>
      </p:sp>
      <p:sp>
        <p:nvSpPr>
          <p:cNvPr id="3" name="Content Placeholder 2">
            <a:extLst>
              <a:ext uri="{FF2B5EF4-FFF2-40B4-BE49-F238E27FC236}">
                <a16:creationId xmlns:a16="http://schemas.microsoft.com/office/drawing/2014/main" id="{0A166F8B-9B3D-40F9-8B84-113E98551EE7}"/>
              </a:ext>
            </a:extLst>
          </p:cNvPr>
          <p:cNvSpPr>
            <a:spLocks noGrp="1"/>
          </p:cNvSpPr>
          <p:nvPr>
            <p:ph idx="1"/>
          </p:nvPr>
        </p:nvSpPr>
        <p:spPr/>
        <p:txBody>
          <a:bodyPr/>
          <a:lstStyle/>
          <a:p>
            <a:pPr lvl="1"/>
            <a:r>
              <a:rPr lang="en-US" dirty="0"/>
              <a:t>Tips cannot be accepted.  If someone insists please bring tips to the Volunteer Office where they will be deposited into the Volunteer Auxiliary fund raising account</a:t>
            </a:r>
          </a:p>
          <a:p>
            <a:pPr lvl="1"/>
            <a:r>
              <a:rPr lang="en-US" dirty="0"/>
              <a:t>Volunteers cannot profit from relationships within the hospital</a:t>
            </a:r>
          </a:p>
          <a:p>
            <a:pPr lvl="1"/>
            <a:r>
              <a:rPr lang="en-US" dirty="0"/>
              <a:t>Requirement to complete competencies and acknowledgements annually</a:t>
            </a:r>
          </a:p>
        </p:txBody>
      </p:sp>
      <p:pic>
        <p:nvPicPr>
          <p:cNvPr id="5" name="Picture 2" descr="5,431 Policies And Procedures Illustrations, Royalty-Free Vector Graphics &amp; Clip  Art - iStock">
            <a:extLst>
              <a:ext uri="{FF2B5EF4-FFF2-40B4-BE49-F238E27FC236}">
                <a16:creationId xmlns:a16="http://schemas.microsoft.com/office/drawing/2014/main" id="{1EFE8916-1B68-4217-B5E8-2196400D3D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3800" y="4045555"/>
            <a:ext cx="146685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239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F533-D3FB-4D2C-A3B5-C8F4397E1BBE}"/>
              </a:ext>
            </a:extLst>
          </p:cNvPr>
          <p:cNvSpPr>
            <a:spLocks noGrp="1"/>
          </p:cNvSpPr>
          <p:nvPr>
            <p:ph type="title"/>
          </p:nvPr>
        </p:nvSpPr>
        <p:spPr/>
        <p:txBody>
          <a:bodyPr/>
          <a:lstStyle/>
          <a:p>
            <a:r>
              <a:rPr lang="en-US" dirty="0"/>
              <a:t>Topics – Regulation</a:t>
            </a:r>
          </a:p>
        </p:txBody>
      </p:sp>
      <p:sp>
        <p:nvSpPr>
          <p:cNvPr id="3" name="Content Placeholder 2">
            <a:extLst>
              <a:ext uri="{FF2B5EF4-FFF2-40B4-BE49-F238E27FC236}">
                <a16:creationId xmlns:a16="http://schemas.microsoft.com/office/drawing/2014/main" id="{80856508-1297-4D27-A7C9-11CD4FB9F00C}"/>
              </a:ext>
            </a:extLst>
          </p:cNvPr>
          <p:cNvSpPr>
            <a:spLocks noGrp="1"/>
          </p:cNvSpPr>
          <p:nvPr>
            <p:ph idx="1"/>
          </p:nvPr>
        </p:nvSpPr>
        <p:spPr/>
        <p:txBody>
          <a:bodyPr>
            <a:normAutofit lnSpcReduction="10000"/>
          </a:bodyPr>
          <a:lstStyle/>
          <a:p>
            <a:r>
              <a:rPr lang="en-US" dirty="0"/>
              <a:t>Joint Commission &amp; Volunteer Requirements</a:t>
            </a:r>
          </a:p>
          <a:p>
            <a:r>
              <a:rPr lang="en-US" dirty="0"/>
              <a:t>Ergonomic Hint</a:t>
            </a:r>
          </a:p>
          <a:p>
            <a:r>
              <a:rPr lang="en-US" dirty="0"/>
              <a:t>Safety</a:t>
            </a:r>
          </a:p>
          <a:p>
            <a:r>
              <a:rPr lang="en-US" dirty="0"/>
              <a:t>HIPAA</a:t>
            </a:r>
          </a:p>
          <a:p>
            <a:r>
              <a:rPr lang="en-US" dirty="0"/>
              <a:t>Stroke</a:t>
            </a:r>
          </a:p>
          <a:p>
            <a:r>
              <a:rPr lang="en-US" dirty="0"/>
              <a:t>Infection Prevention</a:t>
            </a:r>
          </a:p>
          <a:p>
            <a:r>
              <a:rPr lang="en-US" dirty="0"/>
              <a:t>Patient Identification</a:t>
            </a:r>
          </a:p>
          <a:p>
            <a:r>
              <a:rPr lang="en-US" dirty="0"/>
              <a:t>Corporate Policies</a:t>
            </a:r>
          </a:p>
          <a:p>
            <a:r>
              <a:rPr lang="en-US" dirty="0"/>
              <a:t>Hospital Policies</a:t>
            </a:r>
          </a:p>
        </p:txBody>
      </p:sp>
      <p:sp>
        <p:nvSpPr>
          <p:cNvPr id="4" name="Slide Number Placeholder 2">
            <a:extLst>
              <a:ext uri="{FF2B5EF4-FFF2-40B4-BE49-F238E27FC236}">
                <a16:creationId xmlns:a16="http://schemas.microsoft.com/office/drawing/2014/main" id="{758E0B97-0836-4694-9279-0E34DD0834AC}"/>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20484" name="Picture 4" descr="List Checkmark Stock Photos And Images - 123RF">
            <a:extLst>
              <a:ext uri="{FF2B5EF4-FFF2-40B4-BE49-F238E27FC236}">
                <a16:creationId xmlns:a16="http://schemas.microsoft.com/office/drawing/2014/main" id="{C7F6BA22-7F20-41EA-98E3-6CFA5F921B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9600" y="2590800"/>
            <a:ext cx="3352800" cy="248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750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9A9D-3B6B-4E7D-9BEA-991FB373A3AA}"/>
              </a:ext>
            </a:extLst>
          </p:cNvPr>
          <p:cNvSpPr>
            <a:spLocks noGrp="1"/>
          </p:cNvSpPr>
          <p:nvPr>
            <p:ph type="title"/>
          </p:nvPr>
        </p:nvSpPr>
        <p:spPr/>
        <p:txBody>
          <a:bodyPr>
            <a:normAutofit fontScale="90000"/>
          </a:bodyPr>
          <a:lstStyle/>
          <a:p>
            <a:r>
              <a:rPr lang="en-US" dirty="0"/>
              <a:t>Appropriate Use Agreement – Volunteer Summary</a:t>
            </a:r>
          </a:p>
        </p:txBody>
      </p:sp>
      <p:sp>
        <p:nvSpPr>
          <p:cNvPr id="3" name="Content Placeholder 2">
            <a:extLst>
              <a:ext uri="{FF2B5EF4-FFF2-40B4-BE49-F238E27FC236}">
                <a16:creationId xmlns:a16="http://schemas.microsoft.com/office/drawing/2014/main" id="{0A166F8B-9B3D-40F9-8B84-113E98551EE7}"/>
              </a:ext>
            </a:extLst>
          </p:cNvPr>
          <p:cNvSpPr>
            <a:spLocks noGrp="1"/>
          </p:cNvSpPr>
          <p:nvPr>
            <p:ph idx="1"/>
          </p:nvPr>
        </p:nvSpPr>
        <p:spPr>
          <a:xfrm>
            <a:off x="914400" y="2362200"/>
            <a:ext cx="7315200" cy="3079184"/>
          </a:xfrm>
        </p:spPr>
        <p:txBody>
          <a:bodyPr/>
          <a:lstStyle/>
          <a:p>
            <a:pPr lvl="1"/>
            <a:r>
              <a:rPr lang="en-US" dirty="0"/>
              <a:t>Looking thru systems to satisfy curiosity would be an inappropriate use</a:t>
            </a:r>
          </a:p>
          <a:p>
            <a:pPr lvl="1"/>
            <a:r>
              <a:rPr lang="en-US" dirty="0"/>
              <a:t>Looking for personal medical records in other than your own Patient Portal (My Chart) that would also be a violation</a:t>
            </a:r>
          </a:p>
          <a:p>
            <a:endParaRPr lang="en-US" dirty="0"/>
          </a:p>
        </p:txBody>
      </p:sp>
      <p:pic>
        <p:nvPicPr>
          <p:cNvPr id="5" name="Picture 2" descr="5,431 Policies And Procedures Illustrations, Royalty-Free Vector Graphics &amp; Clip  Art - iStock">
            <a:extLst>
              <a:ext uri="{FF2B5EF4-FFF2-40B4-BE49-F238E27FC236}">
                <a16:creationId xmlns:a16="http://schemas.microsoft.com/office/drawing/2014/main" id="{D789A3A4-19B2-4655-9100-F05E36D1F2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90559" y="3872609"/>
            <a:ext cx="146685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9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9A9D-3B6B-4E7D-9BEA-991FB373A3AA}"/>
              </a:ext>
            </a:extLst>
          </p:cNvPr>
          <p:cNvSpPr>
            <a:spLocks noGrp="1"/>
          </p:cNvSpPr>
          <p:nvPr>
            <p:ph type="title"/>
          </p:nvPr>
        </p:nvSpPr>
        <p:spPr/>
        <p:txBody>
          <a:bodyPr>
            <a:normAutofit fontScale="90000"/>
          </a:bodyPr>
          <a:lstStyle/>
          <a:p>
            <a:r>
              <a:rPr lang="en-US" dirty="0"/>
              <a:t>Confidentiality of Information Agreement – Volunteer Summary</a:t>
            </a:r>
          </a:p>
        </p:txBody>
      </p:sp>
      <p:sp>
        <p:nvSpPr>
          <p:cNvPr id="3" name="Content Placeholder 2">
            <a:extLst>
              <a:ext uri="{FF2B5EF4-FFF2-40B4-BE49-F238E27FC236}">
                <a16:creationId xmlns:a16="http://schemas.microsoft.com/office/drawing/2014/main" id="{0A166F8B-9B3D-40F9-8B84-113E98551EE7}"/>
              </a:ext>
            </a:extLst>
          </p:cNvPr>
          <p:cNvSpPr>
            <a:spLocks noGrp="1"/>
          </p:cNvSpPr>
          <p:nvPr>
            <p:ph idx="1"/>
          </p:nvPr>
        </p:nvSpPr>
        <p:spPr/>
        <p:txBody>
          <a:bodyPr/>
          <a:lstStyle/>
          <a:p>
            <a:pPr lvl="1"/>
            <a:r>
              <a:rPr lang="en-US" dirty="0"/>
              <a:t>Reiteration of privacy of Protected Health Information</a:t>
            </a:r>
          </a:p>
          <a:p>
            <a:pPr lvl="1"/>
            <a:r>
              <a:rPr lang="en-US" dirty="0"/>
              <a:t>Not sharing passwords and computer access</a:t>
            </a:r>
          </a:p>
          <a:p>
            <a:pPr lvl="1"/>
            <a:r>
              <a:rPr lang="en-US" dirty="0"/>
              <a:t>Not sharing GBMC operational information</a:t>
            </a:r>
          </a:p>
          <a:p>
            <a:endParaRPr lang="en-US" dirty="0"/>
          </a:p>
        </p:txBody>
      </p:sp>
      <p:pic>
        <p:nvPicPr>
          <p:cNvPr id="5" name="Picture 2" descr="5,431 Policies And Procedures Illustrations, Royalty-Free Vector Graphics &amp; Clip  Art - iStock">
            <a:extLst>
              <a:ext uri="{FF2B5EF4-FFF2-40B4-BE49-F238E27FC236}">
                <a16:creationId xmlns:a16="http://schemas.microsoft.com/office/drawing/2014/main" id="{C004DE6D-DCBF-4FF6-9410-BE65E24086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1800" y="3803700"/>
            <a:ext cx="146685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AA33AB-ADB8-42F7-8CAC-AF6243CDB83D}"/>
              </a:ext>
            </a:extLst>
          </p:cNvPr>
          <p:cNvPicPr>
            <a:picLocks noChangeAspect="1"/>
          </p:cNvPicPr>
          <p:nvPr/>
        </p:nvPicPr>
        <p:blipFill>
          <a:blip r:embed="rId3"/>
          <a:stretch>
            <a:fillRect/>
          </a:stretch>
        </p:blipFill>
        <p:spPr>
          <a:xfrm>
            <a:off x="3171629" y="3324210"/>
            <a:ext cx="2800741" cy="209579"/>
          </a:xfrm>
          <a:prstGeom prst="rect">
            <a:avLst/>
          </a:prstGeom>
        </p:spPr>
      </p:pic>
    </p:spTree>
    <p:extLst>
      <p:ext uri="{BB962C8B-B14F-4D97-AF65-F5344CB8AC3E}">
        <p14:creationId xmlns:p14="http://schemas.microsoft.com/office/powerpoint/2010/main" val="2465178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9A9D-3B6B-4E7D-9BEA-991FB373A3AA}"/>
              </a:ext>
            </a:extLst>
          </p:cNvPr>
          <p:cNvSpPr>
            <a:spLocks noGrp="1"/>
          </p:cNvSpPr>
          <p:nvPr>
            <p:ph type="title"/>
          </p:nvPr>
        </p:nvSpPr>
        <p:spPr/>
        <p:txBody>
          <a:bodyPr>
            <a:normAutofit/>
          </a:bodyPr>
          <a:lstStyle/>
          <a:p>
            <a:r>
              <a:rPr lang="en-US" dirty="0"/>
              <a:t>Corporate Policies</a:t>
            </a:r>
          </a:p>
        </p:txBody>
      </p:sp>
      <p:sp>
        <p:nvSpPr>
          <p:cNvPr id="3" name="Content Placeholder 2">
            <a:extLst>
              <a:ext uri="{FF2B5EF4-FFF2-40B4-BE49-F238E27FC236}">
                <a16:creationId xmlns:a16="http://schemas.microsoft.com/office/drawing/2014/main" id="{0A166F8B-9B3D-40F9-8B84-113E98551EE7}"/>
              </a:ext>
            </a:extLst>
          </p:cNvPr>
          <p:cNvSpPr>
            <a:spLocks noGrp="1"/>
          </p:cNvSpPr>
          <p:nvPr>
            <p:ph idx="1"/>
          </p:nvPr>
        </p:nvSpPr>
        <p:spPr/>
        <p:txBody>
          <a:bodyPr>
            <a:normAutofit/>
          </a:bodyPr>
          <a:lstStyle/>
          <a:p>
            <a:pPr marL="0" indent="0">
              <a:buNone/>
            </a:pPr>
            <a:r>
              <a:rPr lang="en-US" dirty="0"/>
              <a:t>The online Acknowledgement Form confirms you have read:</a:t>
            </a:r>
          </a:p>
          <a:p>
            <a:pPr marL="0" indent="0">
              <a:buNone/>
            </a:pPr>
            <a:endParaRPr lang="en-US" dirty="0"/>
          </a:p>
          <a:p>
            <a:pPr lvl="0"/>
            <a:r>
              <a:rPr lang="en-US" dirty="0"/>
              <a:t>Code of Business Ethics</a:t>
            </a:r>
            <a:endParaRPr lang="en-US" sz="1800" dirty="0"/>
          </a:p>
          <a:p>
            <a:pPr lvl="0"/>
            <a:r>
              <a:rPr lang="en-US" dirty="0"/>
              <a:t>Appropriate Use Agreement</a:t>
            </a:r>
            <a:endParaRPr lang="en-US" sz="1800" dirty="0"/>
          </a:p>
          <a:p>
            <a:pPr lvl="0"/>
            <a:r>
              <a:rPr lang="en-US" dirty="0"/>
              <a:t>Confidentiality of Information Agreement</a:t>
            </a:r>
          </a:p>
          <a:p>
            <a:pPr marL="0" indent="0">
              <a:buNone/>
            </a:pPr>
            <a:r>
              <a:rPr lang="en-US" sz="1800" i="1" dirty="0">
                <a:solidFill>
                  <a:srgbClr val="008000"/>
                </a:solidFill>
              </a:rPr>
              <a:t> </a:t>
            </a:r>
          </a:p>
          <a:p>
            <a:pPr marL="45720" lvl="0" indent="0">
              <a:buNone/>
            </a:pPr>
            <a:endParaRPr lang="en-US" sz="1800" i="1" dirty="0">
              <a:solidFill>
                <a:srgbClr val="008000"/>
              </a:solidFill>
            </a:endParaRPr>
          </a:p>
        </p:txBody>
      </p:sp>
      <p:pic>
        <p:nvPicPr>
          <p:cNvPr id="13314" name="Picture 2" descr="5,431 Policies And Procedures Illustrations, Royalty-Free Vector Graphics &amp; Clip  Art - iStock">
            <a:extLst>
              <a:ext uri="{FF2B5EF4-FFF2-40B4-BE49-F238E27FC236}">
                <a16:creationId xmlns:a16="http://schemas.microsoft.com/office/drawing/2014/main" id="{3F3CDB01-1C26-408F-8BD8-433E62DB0F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0" y="2667000"/>
            <a:ext cx="1466850"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051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550-23D1-4975-8416-A86CC264A5BC}"/>
              </a:ext>
            </a:extLst>
          </p:cNvPr>
          <p:cNvSpPr>
            <a:spLocks noGrp="1"/>
          </p:cNvSpPr>
          <p:nvPr>
            <p:ph type="title"/>
          </p:nvPr>
        </p:nvSpPr>
        <p:spPr>
          <a:xfrm>
            <a:off x="914400" y="940899"/>
            <a:ext cx="7315200" cy="811701"/>
          </a:xfrm>
        </p:spPr>
        <p:txBody>
          <a:bodyPr/>
          <a:lstStyle/>
          <a:p>
            <a:r>
              <a:rPr lang="en-US" dirty="0"/>
              <a:t>Workforce Policies</a:t>
            </a:r>
          </a:p>
        </p:txBody>
      </p:sp>
      <p:sp>
        <p:nvSpPr>
          <p:cNvPr id="3" name="Content Placeholder 2">
            <a:extLst>
              <a:ext uri="{FF2B5EF4-FFF2-40B4-BE49-F238E27FC236}">
                <a16:creationId xmlns:a16="http://schemas.microsoft.com/office/drawing/2014/main" id="{AEBCCD1B-858D-42FA-BF5D-69DC76E24727}"/>
              </a:ext>
            </a:extLst>
          </p:cNvPr>
          <p:cNvSpPr>
            <a:spLocks noGrp="1"/>
          </p:cNvSpPr>
          <p:nvPr>
            <p:ph idx="1"/>
          </p:nvPr>
        </p:nvSpPr>
        <p:spPr/>
        <p:txBody>
          <a:bodyPr/>
          <a:lstStyle/>
          <a:p>
            <a:pPr marL="0" indent="0">
              <a:buNone/>
            </a:pPr>
            <a:r>
              <a:rPr lang="en-US" dirty="0"/>
              <a:t>Volunteers are considered part of the ‘workforce’ at GBMC.  </a:t>
            </a:r>
          </a:p>
          <a:p>
            <a:pPr marL="0" indent="0">
              <a:buNone/>
            </a:pPr>
            <a:endParaRPr lang="en-US" sz="1200" dirty="0"/>
          </a:p>
          <a:p>
            <a:pPr marL="0" indent="0">
              <a:buNone/>
            </a:pPr>
            <a:r>
              <a:rPr lang="en-US" dirty="0"/>
              <a:t>Policies which apply to employees also apply to volunteers.</a:t>
            </a:r>
          </a:p>
          <a:p>
            <a:endParaRPr lang="en-US" dirty="0"/>
          </a:p>
        </p:txBody>
      </p:sp>
      <p:pic>
        <p:nvPicPr>
          <p:cNvPr id="11266" name="Picture 2" descr="Increase population clipart 5 Â» Clipart Station">
            <a:extLst>
              <a:ext uri="{FF2B5EF4-FFF2-40B4-BE49-F238E27FC236}">
                <a16:creationId xmlns:a16="http://schemas.microsoft.com/office/drawing/2014/main" id="{0F89D47A-17B4-42DC-AA68-E667F40F3B1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3200" y="35052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4476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550-23D1-4975-8416-A86CC264A5BC}"/>
              </a:ext>
            </a:extLst>
          </p:cNvPr>
          <p:cNvSpPr>
            <a:spLocks noGrp="1"/>
          </p:cNvSpPr>
          <p:nvPr>
            <p:ph type="title"/>
          </p:nvPr>
        </p:nvSpPr>
        <p:spPr>
          <a:xfrm>
            <a:off x="914400" y="940899"/>
            <a:ext cx="7315200" cy="811701"/>
          </a:xfrm>
        </p:spPr>
        <p:txBody>
          <a:bodyPr/>
          <a:lstStyle/>
          <a:p>
            <a:r>
              <a:rPr lang="en-US" dirty="0"/>
              <a:t>Workforce Policies</a:t>
            </a:r>
          </a:p>
        </p:txBody>
      </p:sp>
      <p:sp>
        <p:nvSpPr>
          <p:cNvPr id="3" name="Content Placeholder 2">
            <a:extLst>
              <a:ext uri="{FF2B5EF4-FFF2-40B4-BE49-F238E27FC236}">
                <a16:creationId xmlns:a16="http://schemas.microsoft.com/office/drawing/2014/main" id="{AEBCCD1B-858D-42FA-BF5D-69DC76E24727}"/>
              </a:ext>
            </a:extLst>
          </p:cNvPr>
          <p:cNvSpPr>
            <a:spLocks noGrp="1"/>
          </p:cNvSpPr>
          <p:nvPr>
            <p:ph idx="1"/>
          </p:nvPr>
        </p:nvSpPr>
        <p:spPr/>
        <p:txBody>
          <a:bodyPr>
            <a:normAutofit/>
          </a:bodyPr>
          <a:lstStyle/>
          <a:p>
            <a:r>
              <a:rPr lang="en-US" dirty="0"/>
              <a:t>Just Culture</a:t>
            </a:r>
          </a:p>
          <a:p>
            <a:pPr lvl="1"/>
            <a:r>
              <a:rPr lang="en-US" dirty="0"/>
              <a:t>Coach for improvement versus punishment</a:t>
            </a:r>
          </a:p>
          <a:p>
            <a:r>
              <a:rPr lang="en-US" dirty="0"/>
              <a:t>Diversity &amp; Inclusion</a:t>
            </a:r>
          </a:p>
          <a:p>
            <a:r>
              <a:rPr lang="en-US" dirty="0"/>
              <a:t>Anti-Harassment, Discrimination, Retaliation and Bullying</a:t>
            </a:r>
          </a:p>
          <a:p>
            <a:pPr lvl="1"/>
            <a:r>
              <a:rPr lang="en-US" dirty="0"/>
              <a:t>Not tolerated</a:t>
            </a:r>
          </a:p>
          <a:p>
            <a:r>
              <a:rPr lang="en-US" dirty="0"/>
              <a:t>Substance Abuse</a:t>
            </a:r>
          </a:p>
          <a:p>
            <a:pPr lvl="1"/>
            <a:r>
              <a:rPr lang="en-US" dirty="0"/>
              <a:t>Response to occurrence</a:t>
            </a:r>
          </a:p>
          <a:p>
            <a:endParaRPr lang="en-US" sz="1100" dirty="0"/>
          </a:p>
          <a:p>
            <a:pPr marL="45720" indent="0">
              <a:buNone/>
            </a:pPr>
            <a:r>
              <a:rPr lang="en-US" i="1" dirty="0">
                <a:solidFill>
                  <a:srgbClr val="008000"/>
                </a:solidFill>
              </a:rPr>
              <a:t>Please read Volunteer Services Handbook on Hospital Policies</a:t>
            </a:r>
          </a:p>
        </p:txBody>
      </p:sp>
    </p:spTree>
    <p:extLst>
      <p:ext uri="{BB962C8B-B14F-4D97-AF65-F5344CB8AC3E}">
        <p14:creationId xmlns:p14="http://schemas.microsoft.com/office/powerpoint/2010/main" val="34885563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550-23D1-4975-8416-A86CC264A5BC}"/>
              </a:ext>
            </a:extLst>
          </p:cNvPr>
          <p:cNvSpPr>
            <a:spLocks noGrp="1"/>
          </p:cNvSpPr>
          <p:nvPr>
            <p:ph type="title"/>
          </p:nvPr>
        </p:nvSpPr>
        <p:spPr>
          <a:xfrm>
            <a:off x="914400" y="940899"/>
            <a:ext cx="7315200" cy="811701"/>
          </a:xfrm>
        </p:spPr>
        <p:txBody>
          <a:bodyPr/>
          <a:lstStyle/>
          <a:p>
            <a:r>
              <a:rPr lang="en-US" dirty="0"/>
              <a:t>Incident Reporting</a:t>
            </a:r>
          </a:p>
        </p:txBody>
      </p:sp>
      <p:sp>
        <p:nvSpPr>
          <p:cNvPr id="3" name="Content Placeholder 2">
            <a:extLst>
              <a:ext uri="{FF2B5EF4-FFF2-40B4-BE49-F238E27FC236}">
                <a16:creationId xmlns:a16="http://schemas.microsoft.com/office/drawing/2014/main" id="{AEBCCD1B-858D-42FA-BF5D-69DC76E24727}"/>
              </a:ext>
            </a:extLst>
          </p:cNvPr>
          <p:cNvSpPr>
            <a:spLocks noGrp="1"/>
          </p:cNvSpPr>
          <p:nvPr>
            <p:ph idx="1"/>
          </p:nvPr>
        </p:nvSpPr>
        <p:spPr>
          <a:xfrm>
            <a:off x="914400" y="1905000"/>
            <a:ext cx="7315200" cy="3275367"/>
          </a:xfrm>
        </p:spPr>
        <p:txBody>
          <a:bodyPr>
            <a:normAutofit/>
          </a:bodyPr>
          <a:lstStyle/>
          <a:p>
            <a:r>
              <a:rPr lang="en-US" i="1" dirty="0"/>
              <a:t>Incident = an event that is not consistent with desired operation of organization and/or patient care</a:t>
            </a:r>
          </a:p>
          <a:p>
            <a:r>
              <a:rPr lang="en-US" dirty="0"/>
              <a:t>Report ‘actual’ and ‘near </a:t>
            </a:r>
            <a:r>
              <a:rPr lang="en-US" dirty="0" err="1"/>
              <a:t>miss’</a:t>
            </a:r>
            <a:r>
              <a:rPr lang="en-US" dirty="0"/>
              <a:t> incident</a:t>
            </a:r>
          </a:p>
          <a:p>
            <a:r>
              <a:rPr lang="en-US" dirty="0"/>
              <a:t>Used to improve hospital safety</a:t>
            </a:r>
          </a:p>
          <a:p>
            <a:r>
              <a:rPr lang="en-US" dirty="0"/>
              <a:t>Formal system (QUANTROS, RL DATIX) with protocols</a:t>
            </a:r>
          </a:p>
          <a:p>
            <a:r>
              <a:rPr lang="en-US" dirty="0"/>
              <a:t>Volunteers may be asked to contribute to the reporting and follow-up</a:t>
            </a:r>
          </a:p>
          <a:p>
            <a:endParaRPr lang="en-US" dirty="0"/>
          </a:p>
        </p:txBody>
      </p:sp>
      <p:pic>
        <p:nvPicPr>
          <p:cNvPr id="2052" name="Picture 4" descr="Incident Report - Lamar University">
            <a:extLst>
              <a:ext uri="{FF2B5EF4-FFF2-40B4-BE49-F238E27FC236}">
                <a16:creationId xmlns:a16="http://schemas.microsoft.com/office/drawing/2014/main" id="{7B22497C-CB60-4ACA-96D6-025449CFBA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41148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04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550-23D1-4975-8416-A86CC264A5BC}"/>
              </a:ext>
            </a:extLst>
          </p:cNvPr>
          <p:cNvSpPr>
            <a:spLocks noGrp="1"/>
          </p:cNvSpPr>
          <p:nvPr>
            <p:ph type="title"/>
          </p:nvPr>
        </p:nvSpPr>
        <p:spPr>
          <a:xfrm>
            <a:off x="914400" y="940899"/>
            <a:ext cx="7315200" cy="887901"/>
          </a:xfrm>
        </p:spPr>
        <p:txBody>
          <a:bodyPr/>
          <a:lstStyle/>
          <a:p>
            <a:r>
              <a:rPr lang="en-US" dirty="0"/>
              <a:t>Volunteer Injury</a:t>
            </a:r>
          </a:p>
        </p:txBody>
      </p:sp>
      <p:sp>
        <p:nvSpPr>
          <p:cNvPr id="3" name="Content Placeholder 2">
            <a:extLst>
              <a:ext uri="{FF2B5EF4-FFF2-40B4-BE49-F238E27FC236}">
                <a16:creationId xmlns:a16="http://schemas.microsoft.com/office/drawing/2014/main" id="{AEBCCD1B-858D-42FA-BF5D-69DC76E24727}"/>
              </a:ext>
            </a:extLst>
          </p:cNvPr>
          <p:cNvSpPr>
            <a:spLocks noGrp="1"/>
          </p:cNvSpPr>
          <p:nvPr>
            <p:ph idx="1"/>
          </p:nvPr>
        </p:nvSpPr>
        <p:spPr/>
        <p:txBody>
          <a:bodyPr/>
          <a:lstStyle/>
          <a:p>
            <a:r>
              <a:rPr lang="en-US" dirty="0"/>
              <a:t>If you are injured while on duty… </a:t>
            </a:r>
          </a:p>
          <a:p>
            <a:pPr lvl="1"/>
            <a:r>
              <a:rPr lang="en-US" sz="2000" dirty="0"/>
              <a:t>Inform your supervisor and Volunteer Services</a:t>
            </a:r>
          </a:p>
          <a:p>
            <a:pPr lvl="1"/>
            <a:r>
              <a:rPr lang="en-US" sz="2000" dirty="0"/>
              <a:t>You will be asked for details for mandatory reporting purposes</a:t>
            </a:r>
          </a:p>
          <a:p>
            <a:pPr lvl="1"/>
            <a:r>
              <a:rPr lang="en-US" sz="2000" dirty="0"/>
              <a:t>Security may also be called</a:t>
            </a:r>
          </a:p>
          <a:p>
            <a:r>
              <a:rPr lang="en-US" dirty="0"/>
              <a:t>If you are injured?</a:t>
            </a:r>
          </a:p>
          <a:p>
            <a:pPr lvl="1">
              <a:buFont typeface="Wingdings" panose="05000000000000000000" pitchFamily="2" charset="2"/>
              <a:buChar char="v"/>
            </a:pPr>
            <a:r>
              <a:rPr lang="en-US" dirty="0"/>
              <a:t> </a:t>
            </a:r>
            <a:r>
              <a:rPr lang="en-US" b="1" dirty="0"/>
              <a:t>GO TO </a:t>
            </a:r>
            <a:r>
              <a:rPr lang="en-US" dirty="0"/>
              <a:t>the Emergency Department</a:t>
            </a:r>
          </a:p>
          <a:p>
            <a:endParaRPr lang="en-US" dirty="0"/>
          </a:p>
        </p:txBody>
      </p:sp>
    </p:spTree>
    <p:extLst>
      <p:ext uri="{BB962C8B-B14F-4D97-AF65-F5344CB8AC3E}">
        <p14:creationId xmlns:p14="http://schemas.microsoft.com/office/powerpoint/2010/main" val="1169475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FA45-F38E-434E-A827-112765E05446}"/>
              </a:ext>
            </a:extLst>
          </p:cNvPr>
          <p:cNvSpPr>
            <a:spLocks noGrp="1"/>
          </p:cNvSpPr>
          <p:nvPr>
            <p:ph type="title"/>
          </p:nvPr>
        </p:nvSpPr>
        <p:spPr/>
        <p:txBody>
          <a:bodyPr>
            <a:normAutofit fontScale="90000"/>
          </a:bodyPr>
          <a:lstStyle/>
          <a:p>
            <a:r>
              <a:rPr lang="en-US" dirty="0"/>
              <a:t>Chain of Command</a:t>
            </a:r>
            <a:br>
              <a:rPr lang="en-US" dirty="0"/>
            </a:br>
            <a:r>
              <a:rPr lang="en-US" dirty="0"/>
              <a:t>John B. Chessare, MD, MPH</a:t>
            </a:r>
          </a:p>
        </p:txBody>
      </p:sp>
      <p:sp>
        <p:nvSpPr>
          <p:cNvPr id="4" name="Content Placeholder 3">
            <a:extLst>
              <a:ext uri="{FF2B5EF4-FFF2-40B4-BE49-F238E27FC236}">
                <a16:creationId xmlns:a16="http://schemas.microsoft.com/office/drawing/2014/main" id="{68738D32-CA29-4966-9A58-F86D9A433E04}"/>
              </a:ext>
            </a:extLst>
          </p:cNvPr>
          <p:cNvSpPr>
            <a:spLocks noGrp="1"/>
          </p:cNvSpPr>
          <p:nvPr>
            <p:ph sz="quarter" idx="14"/>
          </p:nvPr>
        </p:nvSpPr>
        <p:spPr>
          <a:xfrm>
            <a:off x="4191000" y="2133600"/>
            <a:ext cx="3566160" cy="3403726"/>
          </a:xfrm>
        </p:spPr>
        <p:txBody>
          <a:bodyPr/>
          <a:lstStyle/>
          <a:p>
            <a:r>
              <a:rPr lang="en-US" dirty="0"/>
              <a:t>President and CEO </a:t>
            </a:r>
          </a:p>
          <a:p>
            <a:r>
              <a:rPr lang="en-US" dirty="0"/>
              <a:t>Nationally recognized healthcare leader</a:t>
            </a:r>
          </a:p>
          <a:p>
            <a:r>
              <a:rPr lang="en-US" dirty="0"/>
              <a:t>http://ahealthydialogue.blogspot.com</a:t>
            </a:r>
          </a:p>
          <a:p>
            <a:endParaRPr lang="en-US" dirty="0"/>
          </a:p>
        </p:txBody>
      </p:sp>
      <p:pic>
        <p:nvPicPr>
          <p:cNvPr id="5" name="Content Placeholder 4">
            <a:extLst>
              <a:ext uri="{FF2B5EF4-FFF2-40B4-BE49-F238E27FC236}">
                <a16:creationId xmlns:a16="http://schemas.microsoft.com/office/drawing/2014/main" id="{711DB750-8E6A-4153-B132-F48C8AA945BB}"/>
              </a:ext>
            </a:extLst>
          </p:cNvPr>
          <p:cNvPicPr>
            <a:picLocks noGrp="1" noChangeAspect="1"/>
          </p:cNvPicPr>
          <p:nvPr>
            <p:ph sz="quarter" idx="13"/>
          </p:nvPr>
        </p:nvPicPr>
        <p:blipFill>
          <a:blip r:embed="rId2"/>
          <a:stretch>
            <a:fillRect/>
          </a:stretch>
        </p:blipFill>
        <p:spPr>
          <a:xfrm>
            <a:off x="1066800" y="2133600"/>
            <a:ext cx="2285968" cy="3402013"/>
          </a:xfrm>
          <a:prstGeom prst="rect">
            <a:avLst/>
          </a:prstGeom>
        </p:spPr>
      </p:pic>
    </p:spTree>
    <p:extLst>
      <p:ext uri="{BB962C8B-B14F-4D97-AF65-F5344CB8AC3E}">
        <p14:creationId xmlns:p14="http://schemas.microsoft.com/office/powerpoint/2010/main" val="1915614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550-23D1-4975-8416-A86CC264A5BC}"/>
              </a:ext>
            </a:extLst>
          </p:cNvPr>
          <p:cNvSpPr>
            <a:spLocks noGrp="1"/>
          </p:cNvSpPr>
          <p:nvPr>
            <p:ph type="title"/>
          </p:nvPr>
        </p:nvSpPr>
        <p:spPr/>
        <p:txBody>
          <a:bodyPr>
            <a:normAutofit fontScale="90000"/>
          </a:bodyPr>
          <a:lstStyle/>
          <a:p>
            <a:r>
              <a:rPr lang="en-US" dirty="0"/>
              <a:t>Chain of Command – </a:t>
            </a:r>
            <a:br>
              <a:rPr lang="en-US" dirty="0"/>
            </a:br>
            <a:r>
              <a:rPr lang="en-US" dirty="0"/>
              <a:t>Reporting Concerns</a:t>
            </a:r>
          </a:p>
        </p:txBody>
      </p:sp>
      <p:sp>
        <p:nvSpPr>
          <p:cNvPr id="3" name="Content Placeholder 2">
            <a:extLst>
              <a:ext uri="{FF2B5EF4-FFF2-40B4-BE49-F238E27FC236}">
                <a16:creationId xmlns:a16="http://schemas.microsoft.com/office/drawing/2014/main" id="{AEBCCD1B-858D-42FA-BF5D-69DC76E24727}"/>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When you have a concern, please approach your immediate supervisor or Volunteer Services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the Chain of Command tool on the INFOWEB</a:t>
            </a:r>
          </a:p>
          <a:p>
            <a:endParaRPr lang="en-US" dirty="0"/>
          </a:p>
          <a:p>
            <a:pPr marL="285750" indent="-285750">
              <a:buFont typeface="Arial" panose="020B0604020202020204" pitchFamily="34" charset="0"/>
              <a:buChar char="•"/>
            </a:pPr>
            <a:r>
              <a:rPr lang="en-US" dirty="0"/>
              <a:t>Skipping the chain of command may lead to longer resolution times</a:t>
            </a:r>
          </a:p>
          <a:p>
            <a:endParaRPr lang="en-US" sz="1100" dirty="0"/>
          </a:p>
        </p:txBody>
      </p:sp>
    </p:spTree>
    <p:extLst>
      <p:ext uri="{BB962C8B-B14F-4D97-AF65-F5344CB8AC3E}">
        <p14:creationId xmlns:p14="http://schemas.microsoft.com/office/powerpoint/2010/main" val="1351733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550-23D1-4975-8416-A86CC264A5BC}"/>
              </a:ext>
            </a:extLst>
          </p:cNvPr>
          <p:cNvSpPr>
            <a:spLocks noGrp="1"/>
          </p:cNvSpPr>
          <p:nvPr>
            <p:ph type="title"/>
          </p:nvPr>
        </p:nvSpPr>
        <p:spPr>
          <a:xfrm>
            <a:off x="914400" y="940899"/>
            <a:ext cx="7315200" cy="811701"/>
          </a:xfrm>
        </p:spPr>
        <p:txBody>
          <a:bodyPr>
            <a:normAutofit/>
          </a:bodyPr>
          <a:lstStyle/>
          <a:p>
            <a:r>
              <a:rPr lang="en-US" dirty="0"/>
              <a:t>Checkpoint…</a:t>
            </a:r>
          </a:p>
        </p:txBody>
      </p:sp>
      <p:sp>
        <p:nvSpPr>
          <p:cNvPr id="3" name="Content Placeholder 2">
            <a:extLst>
              <a:ext uri="{FF2B5EF4-FFF2-40B4-BE49-F238E27FC236}">
                <a16:creationId xmlns:a16="http://schemas.microsoft.com/office/drawing/2014/main" id="{AEBCCD1B-858D-42FA-BF5D-69DC76E24727}"/>
              </a:ext>
            </a:extLst>
          </p:cNvPr>
          <p:cNvSpPr>
            <a:spLocks noGrp="1"/>
          </p:cNvSpPr>
          <p:nvPr>
            <p:ph idx="1"/>
          </p:nvPr>
        </p:nvSpPr>
        <p:spPr>
          <a:xfrm>
            <a:off x="1033392" y="2133600"/>
            <a:ext cx="7934607" cy="3275367"/>
          </a:xfrm>
        </p:spPr>
        <p:txBody>
          <a:bodyPr>
            <a:normAutofit/>
          </a:bodyPr>
          <a:lstStyle/>
          <a:p>
            <a:pPr marL="0" indent="0">
              <a:buNone/>
            </a:pPr>
            <a:r>
              <a:rPr lang="en-US" dirty="0"/>
              <a:t>Time to switch to specifics from the Patient Experience perspective!</a:t>
            </a:r>
          </a:p>
          <a:p>
            <a:pPr marL="0" indent="0">
              <a:buNone/>
            </a:pPr>
            <a:endParaRPr lang="en-US" dirty="0"/>
          </a:p>
        </p:txBody>
      </p:sp>
      <p:pic>
        <p:nvPicPr>
          <p:cNvPr id="18434" name="Picture 2" descr="Mental Health Nurse Clip Art | chilangomadrid.com">
            <a:extLst>
              <a:ext uri="{FF2B5EF4-FFF2-40B4-BE49-F238E27FC236}">
                <a16:creationId xmlns:a16="http://schemas.microsoft.com/office/drawing/2014/main" id="{089F398F-BC18-40C0-ABE7-D4B960BBE5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3048000"/>
            <a:ext cx="451485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4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F533-D3FB-4D2C-A3B5-C8F4397E1BBE}"/>
              </a:ext>
            </a:extLst>
          </p:cNvPr>
          <p:cNvSpPr>
            <a:spLocks noGrp="1"/>
          </p:cNvSpPr>
          <p:nvPr>
            <p:ph type="title"/>
          </p:nvPr>
        </p:nvSpPr>
        <p:spPr/>
        <p:txBody>
          <a:bodyPr/>
          <a:lstStyle/>
          <a:p>
            <a:r>
              <a:rPr lang="en-US" dirty="0"/>
              <a:t>Joint Commission (JC)</a:t>
            </a:r>
          </a:p>
        </p:txBody>
      </p:sp>
      <p:sp>
        <p:nvSpPr>
          <p:cNvPr id="3" name="Content Placeholder 2">
            <a:extLst>
              <a:ext uri="{FF2B5EF4-FFF2-40B4-BE49-F238E27FC236}">
                <a16:creationId xmlns:a16="http://schemas.microsoft.com/office/drawing/2014/main" id="{80856508-1297-4D27-A7C9-11CD4FB9F00C}"/>
              </a:ext>
            </a:extLst>
          </p:cNvPr>
          <p:cNvSpPr>
            <a:spLocks noGrp="1"/>
          </p:cNvSpPr>
          <p:nvPr>
            <p:ph idx="1"/>
          </p:nvPr>
        </p:nvSpPr>
        <p:spPr/>
        <p:txBody>
          <a:bodyPr/>
          <a:lstStyle/>
          <a:p>
            <a:r>
              <a:rPr lang="en-US" dirty="0"/>
              <a:t>Key GBMC hospital regulator</a:t>
            </a:r>
          </a:p>
          <a:p>
            <a:pPr lvl="1"/>
            <a:r>
              <a:rPr lang="en-US" dirty="0"/>
              <a:t>JC sets the ‘gold standard’</a:t>
            </a:r>
          </a:p>
          <a:p>
            <a:pPr lvl="1"/>
            <a:r>
              <a:rPr lang="en-US" dirty="0"/>
              <a:t>Does onsite ‘inspections’ minimum once every 3 years</a:t>
            </a:r>
          </a:p>
        </p:txBody>
      </p:sp>
      <p:sp>
        <p:nvSpPr>
          <p:cNvPr id="4" name="Slide Number Placeholder 2">
            <a:extLst>
              <a:ext uri="{FF2B5EF4-FFF2-40B4-BE49-F238E27FC236}">
                <a16:creationId xmlns:a16="http://schemas.microsoft.com/office/drawing/2014/main" id="{E477C67C-1E5D-4437-9DB8-5638C2C1A406}"/>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CF8A1C24-ED26-41AA-BD81-CF4A64EB9ED0}"/>
              </a:ext>
            </a:extLst>
          </p:cNvPr>
          <p:cNvPicPr>
            <a:picLocks noChangeAspect="1"/>
          </p:cNvPicPr>
          <p:nvPr/>
        </p:nvPicPr>
        <p:blipFill>
          <a:blip r:embed="rId2"/>
          <a:stretch>
            <a:fillRect/>
          </a:stretch>
        </p:blipFill>
        <p:spPr>
          <a:xfrm>
            <a:off x="1524000" y="3390602"/>
            <a:ext cx="1752600" cy="1773465"/>
          </a:xfrm>
          <a:prstGeom prst="rect">
            <a:avLst/>
          </a:prstGeom>
        </p:spPr>
      </p:pic>
    </p:spTree>
    <p:extLst>
      <p:ext uri="{BB962C8B-B14F-4D97-AF65-F5344CB8AC3E}">
        <p14:creationId xmlns:p14="http://schemas.microsoft.com/office/powerpoint/2010/main" val="805729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 the Patient</a:t>
            </a:r>
          </a:p>
        </p:txBody>
      </p:sp>
      <p:sp>
        <p:nvSpPr>
          <p:cNvPr id="3" name="Content Placeholder 2"/>
          <p:cNvSpPr>
            <a:spLocks noGrp="1"/>
          </p:cNvSpPr>
          <p:nvPr>
            <p:ph idx="1"/>
          </p:nvPr>
        </p:nvSpPr>
        <p:spPr/>
        <p:txBody>
          <a:bodyPr>
            <a:normAutofit/>
          </a:bodyPr>
          <a:lstStyle/>
          <a:p>
            <a:pPr marL="0" indent="0">
              <a:buNone/>
            </a:pPr>
            <a:r>
              <a:rPr lang="en-US" dirty="0"/>
              <a:t>Take a moment.  What fears might be on person’s mind when at the hospital?</a:t>
            </a:r>
          </a:p>
          <a:p>
            <a:pPr marL="0" indent="0">
              <a:buNone/>
            </a:pPr>
            <a:endParaRPr lang="en-US" dirty="0"/>
          </a:p>
          <a:p>
            <a:pPr marL="0" indent="0">
              <a:buNone/>
            </a:pPr>
            <a:r>
              <a:rPr lang="en-US" dirty="0"/>
              <a:t>The following is a list of fears from a patient study from the Beryl Institute*</a:t>
            </a:r>
          </a:p>
          <a:p>
            <a:pPr marL="0" indent="0">
              <a:buNone/>
            </a:pPr>
            <a:endParaRPr lang="en-US" dirty="0"/>
          </a:p>
          <a:p>
            <a:pPr marL="0" indent="0">
              <a:buNone/>
            </a:pPr>
            <a:r>
              <a:rPr lang="en-US" dirty="0"/>
              <a:t>*</a:t>
            </a:r>
            <a:r>
              <a:rPr lang="en-US" sz="1000" dirty="0"/>
              <a:t>https://cdn.ymaws.com/www.theberylinstitute.org/resource/resmgr/Conference_2012/Beryl_Keynote_Presentation_f.pdf?hhSearchTerms=</a:t>
            </a:r>
          </a:p>
        </p:txBody>
      </p:sp>
    </p:spTree>
    <p:extLst>
      <p:ext uri="{BB962C8B-B14F-4D97-AF65-F5344CB8AC3E}">
        <p14:creationId xmlns:p14="http://schemas.microsoft.com/office/powerpoint/2010/main" val="4292956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3234E-A819-4B6F-967F-31224FD44E9F}"/>
              </a:ext>
            </a:extLst>
          </p:cNvPr>
          <p:cNvPicPr>
            <a:picLocks noChangeAspect="1"/>
          </p:cNvPicPr>
          <p:nvPr/>
        </p:nvPicPr>
        <p:blipFill>
          <a:blip r:embed="rId2"/>
          <a:stretch>
            <a:fillRect/>
          </a:stretch>
        </p:blipFill>
        <p:spPr>
          <a:xfrm>
            <a:off x="1676400" y="228600"/>
            <a:ext cx="5643563" cy="5849721"/>
          </a:xfrm>
          <a:prstGeom prst="rect">
            <a:avLst/>
          </a:prstGeom>
        </p:spPr>
      </p:pic>
      <p:sp>
        <p:nvSpPr>
          <p:cNvPr id="3" name="Rectangle 2">
            <a:extLst>
              <a:ext uri="{FF2B5EF4-FFF2-40B4-BE49-F238E27FC236}">
                <a16:creationId xmlns:a16="http://schemas.microsoft.com/office/drawing/2014/main" id="{0F1A7DEF-5375-46E2-9D4E-D4EA9BBEA5EE}"/>
              </a:ext>
            </a:extLst>
          </p:cNvPr>
          <p:cNvSpPr/>
          <p:nvPr/>
        </p:nvSpPr>
        <p:spPr>
          <a:xfrm>
            <a:off x="8709115" y="18534"/>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2860465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2BAE-AA89-49C5-AC2E-B3DC7BA1AAB7}"/>
              </a:ext>
            </a:extLst>
          </p:cNvPr>
          <p:cNvSpPr>
            <a:spLocks noGrp="1"/>
          </p:cNvSpPr>
          <p:nvPr>
            <p:ph type="title"/>
          </p:nvPr>
        </p:nvSpPr>
        <p:spPr>
          <a:xfrm>
            <a:off x="914400" y="213953"/>
            <a:ext cx="7315200" cy="1154097"/>
          </a:xfrm>
        </p:spPr>
        <p:txBody>
          <a:bodyPr>
            <a:normAutofit/>
          </a:bodyPr>
          <a:lstStyle/>
          <a:p>
            <a:r>
              <a:rPr lang="en-US" dirty="0"/>
              <a:t>The GBMC Building Blocks</a:t>
            </a:r>
          </a:p>
        </p:txBody>
      </p:sp>
      <p:sp>
        <p:nvSpPr>
          <p:cNvPr id="3" name="Content Placeholder 2">
            <a:extLst>
              <a:ext uri="{FF2B5EF4-FFF2-40B4-BE49-F238E27FC236}">
                <a16:creationId xmlns:a16="http://schemas.microsoft.com/office/drawing/2014/main" id="{77CBD69C-A6BA-41BE-8ED9-6C5B657EA20E}"/>
              </a:ext>
            </a:extLst>
          </p:cNvPr>
          <p:cNvSpPr>
            <a:spLocks noGrp="1"/>
          </p:cNvSpPr>
          <p:nvPr>
            <p:ph idx="1"/>
          </p:nvPr>
        </p:nvSpPr>
        <p:spPr>
          <a:xfrm>
            <a:off x="791183" y="1368050"/>
            <a:ext cx="7162800" cy="3863233"/>
          </a:xfrm>
        </p:spPr>
        <p:txBody>
          <a:bodyPr>
            <a:normAutofit/>
          </a:bodyPr>
          <a:lstStyle/>
          <a:p>
            <a:pPr lvl="1">
              <a:buFont typeface="Wingdings" panose="05000000000000000000" pitchFamily="2" charset="2"/>
              <a:buChar char="§"/>
            </a:pPr>
            <a:r>
              <a:rPr lang="en-US" dirty="0"/>
              <a:t>Mission, Vision and Greater Behaviors</a:t>
            </a:r>
          </a:p>
          <a:p>
            <a:pPr lvl="1"/>
            <a:r>
              <a:rPr lang="en-US" dirty="0"/>
              <a:t>Legal Requirements</a:t>
            </a:r>
          </a:p>
          <a:p>
            <a:pPr lvl="2"/>
            <a:r>
              <a:rPr lang="en-US" dirty="0"/>
              <a:t>Patient Rights</a:t>
            </a:r>
          </a:p>
          <a:p>
            <a:pPr lvl="2"/>
            <a:r>
              <a:rPr lang="en-US" dirty="0"/>
              <a:t>Notice of Privacy Practices</a:t>
            </a:r>
          </a:p>
          <a:p>
            <a:pPr lvl="2"/>
            <a:r>
              <a:rPr lang="en-US" dirty="0"/>
              <a:t>Financial Assistance</a:t>
            </a:r>
          </a:p>
          <a:p>
            <a:pPr lvl="1"/>
            <a:r>
              <a:rPr lang="en-US" dirty="0"/>
              <a:t>HCAHPS</a:t>
            </a:r>
          </a:p>
          <a:p>
            <a:pPr lvl="1"/>
            <a:r>
              <a:rPr lang="en-US" dirty="0"/>
              <a:t>Diversity &amp; Inclusion Policy</a:t>
            </a:r>
          </a:p>
          <a:p>
            <a:pPr lvl="1"/>
            <a:r>
              <a:rPr lang="en-US" dirty="0"/>
              <a:t>Service Recovery – chain of command</a:t>
            </a:r>
          </a:p>
          <a:p>
            <a:pPr lvl="1"/>
            <a:r>
              <a:rPr lang="en-US" dirty="0"/>
              <a:t>All in This Together</a:t>
            </a:r>
          </a:p>
          <a:p>
            <a:pPr marL="274320" lvl="1" indent="0">
              <a:buNone/>
            </a:pPr>
            <a:r>
              <a:rPr lang="en-US" b="1" i="1" dirty="0">
                <a:solidFill>
                  <a:srgbClr val="008000"/>
                </a:solidFill>
              </a:rPr>
              <a:t>These are what distinguishes GBMC from other institutions!</a:t>
            </a:r>
          </a:p>
          <a:p>
            <a:endParaRPr lang="en-US" dirty="0"/>
          </a:p>
        </p:txBody>
      </p:sp>
      <p:pic>
        <p:nvPicPr>
          <p:cNvPr id="4" name="Picture 4" descr="Image result for free clipart hospital building">
            <a:extLst>
              <a:ext uri="{FF2B5EF4-FFF2-40B4-BE49-F238E27FC236}">
                <a16:creationId xmlns:a16="http://schemas.microsoft.com/office/drawing/2014/main" id="{D886A0A5-58D5-4428-9BDE-F6D52B168F5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63183" y="2209800"/>
            <a:ext cx="2590800" cy="206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75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7866"/>
            <a:ext cx="7315200" cy="811701"/>
          </a:xfrm>
        </p:spPr>
        <p:txBody>
          <a:bodyPr/>
          <a:lstStyle/>
          <a:p>
            <a:pPr algn="ctr"/>
            <a:r>
              <a:rPr lang="en-US" dirty="0"/>
              <a:t>Mission </a:t>
            </a:r>
          </a:p>
        </p:txBody>
      </p:sp>
      <p:sp>
        <p:nvSpPr>
          <p:cNvPr id="3" name="Content Placeholder 2"/>
          <p:cNvSpPr>
            <a:spLocks noGrp="1"/>
          </p:cNvSpPr>
          <p:nvPr>
            <p:ph idx="1"/>
          </p:nvPr>
        </p:nvSpPr>
        <p:spPr>
          <a:xfrm>
            <a:off x="903051" y="1447800"/>
            <a:ext cx="7315200" cy="3275367"/>
          </a:xfrm>
        </p:spPr>
        <p:txBody>
          <a:bodyPr>
            <a:normAutofit/>
          </a:bodyPr>
          <a:lstStyle/>
          <a:p>
            <a:pPr marL="0" indent="0" algn="ctr">
              <a:buNone/>
            </a:pPr>
            <a:r>
              <a:rPr lang="en-US" dirty="0"/>
              <a:t>The </a:t>
            </a:r>
            <a:r>
              <a:rPr lang="en-US" b="1" dirty="0"/>
              <a:t>Mission</a:t>
            </a:r>
            <a:r>
              <a:rPr lang="en-US" dirty="0"/>
              <a:t> of GBMC is to provide medical care and service of the highest quality to each patient and </a:t>
            </a:r>
            <a:r>
              <a:rPr lang="en-US" i="1" dirty="0">
                <a:solidFill>
                  <a:srgbClr val="0070C0"/>
                </a:solidFill>
              </a:rPr>
              <a:t>to educate the next generation of clinicians</a:t>
            </a:r>
            <a:r>
              <a:rPr lang="en-US" dirty="0"/>
              <a:t>, leading to </a:t>
            </a:r>
          </a:p>
          <a:p>
            <a:pPr marL="0" indent="0" algn="ctr">
              <a:buNone/>
            </a:pPr>
            <a:r>
              <a:rPr lang="en-US" sz="3900" b="1" dirty="0">
                <a:solidFill>
                  <a:srgbClr val="008000"/>
                </a:solidFill>
              </a:rPr>
              <a:t>health, healing and hope </a:t>
            </a:r>
          </a:p>
          <a:p>
            <a:pPr marL="0" indent="0" algn="ctr">
              <a:buNone/>
            </a:pPr>
            <a:r>
              <a:rPr lang="en-US" i="1" dirty="0">
                <a:solidFill>
                  <a:srgbClr val="0070C0"/>
                </a:solidFill>
              </a:rPr>
              <a:t>for the community</a:t>
            </a:r>
            <a:r>
              <a:rPr lang="en-US" b="1" dirty="0"/>
              <a:t>.</a:t>
            </a:r>
            <a:endParaRPr lang="en-US" dirty="0"/>
          </a:p>
          <a:p>
            <a:pPr marL="0" indent="0">
              <a:buNone/>
            </a:pPr>
            <a:r>
              <a:rPr lang="en-US" i="1" dirty="0"/>
              <a:t> </a:t>
            </a:r>
            <a:endParaRPr lang="en-US" dirty="0"/>
          </a:p>
          <a:p>
            <a:pPr marL="0" indent="0" algn="ctr">
              <a:buNone/>
            </a:pPr>
            <a:r>
              <a:rPr lang="en-US" sz="1900" i="1" dirty="0">
                <a:solidFill>
                  <a:srgbClr val="0070C0"/>
                </a:solidFill>
              </a:rPr>
              <a:t>Because GBMC is a teaching hospital, the reference to education was added to the mission statement in 2020.</a:t>
            </a:r>
            <a:endParaRPr lang="en-US" sz="1900" dirty="0">
              <a:solidFill>
                <a:srgbClr val="0070C0"/>
              </a:solidFill>
            </a:endParaRPr>
          </a:p>
          <a:p>
            <a:pPr marL="0" indent="0">
              <a:buNone/>
            </a:pPr>
            <a:endParaRPr lang="en-US" sz="1900" i="1" dirty="0"/>
          </a:p>
          <a:p>
            <a:pPr marL="0" indent="0">
              <a:buNone/>
            </a:pPr>
            <a:endParaRPr lang="en-US" sz="1900" i="1" dirty="0"/>
          </a:p>
          <a:p>
            <a:pPr marL="0" indent="0">
              <a:buNone/>
            </a:pPr>
            <a:endParaRPr lang="en-US" sz="1900" i="1" dirty="0"/>
          </a:p>
          <a:p>
            <a:pPr marL="0" indent="0">
              <a:buNone/>
            </a:pPr>
            <a:endParaRPr lang="en-US" sz="1900" i="1" dirty="0"/>
          </a:p>
          <a:p>
            <a:pPr marL="0" indent="0">
              <a:buNone/>
            </a:pPr>
            <a:endParaRPr lang="en-US" sz="1900" i="1" dirty="0"/>
          </a:p>
        </p:txBody>
      </p:sp>
      <p:sp>
        <p:nvSpPr>
          <p:cNvPr id="4" name="Slide Number Placeholder 3">
            <a:extLst>
              <a:ext uri="{FF2B5EF4-FFF2-40B4-BE49-F238E27FC236}">
                <a16:creationId xmlns:a16="http://schemas.microsoft.com/office/drawing/2014/main" id="{10672293-9560-4DB4-B23D-9119ABE1F0B0}"/>
              </a:ext>
            </a:extLst>
          </p:cNvPr>
          <p:cNvSpPr>
            <a:spLocks noGrp="1"/>
          </p:cNvSpPr>
          <p:nvPr>
            <p:ph type="sldNum" sz="quarter" idx="12"/>
          </p:nvPr>
        </p:nvSpPr>
        <p:spPr/>
        <p:txBody>
          <a:bodyPr/>
          <a:lstStyle/>
          <a:p>
            <a:fld id="{C7294299-F5F1-4DB0-87BF-2D974CAC9434}" type="slidenum">
              <a:rPr lang="en-US" smtClean="0"/>
              <a:pPr/>
              <a:t>73</a:t>
            </a:fld>
            <a:endParaRPr lang="en-US" dirty="0"/>
          </a:p>
        </p:txBody>
      </p:sp>
    </p:spTree>
    <p:extLst>
      <p:ext uri="{BB962C8B-B14F-4D97-AF65-F5344CB8AC3E}">
        <p14:creationId xmlns:p14="http://schemas.microsoft.com/office/powerpoint/2010/main" val="37433842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467600" cy="1154097"/>
          </a:xfrm>
        </p:spPr>
        <p:txBody>
          <a:bodyPr/>
          <a:lstStyle/>
          <a:p>
            <a:pPr algn="ctr"/>
            <a:r>
              <a:rPr lang="en-US" dirty="0"/>
              <a:t>Vision</a:t>
            </a:r>
          </a:p>
        </p:txBody>
      </p:sp>
      <p:sp>
        <p:nvSpPr>
          <p:cNvPr id="3" name="Content Placeholder 2"/>
          <p:cNvSpPr>
            <a:spLocks noGrp="1"/>
          </p:cNvSpPr>
          <p:nvPr>
            <p:ph idx="1"/>
          </p:nvPr>
        </p:nvSpPr>
        <p:spPr>
          <a:xfrm>
            <a:off x="479515" y="1828800"/>
            <a:ext cx="8229600" cy="4031167"/>
          </a:xfrm>
        </p:spPr>
        <p:txBody>
          <a:bodyPr>
            <a:normAutofit/>
          </a:bodyPr>
          <a:lstStyle/>
          <a:p>
            <a:pPr marL="0" indent="0" algn="ctr">
              <a:buNone/>
            </a:pPr>
            <a:endParaRPr lang="en-US" sz="1600" dirty="0"/>
          </a:p>
          <a:p>
            <a:pPr marL="0" indent="0" algn="ctr">
              <a:buNone/>
            </a:pPr>
            <a:r>
              <a:rPr lang="en-US" dirty="0"/>
              <a:t>To every patient, every time, we will provide</a:t>
            </a:r>
          </a:p>
          <a:p>
            <a:pPr marL="0" indent="0" algn="ctr">
              <a:buNone/>
            </a:pPr>
            <a:r>
              <a:rPr lang="en-US" dirty="0"/>
              <a:t> the care that we would want for </a:t>
            </a:r>
          </a:p>
          <a:p>
            <a:pPr marL="0" indent="0" algn="ctr">
              <a:buNone/>
            </a:pPr>
            <a:r>
              <a:rPr lang="en-US" b="1" dirty="0">
                <a:solidFill>
                  <a:srgbClr val="008000"/>
                </a:solidFill>
              </a:rPr>
              <a:t>our own loved ones</a:t>
            </a:r>
            <a:r>
              <a:rPr lang="en-US" dirty="0">
                <a:solidFill>
                  <a:srgbClr val="008000"/>
                </a:solidFill>
              </a:rPr>
              <a:t>.</a:t>
            </a:r>
          </a:p>
          <a:p>
            <a:pPr marL="0" indent="0">
              <a:buNone/>
            </a:pPr>
            <a:r>
              <a:rPr lang="en-US" dirty="0"/>
              <a:t> </a:t>
            </a:r>
          </a:p>
        </p:txBody>
      </p:sp>
      <p:pic>
        <p:nvPicPr>
          <p:cNvPr id="4" name="Picture 2" descr="Image result for clip art loved ones">
            <a:extLst>
              <a:ext uri="{FF2B5EF4-FFF2-40B4-BE49-F238E27FC236}">
                <a16:creationId xmlns:a16="http://schemas.microsoft.com/office/drawing/2014/main" id="{E75A726E-AEDA-409D-8564-5D2D3B04EC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3915" y="3406302"/>
            <a:ext cx="2540800" cy="24309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F3B7739-F966-45EC-9A51-4900AF688502}"/>
              </a:ext>
            </a:extLst>
          </p:cNvPr>
          <p:cNvSpPr>
            <a:spLocks noGrp="1"/>
          </p:cNvSpPr>
          <p:nvPr>
            <p:ph type="sldNum" sz="quarter" idx="12"/>
          </p:nvPr>
        </p:nvSpPr>
        <p:spPr/>
        <p:txBody>
          <a:bodyPr/>
          <a:lstStyle/>
          <a:p>
            <a:fld id="{C7294299-F5F1-4DB0-87BF-2D974CAC9434}" type="slidenum">
              <a:rPr lang="en-US" smtClean="0"/>
              <a:pPr/>
              <a:t>74</a:t>
            </a:fld>
            <a:endParaRPr lang="en-US" dirty="0"/>
          </a:p>
        </p:txBody>
      </p:sp>
    </p:spTree>
    <p:extLst>
      <p:ext uri="{BB962C8B-B14F-4D97-AF65-F5344CB8AC3E}">
        <p14:creationId xmlns:p14="http://schemas.microsoft.com/office/powerpoint/2010/main" val="3414044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40899"/>
            <a:ext cx="7315200" cy="811701"/>
          </a:xfrm>
        </p:spPr>
        <p:txBody>
          <a:bodyPr/>
          <a:lstStyle/>
          <a:p>
            <a:r>
              <a:rPr lang="en-US" dirty="0"/>
              <a:t>Vision</a:t>
            </a:r>
          </a:p>
        </p:txBody>
      </p:sp>
      <p:sp>
        <p:nvSpPr>
          <p:cNvPr id="3" name="Content Placeholder 2"/>
          <p:cNvSpPr>
            <a:spLocks noGrp="1"/>
          </p:cNvSpPr>
          <p:nvPr>
            <p:ph idx="1"/>
          </p:nvPr>
        </p:nvSpPr>
        <p:spPr/>
        <p:txBody>
          <a:bodyPr>
            <a:normAutofit fontScale="92500" lnSpcReduction="10000"/>
          </a:bodyPr>
          <a:lstStyle/>
          <a:p>
            <a:pPr marL="0" indent="0">
              <a:buNone/>
            </a:pPr>
            <a:r>
              <a:rPr lang="en-US" sz="2400" dirty="0"/>
              <a:t>The VISION is carried out through the 4 AIMS:</a:t>
            </a:r>
          </a:p>
          <a:p>
            <a:pPr marL="0" indent="0">
              <a:buNone/>
            </a:pPr>
            <a:endParaRPr lang="en-US" sz="2100" dirty="0"/>
          </a:p>
          <a:p>
            <a:pPr marL="0" lvl="0" indent="0">
              <a:buNone/>
            </a:pPr>
            <a:r>
              <a:rPr lang="en-US" sz="2100" b="1" dirty="0">
                <a:solidFill>
                  <a:srgbClr val="008000"/>
                </a:solidFill>
              </a:rPr>
              <a:t>BETTER HEALTH: </a:t>
            </a:r>
            <a:r>
              <a:rPr lang="en-US" sz="2100" dirty="0"/>
              <a:t>The best possible </a:t>
            </a:r>
            <a:r>
              <a:rPr lang="en-US" sz="2100" i="1" u="sng" dirty="0"/>
              <a:t>health outcome</a:t>
            </a:r>
          </a:p>
          <a:p>
            <a:pPr marL="0" lvl="0" indent="0">
              <a:buNone/>
            </a:pPr>
            <a:endParaRPr lang="en-US" sz="2100" dirty="0"/>
          </a:p>
          <a:p>
            <a:pPr marL="0" lvl="0" indent="0">
              <a:buNone/>
            </a:pPr>
            <a:r>
              <a:rPr lang="en-US" sz="2100" b="1" dirty="0">
                <a:solidFill>
                  <a:srgbClr val="008000"/>
                </a:solidFill>
              </a:rPr>
              <a:t>BETTER CARE: </a:t>
            </a:r>
            <a:r>
              <a:rPr lang="en-US" sz="2100" dirty="0"/>
              <a:t>The best possible </a:t>
            </a:r>
            <a:r>
              <a:rPr lang="en-US" sz="2100" i="1" u="sng" dirty="0"/>
              <a:t>satisfaction</a:t>
            </a:r>
            <a:r>
              <a:rPr lang="en-US" sz="2100" dirty="0"/>
              <a:t> with the way the care is delivered</a:t>
            </a:r>
          </a:p>
          <a:p>
            <a:pPr marL="0" lvl="0" indent="0">
              <a:buNone/>
            </a:pPr>
            <a:endParaRPr lang="en-US" sz="2100" dirty="0"/>
          </a:p>
          <a:p>
            <a:pPr marL="0" lvl="0" indent="0">
              <a:buNone/>
            </a:pPr>
            <a:r>
              <a:rPr lang="en-US" sz="2100" b="1" dirty="0">
                <a:solidFill>
                  <a:srgbClr val="008000"/>
                </a:solidFill>
              </a:rPr>
              <a:t>LEAST WASTE: </a:t>
            </a:r>
            <a:r>
              <a:rPr lang="en-US" sz="2100" dirty="0"/>
              <a:t>The least </a:t>
            </a:r>
            <a:r>
              <a:rPr lang="en-US" sz="2100" i="1" u="sng" dirty="0"/>
              <a:t>waste </a:t>
            </a:r>
            <a:r>
              <a:rPr lang="en-US" sz="2100" dirty="0"/>
              <a:t>(time, effort, money)</a:t>
            </a:r>
          </a:p>
          <a:p>
            <a:pPr marL="0" lvl="0" indent="0">
              <a:buNone/>
            </a:pPr>
            <a:endParaRPr lang="en-US" sz="2100" dirty="0"/>
          </a:p>
          <a:p>
            <a:pPr marL="0" lvl="0" indent="0">
              <a:buNone/>
            </a:pPr>
            <a:r>
              <a:rPr lang="en-US" sz="2100" b="1" dirty="0">
                <a:solidFill>
                  <a:srgbClr val="008000"/>
                </a:solidFill>
              </a:rPr>
              <a:t>MORE JOY: </a:t>
            </a:r>
            <a:r>
              <a:rPr lang="en-US" sz="2100" dirty="0"/>
              <a:t>The most </a:t>
            </a:r>
            <a:r>
              <a:rPr lang="en-US" sz="2100" i="1" u="sng" dirty="0"/>
              <a:t>joy</a:t>
            </a:r>
            <a:r>
              <a:rPr lang="en-US" sz="2100" i="1" dirty="0"/>
              <a:t> </a:t>
            </a:r>
            <a:r>
              <a:rPr lang="en-US" sz="2100" dirty="0"/>
              <a:t>for those providing the care</a:t>
            </a:r>
            <a:r>
              <a:rPr lang="en-US" sz="2100" i="1" u="sng" dirty="0"/>
              <a:t> </a:t>
            </a:r>
            <a:endParaRPr lang="en-US" sz="2100" dirty="0"/>
          </a:p>
        </p:txBody>
      </p:sp>
      <p:sp>
        <p:nvSpPr>
          <p:cNvPr id="4" name="Slide Number Placeholder 3">
            <a:extLst>
              <a:ext uri="{FF2B5EF4-FFF2-40B4-BE49-F238E27FC236}">
                <a16:creationId xmlns:a16="http://schemas.microsoft.com/office/drawing/2014/main" id="{8C276FBD-CCA2-4B0F-A925-837D36A76671}"/>
              </a:ext>
            </a:extLst>
          </p:cNvPr>
          <p:cNvSpPr>
            <a:spLocks noGrp="1"/>
          </p:cNvSpPr>
          <p:nvPr>
            <p:ph type="sldNum" sz="quarter" idx="12"/>
          </p:nvPr>
        </p:nvSpPr>
        <p:spPr/>
        <p:txBody>
          <a:bodyPr/>
          <a:lstStyle/>
          <a:p>
            <a:fld id="{5A5B3DF2-F4F8-4BAC-985D-37BDA490AC54}" type="slidenum">
              <a:rPr lang="en-US" smtClean="0"/>
              <a:t>75</a:t>
            </a:fld>
            <a:endParaRPr lang="en-US" dirty="0"/>
          </a:p>
        </p:txBody>
      </p:sp>
    </p:spTree>
    <p:extLst>
      <p:ext uri="{BB962C8B-B14F-4D97-AF65-F5344CB8AC3E}">
        <p14:creationId xmlns:p14="http://schemas.microsoft.com/office/powerpoint/2010/main" val="3703608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7866"/>
            <a:ext cx="7315200" cy="735501"/>
          </a:xfrm>
        </p:spPr>
        <p:txBody>
          <a:bodyPr/>
          <a:lstStyle/>
          <a:p>
            <a:r>
              <a:rPr lang="en-US" dirty="0"/>
              <a:t>Vision</a:t>
            </a:r>
          </a:p>
        </p:txBody>
      </p:sp>
      <p:sp>
        <p:nvSpPr>
          <p:cNvPr id="3" name="Content Placeholder 2"/>
          <p:cNvSpPr>
            <a:spLocks noGrp="1"/>
          </p:cNvSpPr>
          <p:nvPr>
            <p:ph idx="1"/>
          </p:nvPr>
        </p:nvSpPr>
        <p:spPr>
          <a:xfrm>
            <a:off x="931718" y="1154540"/>
            <a:ext cx="7315200" cy="4114800"/>
          </a:xfrm>
        </p:spPr>
        <p:txBody>
          <a:bodyPr>
            <a:normAutofit fontScale="92500" lnSpcReduction="10000"/>
          </a:bodyPr>
          <a:lstStyle/>
          <a:p>
            <a:pPr marL="0" indent="0">
              <a:buNone/>
            </a:pPr>
            <a:r>
              <a:rPr lang="en-US" sz="2400" dirty="0"/>
              <a:t>Every volunteer role is aligned to the aims.</a:t>
            </a:r>
          </a:p>
          <a:p>
            <a:pPr marL="0" indent="0">
              <a:buNone/>
            </a:pPr>
            <a:endParaRPr lang="en-US" sz="2100" dirty="0"/>
          </a:p>
          <a:p>
            <a:pPr marL="0" lvl="0" indent="0">
              <a:buNone/>
            </a:pPr>
            <a:r>
              <a:rPr lang="en-US" sz="2100" b="1" dirty="0">
                <a:solidFill>
                  <a:srgbClr val="008000"/>
                </a:solidFill>
              </a:rPr>
              <a:t>BETTER HEALTH: </a:t>
            </a:r>
            <a:r>
              <a:rPr lang="en-US" sz="2100" dirty="0"/>
              <a:t>Fundraising for patient centered initiatives and roles which impact the hospital community such as flower arranging and musicians</a:t>
            </a:r>
            <a:endParaRPr lang="en-US" sz="2100" i="1" u="sng" dirty="0"/>
          </a:p>
          <a:p>
            <a:pPr marL="0" lvl="0" indent="0">
              <a:buNone/>
            </a:pPr>
            <a:endParaRPr lang="en-US" sz="2100" dirty="0"/>
          </a:p>
          <a:p>
            <a:pPr marL="0" lvl="0" indent="0">
              <a:buNone/>
            </a:pPr>
            <a:r>
              <a:rPr lang="en-US" sz="2100" b="1" dirty="0">
                <a:solidFill>
                  <a:srgbClr val="008000"/>
                </a:solidFill>
              </a:rPr>
              <a:t>BETTER CARE: </a:t>
            </a:r>
            <a:r>
              <a:rPr lang="en-US" sz="2100" dirty="0"/>
              <a:t>Roles with one on one interaction such as greeting visitors and rounding on patients</a:t>
            </a:r>
          </a:p>
          <a:p>
            <a:pPr marL="0" lvl="0" indent="0">
              <a:buNone/>
            </a:pPr>
            <a:endParaRPr lang="en-US" sz="2100" dirty="0"/>
          </a:p>
          <a:p>
            <a:pPr marL="0" lvl="0" indent="0">
              <a:buNone/>
            </a:pPr>
            <a:r>
              <a:rPr lang="en-US" sz="2100" b="1" dirty="0">
                <a:solidFill>
                  <a:srgbClr val="008000"/>
                </a:solidFill>
              </a:rPr>
              <a:t>LEAST WASTE: </a:t>
            </a:r>
            <a:r>
              <a:rPr lang="en-US" sz="2100" dirty="0"/>
              <a:t>Helping hands which share tasks within an office or unit</a:t>
            </a:r>
          </a:p>
          <a:p>
            <a:pPr marL="0" lvl="0" indent="0">
              <a:buNone/>
            </a:pPr>
            <a:endParaRPr lang="en-US" sz="2100" dirty="0"/>
          </a:p>
          <a:p>
            <a:pPr marL="0" lvl="0" indent="0">
              <a:buNone/>
            </a:pPr>
            <a:r>
              <a:rPr lang="en-US" sz="2100" b="1" dirty="0">
                <a:solidFill>
                  <a:srgbClr val="008000"/>
                </a:solidFill>
              </a:rPr>
              <a:t>MORE JOY: Volunteers contribute to this just by being here!</a:t>
            </a:r>
            <a:endParaRPr lang="en-US" sz="2100" dirty="0"/>
          </a:p>
        </p:txBody>
      </p:sp>
      <p:sp>
        <p:nvSpPr>
          <p:cNvPr id="4" name="Slide Number Placeholder 3">
            <a:extLst>
              <a:ext uri="{FF2B5EF4-FFF2-40B4-BE49-F238E27FC236}">
                <a16:creationId xmlns:a16="http://schemas.microsoft.com/office/drawing/2014/main" id="{8C276FBD-CCA2-4B0F-A925-837D36A76671}"/>
              </a:ext>
            </a:extLst>
          </p:cNvPr>
          <p:cNvSpPr>
            <a:spLocks noGrp="1"/>
          </p:cNvSpPr>
          <p:nvPr>
            <p:ph type="sldNum" sz="quarter" idx="12"/>
          </p:nvPr>
        </p:nvSpPr>
        <p:spPr/>
        <p:txBody>
          <a:bodyPr/>
          <a:lstStyle/>
          <a:p>
            <a:fld id="{175A8664-1896-42B9-937D-312E0C59CA46}" type="slidenum">
              <a:rPr lang="en-US" smtClean="0"/>
              <a:t>76</a:t>
            </a:fld>
            <a:endParaRPr lang="en-US" dirty="0"/>
          </a:p>
        </p:txBody>
      </p:sp>
    </p:spTree>
    <p:extLst>
      <p:ext uri="{BB962C8B-B14F-4D97-AF65-F5344CB8AC3E}">
        <p14:creationId xmlns:p14="http://schemas.microsoft.com/office/powerpoint/2010/main" val="1772239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Greater Behaviors - Values</a:t>
            </a:r>
          </a:p>
        </p:txBody>
      </p:sp>
      <p:sp>
        <p:nvSpPr>
          <p:cNvPr id="3" name="Content Placeholder 2"/>
          <p:cNvSpPr>
            <a:spLocks noGrp="1"/>
          </p:cNvSpPr>
          <p:nvPr>
            <p:ph idx="1"/>
          </p:nvPr>
        </p:nvSpPr>
        <p:spPr>
          <a:xfrm>
            <a:off x="457200" y="1143000"/>
            <a:ext cx="8229600" cy="4983163"/>
          </a:xfrm>
        </p:spPr>
        <p:txBody>
          <a:bodyPr>
            <a:normAutofit/>
          </a:bodyPr>
          <a:lstStyle/>
          <a:p>
            <a:pPr marL="0" indent="0">
              <a:buNone/>
            </a:pPr>
            <a:r>
              <a:rPr lang="en-US" dirty="0"/>
              <a:t>   </a:t>
            </a:r>
          </a:p>
        </p:txBody>
      </p:sp>
      <p:pic>
        <p:nvPicPr>
          <p:cNvPr id="4" name="Picture 3">
            <a:extLst>
              <a:ext uri="{FF2B5EF4-FFF2-40B4-BE49-F238E27FC236}">
                <a16:creationId xmlns:a16="http://schemas.microsoft.com/office/drawing/2014/main" id="{E567D619-ACA8-4DCE-B9DD-AC1EEF6A68DE}"/>
              </a:ext>
            </a:extLst>
          </p:cNvPr>
          <p:cNvPicPr>
            <a:picLocks noChangeAspect="1"/>
          </p:cNvPicPr>
          <p:nvPr/>
        </p:nvPicPr>
        <p:blipFill>
          <a:blip r:embed="rId2"/>
          <a:stretch>
            <a:fillRect/>
          </a:stretch>
        </p:blipFill>
        <p:spPr>
          <a:xfrm>
            <a:off x="2502284" y="1011725"/>
            <a:ext cx="4014631" cy="5114437"/>
          </a:xfrm>
          <a:prstGeom prst="rect">
            <a:avLst/>
          </a:prstGeom>
        </p:spPr>
      </p:pic>
      <p:sp>
        <p:nvSpPr>
          <p:cNvPr id="5" name="Slide Number Placeholder 4">
            <a:extLst>
              <a:ext uri="{FF2B5EF4-FFF2-40B4-BE49-F238E27FC236}">
                <a16:creationId xmlns:a16="http://schemas.microsoft.com/office/drawing/2014/main" id="{2B3405C7-FE52-4A3B-AEF6-FF619901D95C}"/>
              </a:ext>
            </a:extLst>
          </p:cNvPr>
          <p:cNvSpPr>
            <a:spLocks noGrp="1"/>
          </p:cNvSpPr>
          <p:nvPr>
            <p:ph type="sldNum" sz="quarter" idx="12"/>
          </p:nvPr>
        </p:nvSpPr>
        <p:spPr/>
        <p:txBody>
          <a:bodyPr/>
          <a:lstStyle/>
          <a:p>
            <a:fld id="{C7294299-F5F1-4DB0-87BF-2D974CAC9434}" type="slidenum">
              <a:rPr lang="en-US" smtClean="0"/>
              <a:pPr/>
              <a:t>77</a:t>
            </a:fld>
            <a:endParaRPr lang="en-US" dirty="0"/>
          </a:p>
        </p:txBody>
      </p:sp>
    </p:spTree>
    <p:extLst>
      <p:ext uri="{BB962C8B-B14F-4D97-AF65-F5344CB8AC3E}">
        <p14:creationId xmlns:p14="http://schemas.microsoft.com/office/powerpoint/2010/main" val="3537836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Greater Behaviors - Commitment</a:t>
            </a:r>
          </a:p>
        </p:txBody>
      </p:sp>
      <p:sp>
        <p:nvSpPr>
          <p:cNvPr id="3" name="Content Placeholder 2"/>
          <p:cNvSpPr>
            <a:spLocks noGrp="1"/>
          </p:cNvSpPr>
          <p:nvPr>
            <p:ph idx="1"/>
          </p:nvPr>
        </p:nvSpPr>
        <p:spPr>
          <a:xfrm>
            <a:off x="457200" y="1143000"/>
            <a:ext cx="8229600" cy="4983163"/>
          </a:xfrm>
        </p:spPr>
        <p:txBody>
          <a:bodyPr>
            <a:normAutofit/>
          </a:bodyPr>
          <a:lstStyle/>
          <a:p>
            <a:pPr marL="0" indent="0">
              <a:buNone/>
            </a:pPr>
            <a:r>
              <a:rPr lang="en-US" dirty="0"/>
              <a:t>   </a:t>
            </a:r>
          </a:p>
        </p:txBody>
      </p:sp>
      <p:sp>
        <p:nvSpPr>
          <p:cNvPr id="5" name="Slide Number Placeholder 4">
            <a:extLst>
              <a:ext uri="{FF2B5EF4-FFF2-40B4-BE49-F238E27FC236}">
                <a16:creationId xmlns:a16="http://schemas.microsoft.com/office/drawing/2014/main" id="{2B3405C7-FE52-4A3B-AEF6-FF619901D95C}"/>
              </a:ext>
            </a:extLst>
          </p:cNvPr>
          <p:cNvSpPr>
            <a:spLocks noGrp="1"/>
          </p:cNvSpPr>
          <p:nvPr>
            <p:ph type="sldNum" sz="quarter" idx="12"/>
          </p:nvPr>
        </p:nvSpPr>
        <p:spPr/>
        <p:txBody>
          <a:bodyPr/>
          <a:lstStyle/>
          <a:p>
            <a:fld id="{B40BE2AD-AD91-4F78-B3EF-0808E41152F5}" type="slidenum">
              <a:rPr lang="en-US" smtClean="0"/>
              <a:t>78</a:t>
            </a:fld>
            <a:endParaRPr lang="en-US" dirty="0"/>
          </a:p>
        </p:txBody>
      </p:sp>
      <p:sp>
        <p:nvSpPr>
          <p:cNvPr id="7" name="TextBox 6">
            <a:extLst>
              <a:ext uri="{FF2B5EF4-FFF2-40B4-BE49-F238E27FC236}">
                <a16:creationId xmlns:a16="http://schemas.microsoft.com/office/drawing/2014/main" id="{31F2B4D5-9E95-4359-8259-6F630F189FA4}"/>
              </a:ext>
            </a:extLst>
          </p:cNvPr>
          <p:cNvSpPr txBox="1"/>
          <p:nvPr/>
        </p:nvSpPr>
        <p:spPr>
          <a:xfrm>
            <a:off x="609600" y="1752600"/>
            <a:ext cx="7543800" cy="2862322"/>
          </a:xfrm>
          <a:prstGeom prst="rect">
            <a:avLst/>
          </a:prstGeom>
          <a:noFill/>
        </p:spPr>
        <p:txBody>
          <a:bodyPr wrap="square" rtlCol="0">
            <a:spAutoFit/>
          </a:bodyPr>
          <a:lstStyle/>
          <a:p>
            <a:r>
              <a:rPr lang="en-US" dirty="0"/>
              <a:t>Every GBMC person is asked to commit to the Greater Behaviors</a:t>
            </a:r>
          </a:p>
          <a:p>
            <a:endParaRPr lang="en-US" dirty="0"/>
          </a:p>
          <a:p>
            <a:r>
              <a:rPr lang="en-US" dirty="0"/>
              <a:t>The Commitment Form describes the Behavior and Expectation in detail.</a:t>
            </a:r>
          </a:p>
          <a:p>
            <a:endParaRPr lang="en-US" dirty="0"/>
          </a:p>
          <a:p>
            <a:r>
              <a:rPr lang="en-US" dirty="0"/>
              <a:t>Please review and complete the online form.</a:t>
            </a:r>
          </a:p>
          <a:p>
            <a:endParaRPr lang="en-US" dirty="0"/>
          </a:p>
          <a:p>
            <a:endParaRPr lang="en-US" dirty="0"/>
          </a:p>
          <a:p>
            <a:endParaRPr lang="en-US" dirty="0"/>
          </a:p>
          <a:p>
            <a:endParaRPr lang="en-US" dirty="0"/>
          </a:p>
          <a:p>
            <a:endParaRPr lang="en-US" dirty="0"/>
          </a:p>
        </p:txBody>
      </p:sp>
      <p:pic>
        <p:nvPicPr>
          <p:cNvPr id="1028" name="Picture 4" descr="28,233 Sunflower Illustrations, Royalty-Free Vector Graphics &amp; Clip Art -  iStock">
            <a:extLst>
              <a:ext uri="{FF2B5EF4-FFF2-40B4-BE49-F238E27FC236}">
                <a16:creationId xmlns:a16="http://schemas.microsoft.com/office/drawing/2014/main" id="{A8352F8E-0FD3-4FB3-8A27-7BA67C4F600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0" y="3352859"/>
            <a:ext cx="2532401"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5824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E568-D618-43B4-8575-56E364A0FC9E}"/>
              </a:ext>
            </a:extLst>
          </p:cNvPr>
          <p:cNvSpPr>
            <a:spLocks noGrp="1"/>
          </p:cNvSpPr>
          <p:nvPr>
            <p:ph type="title"/>
          </p:nvPr>
        </p:nvSpPr>
        <p:spPr>
          <a:xfrm>
            <a:off x="914400" y="940899"/>
            <a:ext cx="7315200" cy="887901"/>
          </a:xfrm>
        </p:spPr>
        <p:txBody>
          <a:bodyPr>
            <a:normAutofit fontScale="90000"/>
          </a:bodyPr>
          <a:lstStyle/>
          <a:p>
            <a:r>
              <a:rPr lang="en-US" dirty="0"/>
              <a:t>HCAHPS-</a:t>
            </a:r>
            <a:br>
              <a:rPr lang="en-US" dirty="0"/>
            </a:br>
            <a:r>
              <a:rPr lang="en-US" sz="2000" b="1" dirty="0"/>
              <a:t>H</a:t>
            </a:r>
            <a:r>
              <a:rPr lang="en-US" sz="2000" dirty="0"/>
              <a:t>ospital </a:t>
            </a:r>
            <a:r>
              <a:rPr lang="en-US" sz="2000" b="1" dirty="0"/>
              <a:t>C</a:t>
            </a:r>
            <a:r>
              <a:rPr lang="en-US" sz="2000" dirty="0"/>
              <a:t>onsumer </a:t>
            </a:r>
            <a:r>
              <a:rPr lang="en-US" sz="2000" b="1" dirty="0"/>
              <a:t>A</a:t>
            </a:r>
            <a:r>
              <a:rPr lang="en-US" sz="2000" dirty="0"/>
              <a:t>ssessment of </a:t>
            </a:r>
            <a:r>
              <a:rPr lang="en-US" sz="2000" b="1" dirty="0"/>
              <a:t>H</a:t>
            </a:r>
            <a:r>
              <a:rPr lang="en-US" sz="2000" dirty="0"/>
              <a:t>ealthcare </a:t>
            </a:r>
            <a:r>
              <a:rPr lang="en-US" sz="2000" b="1" dirty="0"/>
              <a:t>P</a:t>
            </a:r>
            <a:r>
              <a:rPr lang="en-US" sz="2000" dirty="0"/>
              <a:t>roviders and </a:t>
            </a:r>
            <a:r>
              <a:rPr lang="en-US" sz="2000" b="1" dirty="0"/>
              <a:t>S</a:t>
            </a:r>
            <a:r>
              <a:rPr lang="en-US" sz="2000" dirty="0"/>
              <a:t>ystems</a:t>
            </a:r>
          </a:p>
        </p:txBody>
      </p:sp>
      <p:sp>
        <p:nvSpPr>
          <p:cNvPr id="3" name="Content Placeholder 2">
            <a:extLst>
              <a:ext uri="{FF2B5EF4-FFF2-40B4-BE49-F238E27FC236}">
                <a16:creationId xmlns:a16="http://schemas.microsoft.com/office/drawing/2014/main" id="{02682F99-A29C-45E5-896A-EE690BC51E34}"/>
              </a:ext>
            </a:extLst>
          </p:cNvPr>
          <p:cNvSpPr>
            <a:spLocks noGrp="1"/>
          </p:cNvSpPr>
          <p:nvPr>
            <p:ph idx="1"/>
          </p:nvPr>
        </p:nvSpPr>
        <p:spPr>
          <a:xfrm>
            <a:off x="914400" y="1981201"/>
            <a:ext cx="7315200" cy="3810000"/>
          </a:xfrm>
        </p:spPr>
        <p:txBody>
          <a:bodyPr>
            <a:normAutofit fontScale="62500" lnSpcReduction="20000"/>
          </a:bodyPr>
          <a:lstStyle/>
          <a:p>
            <a:r>
              <a:rPr lang="en-US" dirty="0"/>
              <a:t>National standardized publicly reported survey results measuring how patients feel about their care </a:t>
            </a:r>
          </a:p>
          <a:p>
            <a:r>
              <a:rPr lang="en-US" dirty="0"/>
              <a:t>Patients are sent surveys on a random basis by a company called Press-Ganey</a:t>
            </a:r>
          </a:p>
          <a:p>
            <a:pPr marL="45720" indent="0">
              <a:buNone/>
            </a:pPr>
            <a:r>
              <a:rPr lang="en-US" dirty="0"/>
              <a:t> </a:t>
            </a:r>
          </a:p>
          <a:p>
            <a:r>
              <a:rPr lang="en-US" dirty="0"/>
              <a:t>The following are categories included in the survey:</a:t>
            </a:r>
          </a:p>
          <a:p>
            <a:pPr lvl="1"/>
            <a:r>
              <a:rPr lang="en-US" sz="2000" dirty="0"/>
              <a:t>Overall Hospital Rating </a:t>
            </a:r>
          </a:p>
          <a:p>
            <a:pPr lvl="1"/>
            <a:r>
              <a:rPr lang="en-US" sz="2000" dirty="0"/>
              <a:t>Willingness to Recommend Hospital</a:t>
            </a:r>
          </a:p>
          <a:p>
            <a:pPr lvl="1"/>
            <a:r>
              <a:rPr lang="en-US" sz="2000" dirty="0"/>
              <a:t>Communication with Nurses</a:t>
            </a:r>
          </a:p>
          <a:p>
            <a:pPr lvl="1"/>
            <a:r>
              <a:rPr lang="en-US" sz="2000" dirty="0"/>
              <a:t>Communication with Doctors</a:t>
            </a:r>
          </a:p>
          <a:p>
            <a:pPr lvl="1"/>
            <a:r>
              <a:rPr lang="en-US" sz="2000" dirty="0"/>
              <a:t>Responsiveness of Hospital Staff  </a:t>
            </a:r>
          </a:p>
          <a:p>
            <a:pPr lvl="1"/>
            <a:r>
              <a:rPr lang="en-US" sz="2000" dirty="0"/>
              <a:t>Pain Management  </a:t>
            </a:r>
          </a:p>
          <a:p>
            <a:pPr lvl="1"/>
            <a:r>
              <a:rPr lang="en-US" sz="2000" dirty="0"/>
              <a:t>Communication about Medicines </a:t>
            </a:r>
          </a:p>
          <a:p>
            <a:pPr lvl="1"/>
            <a:r>
              <a:rPr lang="en-US" sz="2000" dirty="0"/>
              <a:t>Discharge Information</a:t>
            </a:r>
          </a:p>
          <a:p>
            <a:pPr lvl="1"/>
            <a:r>
              <a:rPr lang="en-US" sz="2000" dirty="0"/>
              <a:t>Care Transition</a:t>
            </a:r>
          </a:p>
          <a:p>
            <a:pPr lvl="1"/>
            <a:r>
              <a:rPr lang="en-US" sz="2000" dirty="0"/>
              <a:t>Cleanliness of Hospital Environment</a:t>
            </a:r>
          </a:p>
          <a:p>
            <a:pPr lvl="1"/>
            <a:r>
              <a:rPr lang="en-US" sz="2000" dirty="0"/>
              <a:t>Quietness of Hospital Environment</a:t>
            </a:r>
          </a:p>
          <a:p>
            <a:pPr lvl="1"/>
            <a:endParaRPr lang="en-US" sz="2000" dirty="0"/>
          </a:p>
          <a:p>
            <a:pPr marL="45720" indent="0">
              <a:buNone/>
            </a:pPr>
            <a:r>
              <a:rPr lang="en-US" dirty="0"/>
              <a:t>It is available for the public to compare hospitals at </a:t>
            </a:r>
          </a:p>
          <a:p>
            <a:pPr marL="45720" indent="0">
              <a:buNone/>
            </a:pPr>
            <a:r>
              <a:rPr lang="en-US" u="sng" dirty="0">
                <a:hlinkClick r:id="rId2"/>
              </a:rPr>
              <a:t>www.medicare.gov/hospitalcompare</a:t>
            </a:r>
            <a:r>
              <a:rPr lang="en-US" b="1" dirty="0"/>
              <a:t>.</a:t>
            </a:r>
          </a:p>
          <a:p>
            <a:pPr lvl="1"/>
            <a:endParaRPr lang="en-US" sz="1600" dirty="0"/>
          </a:p>
          <a:p>
            <a:endParaRPr lang="en-US" sz="1800" dirty="0"/>
          </a:p>
        </p:txBody>
      </p:sp>
      <p:pic>
        <p:nvPicPr>
          <p:cNvPr id="14340" name="Picture 4" descr="How Secure Messaging Can Save Your HCAHPS Scores">
            <a:extLst>
              <a:ext uri="{FF2B5EF4-FFF2-40B4-BE49-F238E27FC236}">
                <a16:creationId xmlns:a16="http://schemas.microsoft.com/office/drawing/2014/main" id="{49DA2CD5-4586-42DA-AB2F-311E4E3B14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0400"/>
            <a:ext cx="25146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785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F533-D3FB-4D2C-A3B5-C8F4397E1BBE}"/>
              </a:ext>
            </a:extLst>
          </p:cNvPr>
          <p:cNvSpPr>
            <a:spLocks noGrp="1"/>
          </p:cNvSpPr>
          <p:nvPr>
            <p:ph type="title"/>
          </p:nvPr>
        </p:nvSpPr>
        <p:spPr>
          <a:xfrm>
            <a:off x="914400" y="531815"/>
            <a:ext cx="7315200" cy="1154097"/>
          </a:xfrm>
        </p:spPr>
        <p:txBody>
          <a:bodyPr>
            <a:normAutofit fontScale="90000"/>
          </a:bodyPr>
          <a:lstStyle/>
          <a:p>
            <a:r>
              <a:rPr lang="en-US" dirty="0"/>
              <a:t>Joint Commission - </a:t>
            </a:r>
            <a:r>
              <a:rPr lang="en-US" sz="3600" dirty="0"/>
              <a:t>Requirements for Volunteers</a:t>
            </a:r>
          </a:p>
        </p:txBody>
      </p:sp>
      <p:sp>
        <p:nvSpPr>
          <p:cNvPr id="3" name="Content Placeholder 2">
            <a:extLst>
              <a:ext uri="{FF2B5EF4-FFF2-40B4-BE49-F238E27FC236}">
                <a16:creationId xmlns:a16="http://schemas.microsoft.com/office/drawing/2014/main" id="{80856508-1297-4D27-A7C9-11CD4FB9F00C}"/>
              </a:ext>
            </a:extLst>
          </p:cNvPr>
          <p:cNvSpPr>
            <a:spLocks noGrp="1"/>
          </p:cNvSpPr>
          <p:nvPr>
            <p:ph idx="1"/>
          </p:nvPr>
        </p:nvSpPr>
        <p:spPr>
          <a:xfrm>
            <a:off x="920064" y="1719872"/>
            <a:ext cx="7315200" cy="3275367"/>
          </a:xfrm>
        </p:spPr>
        <p:txBody>
          <a:bodyPr>
            <a:normAutofit/>
          </a:bodyPr>
          <a:lstStyle/>
          <a:p>
            <a:r>
              <a:rPr lang="en-US" dirty="0"/>
              <a:t>General Orientation to include specific subjects </a:t>
            </a:r>
          </a:p>
          <a:p>
            <a:r>
              <a:rPr lang="en-US" dirty="0"/>
              <a:t>Additional clinical training by a clinician if in clinical role</a:t>
            </a:r>
          </a:p>
          <a:p>
            <a:r>
              <a:rPr lang="en-US" dirty="0"/>
              <a:t>Annual renewal training (August of each year)</a:t>
            </a:r>
          </a:p>
          <a:p>
            <a:r>
              <a:rPr lang="en-US" dirty="0"/>
              <a:t>Assessment minimum of once every 3 years</a:t>
            </a:r>
          </a:p>
          <a:p>
            <a:r>
              <a:rPr lang="en-US" dirty="0"/>
              <a:t>Service Description for each volunteer role</a:t>
            </a:r>
          </a:p>
          <a:p>
            <a:r>
              <a:rPr lang="en-US" dirty="0"/>
              <a:t>Health Screening </a:t>
            </a:r>
          </a:p>
          <a:p>
            <a:r>
              <a:rPr lang="en-US" dirty="0"/>
              <a:t>Uniform Requirements (badge, uniform, mask)</a:t>
            </a:r>
          </a:p>
          <a:p>
            <a:endParaRPr lang="en-US" dirty="0"/>
          </a:p>
        </p:txBody>
      </p:sp>
      <p:sp>
        <p:nvSpPr>
          <p:cNvPr id="4" name="Slide Number Placeholder 2">
            <a:extLst>
              <a:ext uri="{FF2B5EF4-FFF2-40B4-BE49-F238E27FC236}">
                <a16:creationId xmlns:a16="http://schemas.microsoft.com/office/drawing/2014/main" id="{92712A30-0CFE-4392-81EF-761E6DF7D384}"/>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E4C819F8-D37C-480B-848D-614BA3E16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8874" y="4648200"/>
            <a:ext cx="1560991" cy="997721"/>
          </a:xfrm>
          <a:prstGeom prst="rect">
            <a:avLst/>
          </a:prstGeom>
          <a:ln>
            <a:solidFill>
              <a:schemeClr val="tx1"/>
            </a:solidFill>
          </a:ln>
        </p:spPr>
      </p:pic>
      <p:pic>
        <p:nvPicPr>
          <p:cNvPr id="7" name="Content Placeholder 3">
            <a:extLst>
              <a:ext uri="{FF2B5EF4-FFF2-40B4-BE49-F238E27FC236}">
                <a16:creationId xmlns:a16="http://schemas.microsoft.com/office/drawing/2014/main" id="{E377DD76-EF5F-436C-B152-4D071884212C}"/>
              </a:ext>
            </a:extLst>
          </p:cNvPr>
          <p:cNvPicPr>
            <a:picLocks noChangeAspect="1"/>
          </p:cNvPicPr>
          <p:nvPr/>
        </p:nvPicPr>
        <p:blipFill>
          <a:blip r:embed="rId3"/>
          <a:stretch>
            <a:fillRect/>
          </a:stretch>
        </p:blipFill>
        <p:spPr>
          <a:xfrm>
            <a:off x="3733800" y="4587940"/>
            <a:ext cx="1892009" cy="1057981"/>
          </a:xfrm>
          <a:prstGeom prst="rect">
            <a:avLst/>
          </a:prstGeom>
        </p:spPr>
      </p:pic>
    </p:spTree>
    <p:extLst>
      <p:ext uri="{BB962C8B-B14F-4D97-AF65-F5344CB8AC3E}">
        <p14:creationId xmlns:p14="http://schemas.microsoft.com/office/powerpoint/2010/main" val="37388928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D654-A92F-43C9-8AA4-17A362A6917B}"/>
              </a:ext>
            </a:extLst>
          </p:cNvPr>
          <p:cNvSpPr>
            <a:spLocks noGrp="1"/>
          </p:cNvSpPr>
          <p:nvPr>
            <p:ph type="title"/>
          </p:nvPr>
        </p:nvSpPr>
        <p:spPr>
          <a:xfrm>
            <a:off x="457200" y="621115"/>
            <a:ext cx="7696200" cy="1154097"/>
          </a:xfrm>
        </p:spPr>
        <p:txBody>
          <a:bodyPr/>
          <a:lstStyle/>
          <a:p>
            <a:r>
              <a:rPr lang="en-US" dirty="0"/>
              <a:t>Diversity &amp; Inclusion</a:t>
            </a:r>
          </a:p>
        </p:txBody>
      </p:sp>
      <p:sp>
        <p:nvSpPr>
          <p:cNvPr id="3" name="Content Placeholder 2">
            <a:extLst>
              <a:ext uri="{FF2B5EF4-FFF2-40B4-BE49-F238E27FC236}">
                <a16:creationId xmlns:a16="http://schemas.microsoft.com/office/drawing/2014/main" id="{F9597F7B-34D0-4E47-9A0F-770C215E066C}"/>
              </a:ext>
            </a:extLst>
          </p:cNvPr>
          <p:cNvSpPr>
            <a:spLocks noGrp="1"/>
          </p:cNvSpPr>
          <p:nvPr>
            <p:ph idx="1"/>
          </p:nvPr>
        </p:nvSpPr>
        <p:spPr>
          <a:xfrm>
            <a:off x="457200" y="2094996"/>
            <a:ext cx="8229600" cy="4754563"/>
          </a:xfrm>
        </p:spPr>
        <p:txBody>
          <a:bodyPr>
            <a:normAutofit/>
          </a:bodyPr>
          <a:lstStyle/>
          <a:p>
            <a:pPr marL="0" indent="0">
              <a:buNone/>
            </a:pPr>
            <a:r>
              <a:rPr lang="en-US" i="1" dirty="0"/>
              <a:t>‘The diversity and inclusion mission of GBMC Healthcare system is to create a more diverse workforce and foster an inclusive workplace to provide culturally competent care and service of the highest quality to every patient, every time, leading to better health, better care, with the least waste of time, and with more joy for those providing the care.’</a:t>
            </a:r>
          </a:p>
          <a:p>
            <a:pPr marL="0" indent="0">
              <a:buNone/>
            </a:pPr>
            <a:endParaRPr lang="en-US" i="1" dirty="0"/>
          </a:p>
          <a:p>
            <a:pPr marL="0" indent="0">
              <a:buNone/>
            </a:pPr>
            <a:r>
              <a:rPr lang="en-US" dirty="0"/>
              <a:t>GBMC is a non-denominational hospital.</a:t>
            </a:r>
          </a:p>
          <a:p>
            <a:pPr marL="0" indent="0">
              <a:buNone/>
            </a:pPr>
            <a:r>
              <a:rPr lang="en-US" i="1" dirty="0"/>
              <a:t> </a:t>
            </a:r>
            <a:endParaRPr lang="en-US" dirty="0"/>
          </a:p>
          <a:p>
            <a:pPr lvl="1"/>
            <a:endParaRPr lang="en-US" dirty="0"/>
          </a:p>
        </p:txBody>
      </p:sp>
      <p:sp>
        <p:nvSpPr>
          <p:cNvPr id="4" name="Slide Number Placeholder 3">
            <a:extLst>
              <a:ext uri="{FF2B5EF4-FFF2-40B4-BE49-F238E27FC236}">
                <a16:creationId xmlns:a16="http://schemas.microsoft.com/office/drawing/2014/main" id="{F5F4CAF3-F6A5-49C7-911B-5BB5E035F6A1}"/>
              </a:ext>
            </a:extLst>
          </p:cNvPr>
          <p:cNvSpPr>
            <a:spLocks noGrp="1"/>
          </p:cNvSpPr>
          <p:nvPr>
            <p:ph type="sldNum" sz="quarter" idx="12"/>
          </p:nvPr>
        </p:nvSpPr>
        <p:spPr/>
        <p:txBody>
          <a:bodyPr/>
          <a:lstStyle/>
          <a:p>
            <a:fld id="{72422ADB-9100-451B-9EB1-DA5691140A3A}" type="slidenum">
              <a:rPr lang="en-US" smtClean="0"/>
              <a:t>80</a:t>
            </a:fld>
            <a:endParaRPr lang="en-US" dirty="0"/>
          </a:p>
        </p:txBody>
      </p:sp>
      <p:sp>
        <p:nvSpPr>
          <p:cNvPr id="6" name="Rectangle 5">
            <a:extLst>
              <a:ext uri="{FF2B5EF4-FFF2-40B4-BE49-F238E27FC236}">
                <a16:creationId xmlns:a16="http://schemas.microsoft.com/office/drawing/2014/main" id="{2989AF67-1248-413C-B6F3-31725821ED52}"/>
              </a:ext>
            </a:extLst>
          </p:cNvPr>
          <p:cNvSpPr/>
          <p:nvPr/>
        </p:nvSpPr>
        <p:spPr>
          <a:xfrm>
            <a:off x="8654519" y="-29091"/>
            <a:ext cx="441146" cy="369332"/>
          </a:xfrm>
          <a:prstGeom prst="rect">
            <a:avLst/>
          </a:prstGeom>
        </p:spPr>
        <p:txBody>
          <a:bodyPr wrap="none">
            <a:spAutoFit/>
          </a:bodyPr>
          <a:lstStyle/>
          <a:p>
            <a:r>
              <a:rPr lang="en-US" dirty="0"/>
              <a:t>96</a:t>
            </a:r>
          </a:p>
        </p:txBody>
      </p:sp>
      <p:pic>
        <p:nvPicPr>
          <p:cNvPr id="7" name="Picture 6">
            <a:extLst>
              <a:ext uri="{FF2B5EF4-FFF2-40B4-BE49-F238E27FC236}">
                <a16:creationId xmlns:a16="http://schemas.microsoft.com/office/drawing/2014/main" id="{C90DADBA-F202-4F9F-80B4-EFD5740CC7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648200"/>
            <a:ext cx="2967038" cy="1532904"/>
          </a:xfrm>
          <a:prstGeom prst="rect">
            <a:avLst/>
          </a:prstGeom>
        </p:spPr>
      </p:pic>
    </p:spTree>
    <p:extLst>
      <p:ext uri="{BB962C8B-B14F-4D97-AF65-F5344CB8AC3E}">
        <p14:creationId xmlns:p14="http://schemas.microsoft.com/office/powerpoint/2010/main" val="2392921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D654-A92F-43C9-8AA4-17A362A6917B}"/>
              </a:ext>
            </a:extLst>
          </p:cNvPr>
          <p:cNvSpPr>
            <a:spLocks noGrp="1"/>
          </p:cNvSpPr>
          <p:nvPr>
            <p:ph type="title"/>
          </p:nvPr>
        </p:nvSpPr>
        <p:spPr>
          <a:xfrm>
            <a:off x="466928" y="351938"/>
            <a:ext cx="7315200" cy="1102775"/>
          </a:xfrm>
        </p:spPr>
        <p:txBody>
          <a:bodyPr/>
          <a:lstStyle/>
          <a:p>
            <a:r>
              <a:rPr lang="en-US" dirty="0"/>
              <a:t>Diversity &amp; Inclusion</a:t>
            </a:r>
          </a:p>
        </p:txBody>
      </p:sp>
      <p:sp>
        <p:nvSpPr>
          <p:cNvPr id="3" name="Content Placeholder 2">
            <a:extLst>
              <a:ext uri="{FF2B5EF4-FFF2-40B4-BE49-F238E27FC236}">
                <a16:creationId xmlns:a16="http://schemas.microsoft.com/office/drawing/2014/main" id="{F9597F7B-34D0-4E47-9A0F-770C215E066C}"/>
              </a:ext>
            </a:extLst>
          </p:cNvPr>
          <p:cNvSpPr>
            <a:spLocks noGrp="1"/>
          </p:cNvSpPr>
          <p:nvPr>
            <p:ph idx="1"/>
          </p:nvPr>
        </p:nvSpPr>
        <p:spPr>
          <a:xfrm>
            <a:off x="539632" y="1464593"/>
            <a:ext cx="8451967" cy="4707607"/>
          </a:xfrm>
        </p:spPr>
        <p:txBody>
          <a:bodyPr>
            <a:normAutofit fontScale="70000" lnSpcReduction="20000"/>
          </a:bodyPr>
          <a:lstStyle/>
          <a:p>
            <a:pPr marL="0" indent="0">
              <a:buNone/>
            </a:pPr>
            <a:endParaRPr lang="en-US" sz="2400" dirty="0"/>
          </a:p>
          <a:p>
            <a:pPr marL="0" indent="0">
              <a:buNone/>
            </a:pPr>
            <a:r>
              <a:rPr lang="en-US" sz="2600" dirty="0"/>
              <a:t>Treat everyone with respect, regardless of cultural dimension or background.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i="1" dirty="0"/>
              <a:t> </a:t>
            </a:r>
          </a:p>
          <a:p>
            <a:pPr marL="45720" indent="0">
              <a:buNone/>
            </a:pPr>
            <a:r>
              <a:rPr lang="en-US" sz="2600" i="1" dirty="0">
                <a:solidFill>
                  <a:srgbClr val="008000"/>
                </a:solidFill>
              </a:rPr>
              <a:t>Please read Volunteer Services Handbook on Hospital Policies</a:t>
            </a:r>
          </a:p>
        </p:txBody>
      </p:sp>
      <p:pic>
        <p:nvPicPr>
          <p:cNvPr id="1026" name="Picture 1">
            <a:extLst>
              <a:ext uri="{FF2B5EF4-FFF2-40B4-BE49-F238E27FC236}">
                <a16:creationId xmlns:a16="http://schemas.microsoft.com/office/drawing/2014/main" id="{9146C96E-749C-4B5C-9F34-1B615B97B4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2125454"/>
            <a:ext cx="4648200" cy="347437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5D82B71-FE64-4BD6-9CA3-140C005C5512}"/>
              </a:ext>
            </a:extLst>
          </p:cNvPr>
          <p:cNvSpPr>
            <a:spLocks noGrp="1"/>
          </p:cNvSpPr>
          <p:nvPr>
            <p:ph type="sldNum" sz="quarter" idx="12"/>
          </p:nvPr>
        </p:nvSpPr>
        <p:spPr/>
        <p:txBody>
          <a:bodyPr/>
          <a:lstStyle/>
          <a:p>
            <a:fld id="{BDC32244-55C6-4451-A3EA-F0F89309BBF1}" type="slidenum">
              <a:rPr lang="en-US" smtClean="0"/>
              <a:t>81</a:t>
            </a:fld>
            <a:endParaRPr lang="en-US" dirty="0"/>
          </a:p>
        </p:txBody>
      </p:sp>
    </p:spTree>
    <p:extLst>
      <p:ext uri="{BB962C8B-B14F-4D97-AF65-F5344CB8AC3E}">
        <p14:creationId xmlns:p14="http://schemas.microsoft.com/office/powerpoint/2010/main" val="1209407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40899"/>
            <a:ext cx="7315200" cy="735501"/>
          </a:xfrm>
        </p:spPr>
        <p:txBody>
          <a:bodyPr/>
          <a:lstStyle/>
          <a:p>
            <a:r>
              <a:rPr lang="en-US" dirty="0"/>
              <a:t>All in This Together!</a:t>
            </a:r>
          </a:p>
        </p:txBody>
      </p:sp>
      <p:sp>
        <p:nvSpPr>
          <p:cNvPr id="3" name="Content Placeholder 2"/>
          <p:cNvSpPr>
            <a:spLocks noGrp="1"/>
          </p:cNvSpPr>
          <p:nvPr>
            <p:ph idx="1"/>
          </p:nvPr>
        </p:nvSpPr>
        <p:spPr/>
        <p:txBody>
          <a:bodyPr>
            <a:normAutofit lnSpcReduction="10000"/>
          </a:bodyPr>
          <a:lstStyle/>
          <a:p>
            <a:pPr marL="0" indent="0">
              <a:buNone/>
            </a:pPr>
            <a:r>
              <a:rPr lang="en-US" sz="2700" i="1" dirty="0"/>
              <a:t>Here is a list of ‘little things’ we can do which have a major impact!</a:t>
            </a:r>
          </a:p>
          <a:p>
            <a:pPr lvl="1"/>
            <a:r>
              <a:rPr lang="en-US" sz="2600" i="1" dirty="0"/>
              <a:t>Wayfinding</a:t>
            </a:r>
          </a:p>
          <a:p>
            <a:pPr lvl="1"/>
            <a:r>
              <a:rPr lang="en-US" sz="2600" i="1" dirty="0"/>
              <a:t>Litter</a:t>
            </a:r>
          </a:p>
          <a:p>
            <a:pPr lvl="1"/>
            <a:r>
              <a:rPr lang="en-US" sz="2600" i="1" dirty="0"/>
              <a:t>Wheelchair wrangling</a:t>
            </a:r>
          </a:p>
          <a:p>
            <a:pPr lvl="1"/>
            <a:r>
              <a:rPr lang="en-US" sz="2600" i="1" dirty="0"/>
              <a:t>Spills</a:t>
            </a:r>
          </a:p>
          <a:p>
            <a:pPr lvl="1"/>
            <a:r>
              <a:rPr lang="en-US" sz="2600" i="1" dirty="0"/>
              <a:t>Service Response Center</a:t>
            </a:r>
          </a:p>
          <a:p>
            <a:pPr marL="0" indent="0">
              <a:buNone/>
            </a:pPr>
            <a:endParaRPr lang="en-US" sz="1900" i="1" dirty="0"/>
          </a:p>
          <a:p>
            <a:pPr marL="0" indent="0">
              <a:buNone/>
            </a:pPr>
            <a:endParaRPr lang="en-US" sz="1900" i="1" dirty="0"/>
          </a:p>
          <a:p>
            <a:pPr marL="0" indent="0">
              <a:buNone/>
            </a:pPr>
            <a:endParaRPr lang="en-US" sz="1500" i="1" dirty="0"/>
          </a:p>
        </p:txBody>
      </p:sp>
      <p:pic>
        <p:nvPicPr>
          <p:cNvPr id="1026" name="Picture 2" descr="Clip Art Teamwork Quotes. QuotesGram">
            <a:extLst>
              <a:ext uri="{FF2B5EF4-FFF2-40B4-BE49-F238E27FC236}">
                <a16:creationId xmlns:a16="http://schemas.microsoft.com/office/drawing/2014/main" id="{CD6029D4-77CF-45B6-867B-D631043B4E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8800" y="2662525"/>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E6CE68D-C99D-49D6-94F1-5F38CC443B26}"/>
              </a:ext>
            </a:extLst>
          </p:cNvPr>
          <p:cNvSpPr>
            <a:spLocks noGrp="1"/>
          </p:cNvSpPr>
          <p:nvPr>
            <p:ph type="sldNum" sz="quarter" idx="12"/>
          </p:nvPr>
        </p:nvSpPr>
        <p:spPr/>
        <p:txBody>
          <a:bodyPr/>
          <a:lstStyle/>
          <a:p>
            <a:fld id="{F2FEAFF7-A214-4CE6-8304-588E4048B77E}" type="slidenum">
              <a:rPr lang="en-US" smtClean="0"/>
              <a:t>82</a:t>
            </a:fld>
            <a:endParaRPr lang="en-US" dirty="0"/>
          </a:p>
        </p:txBody>
      </p:sp>
      <p:pic>
        <p:nvPicPr>
          <p:cNvPr id="5" name="Picture 4">
            <a:extLst>
              <a:ext uri="{FF2B5EF4-FFF2-40B4-BE49-F238E27FC236}">
                <a16:creationId xmlns:a16="http://schemas.microsoft.com/office/drawing/2014/main" id="{E813DE45-2A36-4561-BF04-256B6DEFEA40}"/>
              </a:ext>
            </a:extLst>
          </p:cNvPr>
          <p:cNvPicPr>
            <a:picLocks noChangeAspect="1"/>
          </p:cNvPicPr>
          <p:nvPr/>
        </p:nvPicPr>
        <p:blipFill>
          <a:blip r:embed="rId3"/>
          <a:stretch>
            <a:fillRect/>
          </a:stretch>
        </p:blipFill>
        <p:spPr>
          <a:xfrm>
            <a:off x="5638800" y="5272346"/>
            <a:ext cx="2895600" cy="216677"/>
          </a:xfrm>
          <a:prstGeom prst="rect">
            <a:avLst/>
          </a:prstGeom>
        </p:spPr>
      </p:pic>
    </p:spTree>
    <p:extLst>
      <p:ext uri="{BB962C8B-B14F-4D97-AF65-F5344CB8AC3E}">
        <p14:creationId xmlns:p14="http://schemas.microsoft.com/office/powerpoint/2010/main" val="22408227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771"/>
            <a:ext cx="7772400" cy="791429"/>
          </a:xfrm>
        </p:spPr>
        <p:txBody>
          <a:bodyPr/>
          <a:lstStyle/>
          <a:p>
            <a:r>
              <a:rPr lang="en-US" dirty="0"/>
              <a:t>Wayfinding</a:t>
            </a:r>
          </a:p>
        </p:txBody>
      </p:sp>
      <p:sp>
        <p:nvSpPr>
          <p:cNvPr id="3" name="Content Placeholder 2"/>
          <p:cNvSpPr>
            <a:spLocks noGrp="1"/>
          </p:cNvSpPr>
          <p:nvPr>
            <p:ph idx="1"/>
          </p:nvPr>
        </p:nvSpPr>
        <p:spPr>
          <a:xfrm>
            <a:off x="457200" y="1295400"/>
            <a:ext cx="8229600" cy="4830763"/>
          </a:xfrm>
        </p:spPr>
        <p:txBody>
          <a:bodyPr>
            <a:normAutofit/>
          </a:bodyPr>
          <a:lstStyle/>
          <a:p>
            <a:pPr marL="0" indent="0">
              <a:buNone/>
            </a:pPr>
            <a:r>
              <a:rPr lang="en-US" sz="2700" i="1" dirty="0"/>
              <a:t>All of us have lost our way on the GBMC Campus!</a:t>
            </a:r>
          </a:p>
          <a:p>
            <a:r>
              <a:rPr lang="en-US" sz="2700" dirty="0"/>
              <a:t>Offer to escort a visitor to their destination or to an Info Desk</a:t>
            </a:r>
          </a:p>
          <a:p>
            <a:r>
              <a:rPr lang="en-US" sz="2700" dirty="0"/>
              <a:t>Escorting is much less stressful than just giving directions</a:t>
            </a:r>
          </a:p>
          <a:p>
            <a:r>
              <a:rPr lang="en-US" sz="2700" i="1" dirty="0"/>
              <a:t>Address Hints:</a:t>
            </a:r>
          </a:p>
          <a:p>
            <a:pPr lvl="1"/>
            <a:r>
              <a:rPr lang="en-US" sz="2300" i="1" dirty="0"/>
              <a:t>6701 – Hospital Building</a:t>
            </a:r>
          </a:p>
          <a:p>
            <a:pPr lvl="1"/>
            <a:r>
              <a:rPr lang="en-US" sz="2300" i="1" dirty="0"/>
              <a:t>6569 – West Pavilion</a:t>
            </a:r>
          </a:p>
          <a:p>
            <a:pPr lvl="1"/>
            <a:r>
              <a:rPr lang="en-US" sz="2300" i="1" dirty="0"/>
              <a:t>6535 – North Pavilion</a:t>
            </a:r>
          </a:p>
          <a:p>
            <a:pPr lvl="1"/>
            <a:r>
              <a:rPr lang="en-US" sz="2300" i="1" dirty="0"/>
              <a:t>6565 – East Pavilion</a:t>
            </a:r>
          </a:p>
          <a:p>
            <a:endParaRPr lang="en-US" sz="1900" i="1" dirty="0"/>
          </a:p>
          <a:p>
            <a:pPr marL="0" indent="0">
              <a:buNone/>
            </a:pPr>
            <a:endParaRPr lang="en-US" sz="1900" i="1" dirty="0"/>
          </a:p>
          <a:p>
            <a:pPr marL="0" indent="0">
              <a:buNone/>
            </a:pPr>
            <a:endParaRPr lang="en-US" sz="1900" i="1" dirty="0"/>
          </a:p>
        </p:txBody>
      </p:sp>
      <p:sp>
        <p:nvSpPr>
          <p:cNvPr id="4" name="Slide Number Placeholder 3">
            <a:extLst>
              <a:ext uri="{FF2B5EF4-FFF2-40B4-BE49-F238E27FC236}">
                <a16:creationId xmlns:a16="http://schemas.microsoft.com/office/drawing/2014/main" id="{30077D39-5497-4530-9FBD-E8A7F4DC8877}"/>
              </a:ext>
            </a:extLst>
          </p:cNvPr>
          <p:cNvSpPr>
            <a:spLocks noGrp="1"/>
          </p:cNvSpPr>
          <p:nvPr>
            <p:ph type="sldNum" sz="quarter" idx="12"/>
          </p:nvPr>
        </p:nvSpPr>
        <p:spPr/>
        <p:txBody>
          <a:bodyPr/>
          <a:lstStyle/>
          <a:p>
            <a:fld id="{F1E62DC9-A60C-4DEC-B730-D8181EC859A6}" type="slidenum">
              <a:rPr lang="en-US" smtClean="0"/>
              <a:t>83</a:t>
            </a:fld>
            <a:endParaRPr lang="en-US" dirty="0"/>
          </a:p>
        </p:txBody>
      </p:sp>
      <p:pic>
        <p:nvPicPr>
          <p:cNvPr id="6" name="Picture 5">
            <a:extLst>
              <a:ext uri="{FF2B5EF4-FFF2-40B4-BE49-F238E27FC236}">
                <a16:creationId xmlns:a16="http://schemas.microsoft.com/office/drawing/2014/main" id="{E19DD25F-319C-411A-9E2C-2E3FD63E7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93647">
            <a:off x="4876800" y="3324806"/>
            <a:ext cx="1143000" cy="2555464"/>
          </a:xfrm>
          <a:prstGeom prst="rect">
            <a:avLst/>
          </a:prstGeom>
        </p:spPr>
      </p:pic>
    </p:spTree>
    <p:extLst>
      <p:ext uri="{BB962C8B-B14F-4D97-AF65-F5344CB8AC3E}">
        <p14:creationId xmlns:p14="http://schemas.microsoft.com/office/powerpoint/2010/main" val="1158887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Litter</a:t>
            </a:r>
          </a:p>
        </p:txBody>
      </p:sp>
      <p:sp>
        <p:nvSpPr>
          <p:cNvPr id="3" name="Content Placeholder 2"/>
          <p:cNvSpPr>
            <a:spLocks noGrp="1"/>
          </p:cNvSpPr>
          <p:nvPr>
            <p:ph idx="1"/>
          </p:nvPr>
        </p:nvSpPr>
        <p:spPr/>
        <p:txBody>
          <a:bodyPr>
            <a:normAutofit/>
          </a:bodyPr>
          <a:lstStyle/>
          <a:p>
            <a:r>
              <a:rPr lang="en-US" sz="2700" i="1" dirty="0"/>
              <a:t>Litter leaves such a poor first impression</a:t>
            </a:r>
          </a:p>
          <a:p>
            <a:r>
              <a:rPr lang="en-US" dirty="0"/>
              <a:t>Follow the President’s example:  pick it up and dispose of it</a:t>
            </a:r>
            <a:endParaRPr lang="en-US" sz="1900" i="1" dirty="0"/>
          </a:p>
          <a:p>
            <a:pPr marL="0" indent="0">
              <a:buNone/>
            </a:pPr>
            <a:endParaRPr lang="en-US" sz="1900" i="1" dirty="0"/>
          </a:p>
          <a:p>
            <a:pPr marL="0" indent="0">
              <a:buNone/>
            </a:pPr>
            <a:endParaRPr lang="en-US" sz="1900" i="1" dirty="0"/>
          </a:p>
        </p:txBody>
      </p:sp>
      <p:sp>
        <p:nvSpPr>
          <p:cNvPr id="4" name="Slide Number Placeholder 3">
            <a:extLst>
              <a:ext uri="{FF2B5EF4-FFF2-40B4-BE49-F238E27FC236}">
                <a16:creationId xmlns:a16="http://schemas.microsoft.com/office/drawing/2014/main" id="{86CB89FC-A808-4276-B9C0-04F3BCF2F87E}"/>
              </a:ext>
            </a:extLst>
          </p:cNvPr>
          <p:cNvSpPr>
            <a:spLocks noGrp="1"/>
          </p:cNvSpPr>
          <p:nvPr>
            <p:ph type="sldNum" sz="quarter" idx="12"/>
          </p:nvPr>
        </p:nvSpPr>
        <p:spPr/>
        <p:txBody>
          <a:bodyPr/>
          <a:lstStyle/>
          <a:p>
            <a:fld id="{5D413301-DEBB-46CE-B521-A6C067E6398B}" type="slidenum">
              <a:rPr lang="en-US" smtClean="0"/>
              <a:t>84</a:t>
            </a:fld>
            <a:endParaRPr lang="en-US" dirty="0"/>
          </a:p>
        </p:txBody>
      </p:sp>
      <p:pic>
        <p:nvPicPr>
          <p:cNvPr id="2050" name="Picture 2" descr="ᐈ Cartoon littering stock icon, Royalty Free littering vectors | download  on Depositphotos®">
            <a:extLst>
              <a:ext uri="{FF2B5EF4-FFF2-40B4-BE49-F238E27FC236}">
                <a16:creationId xmlns:a16="http://schemas.microsoft.com/office/drawing/2014/main" id="{AE3FB4EB-4C81-443C-AECB-4C22315C98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9000" y="35814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710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40899"/>
            <a:ext cx="7315200" cy="811701"/>
          </a:xfrm>
        </p:spPr>
        <p:txBody>
          <a:bodyPr/>
          <a:lstStyle/>
          <a:p>
            <a:r>
              <a:rPr lang="en-US" dirty="0"/>
              <a:t>Wheelchair Wrangling</a:t>
            </a:r>
          </a:p>
        </p:txBody>
      </p:sp>
      <p:sp>
        <p:nvSpPr>
          <p:cNvPr id="3" name="Content Placeholder 2"/>
          <p:cNvSpPr>
            <a:spLocks noGrp="1"/>
          </p:cNvSpPr>
          <p:nvPr>
            <p:ph idx="1"/>
          </p:nvPr>
        </p:nvSpPr>
        <p:spPr/>
        <p:txBody>
          <a:bodyPr>
            <a:normAutofit fontScale="92500" lnSpcReduction="10000"/>
          </a:bodyPr>
          <a:lstStyle/>
          <a:p>
            <a:pPr marL="0" indent="0">
              <a:buNone/>
            </a:pPr>
            <a:r>
              <a:rPr lang="en-US" sz="2700" i="1" dirty="0"/>
              <a:t>Wheelchair Corals can be found:</a:t>
            </a:r>
          </a:p>
          <a:p>
            <a:pPr lvl="1"/>
            <a:r>
              <a:rPr lang="en-US" sz="1500" i="1" dirty="0"/>
              <a:t>Main Lobby (room on the right upon entry)</a:t>
            </a:r>
          </a:p>
          <a:p>
            <a:pPr lvl="1"/>
            <a:r>
              <a:rPr lang="en-US" sz="1500" i="1" dirty="0"/>
              <a:t>OB entrance (under the stairs)</a:t>
            </a:r>
          </a:p>
          <a:p>
            <a:pPr lvl="1"/>
            <a:r>
              <a:rPr lang="en-US" sz="1500" i="1" dirty="0"/>
              <a:t>ED entrance (next to ED doors)</a:t>
            </a:r>
          </a:p>
          <a:p>
            <a:pPr lvl="1"/>
            <a:r>
              <a:rPr lang="en-US" sz="1500" i="1" dirty="0"/>
              <a:t>At Bus Loop (near Walgreens)</a:t>
            </a:r>
          </a:p>
          <a:p>
            <a:pPr lvl="1"/>
            <a:r>
              <a:rPr lang="en-US" sz="1500" i="1" dirty="0"/>
              <a:t>PPW 3</a:t>
            </a:r>
            <a:r>
              <a:rPr lang="en-US" sz="1500" i="1" baseline="30000" dirty="0"/>
              <a:t>rd</a:t>
            </a:r>
            <a:r>
              <a:rPr lang="en-US" sz="1500" i="1" dirty="0"/>
              <a:t> floor entrance</a:t>
            </a:r>
          </a:p>
          <a:p>
            <a:pPr lvl="1"/>
            <a:r>
              <a:rPr lang="en-US" sz="1500" i="1" dirty="0"/>
              <a:t>PPN main level entrance</a:t>
            </a:r>
          </a:p>
          <a:p>
            <a:pPr lvl="1"/>
            <a:r>
              <a:rPr lang="en-US" sz="1500" i="1" dirty="0"/>
              <a:t>Did I forget any?</a:t>
            </a:r>
          </a:p>
          <a:p>
            <a:pPr lvl="1"/>
            <a:endParaRPr lang="en-US" sz="1500" i="1" dirty="0"/>
          </a:p>
          <a:p>
            <a:pPr marL="0" indent="0">
              <a:buNone/>
            </a:pPr>
            <a:r>
              <a:rPr lang="en-US" sz="1900" i="1" dirty="0"/>
              <a:t>Please respectfully offer if you suspect a need.</a:t>
            </a:r>
          </a:p>
          <a:p>
            <a:pPr marL="0" indent="0">
              <a:buNone/>
            </a:pPr>
            <a:endParaRPr lang="en-US" sz="1900" i="1" dirty="0"/>
          </a:p>
          <a:p>
            <a:pPr marL="0" indent="0">
              <a:buNone/>
            </a:pPr>
            <a:r>
              <a:rPr lang="en-US" sz="1900" i="1" dirty="0"/>
              <a:t>Please return abandoned wheelchairs to the closest coral.</a:t>
            </a:r>
          </a:p>
          <a:p>
            <a:pPr marL="0" indent="0">
              <a:buNone/>
            </a:pPr>
            <a:endParaRPr lang="en-US" sz="1900" i="1" dirty="0"/>
          </a:p>
          <a:p>
            <a:pPr marL="0" indent="0">
              <a:buNone/>
            </a:pPr>
            <a:endParaRPr lang="en-US" sz="1900" i="1" dirty="0"/>
          </a:p>
        </p:txBody>
      </p:sp>
      <p:sp>
        <p:nvSpPr>
          <p:cNvPr id="4" name="Slide Number Placeholder 3">
            <a:extLst>
              <a:ext uri="{FF2B5EF4-FFF2-40B4-BE49-F238E27FC236}">
                <a16:creationId xmlns:a16="http://schemas.microsoft.com/office/drawing/2014/main" id="{D6821938-9249-4C5C-9907-AA2AF3B91323}"/>
              </a:ext>
            </a:extLst>
          </p:cNvPr>
          <p:cNvSpPr>
            <a:spLocks noGrp="1"/>
          </p:cNvSpPr>
          <p:nvPr>
            <p:ph type="sldNum" sz="quarter" idx="12"/>
          </p:nvPr>
        </p:nvSpPr>
        <p:spPr/>
        <p:txBody>
          <a:bodyPr/>
          <a:lstStyle/>
          <a:p>
            <a:fld id="{758083E8-1CE0-4E3E-85EC-7BCC27B31D94}" type="slidenum">
              <a:rPr lang="en-US" smtClean="0"/>
              <a:t>85</a:t>
            </a:fld>
            <a:endParaRPr lang="en-US" dirty="0"/>
          </a:p>
        </p:txBody>
      </p:sp>
      <p:pic>
        <p:nvPicPr>
          <p:cNvPr id="3076" name="Picture 4" descr="Transparent Handicap Clipart - Wheelchair Png Clipart , Free Transparent  Clipart - ClipartKey">
            <a:extLst>
              <a:ext uri="{FF2B5EF4-FFF2-40B4-BE49-F238E27FC236}">
                <a16:creationId xmlns:a16="http://schemas.microsoft.com/office/drawing/2014/main" id="{AB71BD1C-D63A-4182-86CB-1B54DAB534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7565" y="2166017"/>
            <a:ext cx="246203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482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645" y="695586"/>
            <a:ext cx="7315200" cy="735501"/>
          </a:xfrm>
        </p:spPr>
        <p:txBody>
          <a:bodyPr>
            <a:normAutofit/>
          </a:bodyPr>
          <a:lstStyle/>
          <a:p>
            <a:r>
              <a:rPr lang="en-US" dirty="0"/>
              <a:t>Spills</a:t>
            </a:r>
          </a:p>
        </p:txBody>
      </p:sp>
      <p:sp>
        <p:nvSpPr>
          <p:cNvPr id="3" name="Content Placeholder 2"/>
          <p:cNvSpPr>
            <a:spLocks noGrp="1"/>
          </p:cNvSpPr>
          <p:nvPr>
            <p:ph idx="1"/>
          </p:nvPr>
        </p:nvSpPr>
        <p:spPr>
          <a:xfrm>
            <a:off x="914400" y="1524000"/>
            <a:ext cx="7315200" cy="4038600"/>
          </a:xfrm>
        </p:spPr>
        <p:txBody>
          <a:bodyPr>
            <a:normAutofit/>
          </a:bodyPr>
          <a:lstStyle/>
          <a:p>
            <a:pPr marL="0" indent="0" algn="ctr">
              <a:buNone/>
            </a:pPr>
            <a:r>
              <a:rPr lang="en-US" sz="2400" i="1" dirty="0"/>
              <a:t>Help to prevent falls by keeping an eye out for spills!</a:t>
            </a:r>
          </a:p>
          <a:p>
            <a:pPr marL="0" indent="0">
              <a:buNone/>
            </a:pPr>
            <a:endParaRPr lang="en-US" sz="1900" i="1" dirty="0"/>
          </a:p>
          <a:p>
            <a:pPr marL="0" indent="0">
              <a:buNone/>
            </a:pPr>
            <a:endParaRPr lang="en-US" sz="1900" i="1" dirty="0"/>
          </a:p>
          <a:p>
            <a:pPr marL="0" indent="0">
              <a:buNone/>
            </a:pPr>
            <a:endParaRPr lang="en-US" sz="1900" i="1" dirty="0"/>
          </a:p>
          <a:p>
            <a:pPr marL="0" indent="0">
              <a:buNone/>
            </a:pPr>
            <a:endParaRPr lang="en-US" sz="1900" i="1" dirty="0"/>
          </a:p>
          <a:p>
            <a:pPr marL="0" indent="0">
              <a:buNone/>
            </a:pPr>
            <a:endParaRPr lang="en-US" sz="1900" i="1" dirty="0"/>
          </a:p>
          <a:p>
            <a:pPr marL="0" indent="0">
              <a:buNone/>
            </a:pPr>
            <a:endParaRPr lang="en-US" sz="1900" i="1" dirty="0"/>
          </a:p>
          <a:p>
            <a:pPr marL="0" indent="0">
              <a:buNone/>
            </a:pPr>
            <a:endParaRPr lang="en-US" sz="1900" i="1" dirty="0"/>
          </a:p>
          <a:p>
            <a:pPr marL="0" indent="0">
              <a:buNone/>
            </a:pPr>
            <a:endParaRPr lang="en-US" sz="1900" i="1" dirty="0"/>
          </a:p>
          <a:p>
            <a:pPr marL="0" indent="0">
              <a:buNone/>
            </a:pPr>
            <a:r>
              <a:rPr lang="en-US" sz="1900" i="1" dirty="0"/>
              <a:t>Spill stations can be found around the hospital to help dry them up and highlight them for safety!</a:t>
            </a:r>
          </a:p>
          <a:p>
            <a:pPr marL="0" indent="0">
              <a:buNone/>
            </a:pPr>
            <a:endParaRPr lang="en-US" sz="1900" i="1" dirty="0"/>
          </a:p>
          <a:p>
            <a:pPr marL="0" indent="0">
              <a:buNone/>
            </a:pPr>
            <a:endParaRPr lang="en-US" sz="1500" i="1" dirty="0"/>
          </a:p>
        </p:txBody>
      </p:sp>
      <p:pic>
        <p:nvPicPr>
          <p:cNvPr id="4" name="Picture 3">
            <a:extLst>
              <a:ext uri="{FF2B5EF4-FFF2-40B4-BE49-F238E27FC236}">
                <a16:creationId xmlns:a16="http://schemas.microsoft.com/office/drawing/2014/main" id="{74668D21-93E9-4404-AE17-1CF63C8B20F0}"/>
              </a:ext>
            </a:extLst>
          </p:cNvPr>
          <p:cNvPicPr/>
          <p:nvPr/>
        </p:nvPicPr>
        <p:blipFill>
          <a:blip r:embed="rId2"/>
          <a:stretch>
            <a:fillRect/>
          </a:stretch>
        </p:blipFill>
        <p:spPr>
          <a:xfrm>
            <a:off x="2667000" y="2106193"/>
            <a:ext cx="3657600" cy="2362200"/>
          </a:xfrm>
          <a:prstGeom prst="rect">
            <a:avLst/>
          </a:prstGeom>
        </p:spPr>
      </p:pic>
      <p:sp>
        <p:nvSpPr>
          <p:cNvPr id="5" name="Slide Number Placeholder 4">
            <a:extLst>
              <a:ext uri="{FF2B5EF4-FFF2-40B4-BE49-F238E27FC236}">
                <a16:creationId xmlns:a16="http://schemas.microsoft.com/office/drawing/2014/main" id="{E5A18227-7D86-4C79-8205-9368B0247CEA}"/>
              </a:ext>
            </a:extLst>
          </p:cNvPr>
          <p:cNvSpPr>
            <a:spLocks noGrp="1"/>
          </p:cNvSpPr>
          <p:nvPr>
            <p:ph type="sldNum" sz="quarter" idx="12"/>
          </p:nvPr>
        </p:nvSpPr>
        <p:spPr/>
        <p:txBody>
          <a:bodyPr/>
          <a:lstStyle/>
          <a:p>
            <a:fld id="{2767927A-417A-4B04-A1EB-87FD5B32224C}" type="slidenum">
              <a:rPr lang="en-US" smtClean="0"/>
              <a:t>86</a:t>
            </a:fld>
            <a:endParaRPr lang="en-US" dirty="0"/>
          </a:p>
        </p:txBody>
      </p:sp>
    </p:spTree>
    <p:extLst>
      <p:ext uri="{BB962C8B-B14F-4D97-AF65-F5344CB8AC3E}">
        <p14:creationId xmlns:p14="http://schemas.microsoft.com/office/powerpoint/2010/main" val="3783507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0899"/>
            <a:ext cx="7848600" cy="887901"/>
          </a:xfrm>
        </p:spPr>
        <p:txBody>
          <a:bodyPr>
            <a:normAutofit/>
          </a:bodyPr>
          <a:lstStyle/>
          <a:p>
            <a:r>
              <a:rPr lang="en-US" dirty="0"/>
              <a:t> Service Response Center - 6800</a:t>
            </a:r>
          </a:p>
        </p:txBody>
      </p:sp>
      <p:sp>
        <p:nvSpPr>
          <p:cNvPr id="3" name="Content Placeholder 2"/>
          <p:cNvSpPr>
            <a:spLocks noGrp="1"/>
          </p:cNvSpPr>
          <p:nvPr>
            <p:ph idx="1"/>
          </p:nvPr>
        </p:nvSpPr>
        <p:spPr>
          <a:xfrm>
            <a:off x="457200" y="2057400"/>
            <a:ext cx="8229600" cy="4906963"/>
          </a:xfrm>
        </p:spPr>
        <p:txBody>
          <a:bodyPr>
            <a:normAutofit/>
          </a:bodyPr>
          <a:lstStyle/>
          <a:p>
            <a:pPr fontAlgn="t"/>
            <a:r>
              <a:rPr lang="en-US" dirty="0"/>
              <a:t>One-stop-shop for all support service needs</a:t>
            </a:r>
          </a:p>
          <a:p>
            <a:pPr fontAlgn="t"/>
            <a:r>
              <a:rPr lang="en-US" dirty="0"/>
              <a:t>Dial ext. 6800 to request any of the following </a:t>
            </a:r>
          </a:p>
          <a:p>
            <a:pPr lvl="1" fontAlgn="t"/>
            <a:r>
              <a:rPr lang="en-US" b="1" dirty="0">
                <a:solidFill>
                  <a:srgbClr val="00B050"/>
                </a:solidFill>
              </a:rPr>
              <a:t>Housekeeping/Environmental Services</a:t>
            </a:r>
          </a:p>
          <a:p>
            <a:pPr lvl="1"/>
            <a:r>
              <a:rPr lang="en-US" dirty="0"/>
              <a:t>Patient Transportation</a:t>
            </a:r>
          </a:p>
          <a:p>
            <a:pPr lvl="1"/>
            <a:r>
              <a:rPr lang="en-US" b="1" dirty="0">
                <a:solidFill>
                  <a:srgbClr val="00B050"/>
                </a:solidFill>
              </a:rPr>
              <a:t>Facilities and Maintenance</a:t>
            </a:r>
          </a:p>
          <a:p>
            <a:pPr lvl="1"/>
            <a:r>
              <a:rPr lang="en-US" dirty="0"/>
              <a:t>Nutrition Services</a:t>
            </a:r>
          </a:p>
          <a:p>
            <a:pPr fontAlgn="t"/>
            <a:r>
              <a:rPr lang="en-US" dirty="0"/>
              <a:t>Benefits of the SRC include:</a:t>
            </a:r>
          </a:p>
          <a:p>
            <a:pPr lvl="1"/>
            <a:r>
              <a:rPr lang="en-US" dirty="0"/>
              <a:t>One centralized phone number for any support service need</a:t>
            </a:r>
          </a:p>
          <a:p>
            <a:pPr lvl="1"/>
            <a:r>
              <a:rPr lang="en-US" dirty="0"/>
              <a:t>Software to track call volumes and issues</a:t>
            </a:r>
          </a:p>
          <a:p>
            <a:pPr lvl="1"/>
            <a:r>
              <a:rPr lang="en-US" dirty="0"/>
              <a:t>Ability to make proactive improvements</a:t>
            </a:r>
          </a:p>
        </p:txBody>
      </p:sp>
      <p:sp>
        <p:nvSpPr>
          <p:cNvPr id="4" name="Slide Number Placeholder 3">
            <a:extLst>
              <a:ext uri="{FF2B5EF4-FFF2-40B4-BE49-F238E27FC236}">
                <a16:creationId xmlns:a16="http://schemas.microsoft.com/office/drawing/2014/main" id="{A1DD3971-0C61-437C-B01B-D561023608BC}"/>
              </a:ext>
            </a:extLst>
          </p:cNvPr>
          <p:cNvSpPr>
            <a:spLocks noGrp="1"/>
          </p:cNvSpPr>
          <p:nvPr>
            <p:ph type="sldNum" sz="quarter" idx="12"/>
          </p:nvPr>
        </p:nvSpPr>
        <p:spPr/>
        <p:txBody>
          <a:bodyPr/>
          <a:lstStyle/>
          <a:p>
            <a:fld id="{76BA3CF9-3C2A-4DA6-9419-55886070FAA3}" type="slidenum">
              <a:rPr lang="en-US" smtClean="0"/>
              <a:t>87</a:t>
            </a:fld>
            <a:endParaRPr lang="en-US" dirty="0"/>
          </a:p>
        </p:txBody>
      </p:sp>
    </p:spTree>
    <p:extLst>
      <p:ext uri="{BB962C8B-B14F-4D97-AF65-F5344CB8AC3E}">
        <p14:creationId xmlns:p14="http://schemas.microsoft.com/office/powerpoint/2010/main" val="8542623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0899"/>
            <a:ext cx="7848600" cy="887901"/>
          </a:xfrm>
        </p:spPr>
        <p:txBody>
          <a:bodyPr>
            <a:normAutofit/>
          </a:bodyPr>
          <a:lstStyle/>
          <a:p>
            <a:r>
              <a:rPr lang="en-US" dirty="0"/>
              <a:t> One more thing…</a:t>
            </a:r>
          </a:p>
        </p:txBody>
      </p:sp>
      <p:sp>
        <p:nvSpPr>
          <p:cNvPr id="3" name="Content Placeholder 2"/>
          <p:cNvSpPr>
            <a:spLocks noGrp="1"/>
          </p:cNvSpPr>
          <p:nvPr>
            <p:ph idx="1"/>
          </p:nvPr>
        </p:nvSpPr>
        <p:spPr>
          <a:xfrm>
            <a:off x="457200" y="1828800"/>
            <a:ext cx="8229600" cy="5135564"/>
          </a:xfrm>
        </p:spPr>
        <p:txBody>
          <a:bodyPr>
            <a:normAutofit/>
          </a:bodyPr>
          <a:lstStyle/>
          <a:p>
            <a:pPr fontAlgn="t"/>
            <a:r>
              <a:rPr lang="en-US" dirty="0"/>
              <a:t>Helpful Information in the Handbook</a:t>
            </a:r>
          </a:p>
          <a:p>
            <a:pPr fontAlgn="t"/>
            <a:r>
              <a:rPr lang="en-US" dirty="0"/>
              <a:t>Please keep and refer to you Volunteer Handbook often</a:t>
            </a:r>
          </a:p>
          <a:p>
            <a:pPr fontAlgn="t"/>
            <a:r>
              <a:rPr lang="en-US" dirty="0"/>
              <a:t>Benefits and Parking </a:t>
            </a:r>
          </a:p>
          <a:p>
            <a:pPr lvl="2" fontAlgn="t"/>
            <a:r>
              <a:rPr lang="en-US" i="1" dirty="0">
                <a:solidFill>
                  <a:srgbClr val="008000"/>
                </a:solidFill>
              </a:rPr>
              <a:t>Please read Volunteer Services Handbook on Volunteer Policies</a:t>
            </a:r>
            <a:endParaRPr lang="en-US" dirty="0"/>
          </a:p>
          <a:p>
            <a:pPr lvl="3" fontAlgn="t"/>
            <a:endParaRPr lang="en-US" dirty="0"/>
          </a:p>
          <a:p>
            <a:pPr lvl="3" fontAlgn="t"/>
            <a:endParaRPr lang="en-US" dirty="0"/>
          </a:p>
        </p:txBody>
      </p:sp>
      <p:sp>
        <p:nvSpPr>
          <p:cNvPr id="4" name="Slide Number Placeholder 3">
            <a:extLst>
              <a:ext uri="{FF2B5EF4-FFF2-40B4-BE49-F238E27FC236}">
                <a16:creationId xmlns:a16="http://schemas.microsoft.com/office/drawing/2014/main" id="{A1DD3971-0C61-437C-B01B-D561023608BC}"/>
              </a:ext>
            </a:extLst>
          </p:cNvPr>
          <p:cNvSpPr>
            <a:spLocks noGrp="1"/>
          </p:cNvSpPr>
          <p:nvPr>
            <p:ph type="sldNum" sz="quarter" idx="12"/>
          </p:nvPr>
        </p:nvSpPr>
        <p:spPr/>
        <p:txBody>
          <a:bodyPr/>
          <a:lstStyle/>
          <a:p>
            <a:fld id="{A454B5B4-CEAE-4E49-AB6C-E94AADA22B54}" type="slidenum">
              <a:rPr lang="en-US" smtClean="0"/>
              <a:t>88</a:t>
            </a:fld>
            <a:endParaRPr lang="en-US" dirty="0"/>
          </a:p>
        </p:txBody>
      </p:sp>
      <p:pic>
        <p:nvPicPr>
          <p:cNvPr id="1028" name="Picture 4" descr="Free Frozen Turkey Cliparts, Download Free Clip Art, Free Clip Art on  Clipart Library">
            <a:extLst>
              <a:ext uri="{FF2B5EF4-FFF2-40B4-BE49-F238E27FC236}">
                <a16:creationId xmlns:a16="http://schemas.microsoft.com/office/drawing/2014/main" id="{4409EDDB-2EB6-488A-8378-A1D170FD95F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0" y="3431458"/>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104AE1E-A79E-4612-9AC7-421F26949A7B}"/>
              </a:ext>
            </a:extLst>
          </p:cNvPr>
          <p:cNvPicPr>
            <a:picLocks noChangeAspect="1"/>
          </p:cNvPicPr>
          <p:nvPr/>
        </p:nvPicPr>
        <p:blipFill>
          <a:blip r:embed="rId3"/>
          <a:stretch>
            <a:fillRect/>
          </a:stretch>
        </p:blipFill>
        <p:spPr>
          <a:xfrm>
            <a:off x="2971800" y="3512299"/>
            <a:ext cx="1850584" cy="1281701"/>
          </a:xfrm>
          <a:prstGeom prst="rect">
            <a:avLst/>
          </a:prstGeom>
        </p:spPr>
      </p:pic>
      <p:pic>
        <p:nvPicPr>
          <p:cNvPr id="1030" name="Picture 6" descr="Seniors and Juniors now is the time to apply for a parking pass! | LAND O'  LAKES HIGH SCHOOL">
            <a:extLst>
              <a:ext uri="{FF2B5EF4-FFF2-40B4-BE49-F238E27FC236}">
                <a16:creationId xmlns:a16="http://schemas.microsoft.com/office/drawing/2014/main" id="{9A17B442-C58F-4B26-B8BF-852155BDE7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6517" y="4710426"/>
            <a:ext cx="1500187" cy="12013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94AF71-110B-4342-899F-2A38639AFC32}"/>
              </a:ext>
            </a:extLst>
          </p:cNvPr>
          <p:cNvPicPr>
            <a:picLocks noChangeAspect="1"/>
          </p:cNvPicPr>
          <p:nvPr/>
        </p:nvPicPr>
        <p:blipFill>
          <a:blip r:embed="rId5"/>
          <a:stretch>
            <a:fillRect/>
          </a:stretch>
        </p:blipFill>
        <p:spPr>
          <a:xfrm>
            <a:off x="838200" y="4396582"/>
            <a:ext cx="1562318" cy="1257475"/>
          </a:xfrm>
          <a:prstGeom prst="rect">
            <a:avLst/>
          </a:prstGeom>
        </p:spPr>
      </p:pic>
    </p:spTree>
    <p:extLst>
      <p:ext uri="{BB962C8B-B14F-4D97-AF65-F5344CB8AC3E}">
        <p14:creationId xmlns:p14="http://schemas.microsoft.com/office/powerpoint/2010/main" val="3758117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550-23D1-4975-8416-A86CC264A5BC}"/>
              </a:ext>
            </a:extLst>
          </p:cNvPr>
          <p:cNvSpPr>
            <a:spLocks noGrp="1"/>
          </p:cNvSpPr>
          <p:nvPr>
            <p:ph type="title"/>
          </p:nvPr>
        </p:nvSpPr>
        <p:spPr>
          <a:xfrm>
            <a:off x="1066800" y="674568"/>
            <a:ext cx="7315200" cy="1154097"/>
          </a:xfrm>
        </p:spPr>
        <p:txBody>
          <a:bodyPr>
            <a:normAutofit/>
          </a:bodyPr>
          <a:lstStyle/>
          <a:p>
            <a:r>
              <a:rPr lang="en-US" dirty="0"/>
              <a:t>WAHOO! Almost DONE!</a:t>
            </a:r>
          </a:p>
        </p:txBody>
      </p:sp>
      <p:sp>
        <p:nvSpPr>
          <p:cNvPr id="3" name="Content Placeholder 2">
            <a:extLst>
              <a:ext uri="{FF2B5EF4-FFF2-40B4-BE49-F238E27FC236}">
                <a16:creationId xmlns:a16="http://schemas.microsoft.com/office/drawing/2014/main" id="{AEBCCD1B-858D-42FA-BF5D-69DC76E24727}"/>
              </a:ext>
            </a:extLst>
          </p:cNvPr>
          <p:cNvSpPr>
            <a:spLocks noGrp="1"/>
          </p:cNvSpPr>
          <p:nvPr>
            <p:ph idx="1"/>
          </p:nvPr>
        </p:nvSpPr>
        <p:spPr>
          <a:xfrm>
            <a:off x="872770" y="1828800"/>
            <a:ext cx="5943600" cy="3777583"/>
          </a:xfrm>
        </p:spPr>
        <p:txBody>
          <a:bodyPr>
            <a:normAutofit lnSpcReduction="10000"/>
          </a:bodyPr>
          <a:lstStyle/>
          <a:p>
            <a:pPr marL="0" indent="0">
              <a:buNone/>
            </a:pPr>
            <a:r>
              <a:rPr lang="en-US" i="1" dirty="0"/>
              <a:t>PLEASE </a:t>
            </a:r>
          </a:p>
          <a:p>
            <a:pPr marL="342900" indent="-342900">
              <a:buFont typeface="Wingdings" panose="05000000000000000000" pitchFamily="2" charset="2"/>
              <a:buChar char="Ø"/>
            </a:pPr>
            <a:r>
              <a:rPr lang="en-US" dirty="0"/>
              <a:t>Complete and submit the </a:t>
            </a:r>
            <a:r>
              <a:rPr lang="en-US" b="1" dirty="0">
                <a:solidFill>
                  <a:srgbClr val="008000"/>
                </a:solidFill>
              </a:rPr>
              <a:t>Orientation Test</a:t>
            </a:r>
          </a:p>
          <a:p>
            <a:pPr marL="342900" indent="-342900">
              <a:buFont typeface="Wingdings" panose="05000000000000000000" pitchFamily="2" charset="2"/>
              <a:buChar char="Ø"/>
            </a:pPr>
            <a:r>
              <a:rPr lang="en-US" dirty="0"/>
              <a:t>Complete the online </a:t>
            </a:r>
            <a:r>
              <a:rPr lang="en-US" b="1" dirty="0">
                <a:solidFill>
                  <a:srgbClr val="008000"/>
                </a:solidFill>
              </a:rPr>
              <a:t>Acknowledgement Form</a:t>
            </a:r>
          </a:p>
          <a:p>
            <a:pPr marL="342900" indent="-342900">
              <a:buFont typeface="Wingdings" panose="05000000000000000000" pitchFamily="2" charset="2"/>
              <a:buChar char="Ø"/>
            </a:pPr>
            <a:r>
              <a:rPr lang="en-US" dirty="0"/>
              <a:t>Complete the online </a:t>
            </a:r>
            <a:r>
              <a:rPr lang="en-US" b="1" dirty="0">
                <a:solidFill>
                  <a:srgbClr val="008000"/>
                </a:solidFill>
              </a:rPr>
              <a:t>Greater Behaviors Form</a:t>
            </a:r>
          </a:p>
          <a:p>
            <a:pPr marL="0" indent="0">
              <a:buNone/>
            </a:pPr>
            <a:endParaRPr lang="en-US" b="1" dirty="0">
              <a:solidFill>
                <a:srgbClr val="008000"/>
              </a:solidFill>
            </a:endParaRPr>
          </a:p>
          <a:p>
            <a:pPr marL="0" indent="0">
              <a:buNone/>
            </a:pPr>
            <a:endParaRPr lang="en-US" dirty="0"/>
          </a:p>
          <a:p>
            <a:pPr marL="342900" indent="-342900">
              <a:buFont typeface="Wingdings" panose="05000000000000000000" pitchFamily="2" charset="2"/>
              <a:buChar char="Ø"/>
            </a:pPr>
            <a:r>
              <a:rPr lang="en-US" dirty="0"/>
              <a:t>See you at the in-person class!</a:t>
            </a:r>
          </a:p>
          <a:p>
            <a:pPr marL="560070" lvl="1" indent="-285750">
              <a:buFont typeface="Arial" panose="020B0604020202020204" pitchFamily="34" charset="0"/>
              <a:buChar char="•"/>
            </a:pPr>
            <a:r>
              <a:rPr lang="en-US" dirty="0"/>
              <a:t>Invitation with details will be emailed to you once the tests and forms have been received</a:t>
            </a:r>
          </a:p>
          <a:p>
            <a:pPr marL="560070" lvl="1" indent="-285750">
              <a:buFont typeface="Arial" panose="020B0604020202020204" pitchFamily="34" charset="0"/>
              <a:buChar char="•"/>
            </a:pPr>
            <a:r>
              <a:rPr lang="en-US" dirty="0"/>
              <a:t>Please continue to submit required health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4" name="Picture 4" descr="App Insights: YAY - TBH | Apptopia">
            <a:extLst>
              <a:ext uri="{FF2B5EF4-FFF2-40B4-BE49-F238E27FC236}">
                <a16:creationId xmlns:a16="http://schemas.microsoft.com/office/drawing/2014/main" id="{A519306A-AFAD-4A27-B80C-7014FFF36F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2667000"/>
            <a:ext cx="1981199" cy="198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954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EB77-1C36-4BE3-890F-99C63F768793}"/>
              </a:ext>
            </a:extLst>
          </p:cNvPr>
          <p:cNvSpPr>
            <a:spLocks noGrp="1"/>
          </p:cNvSpPr>
          <p:nvPr>
            <p:ph type="title"/>
          </p:nvPr>
        </p:nvSpPr>
        <p:spPr>
          <a:xfrm>
            <a:off x="914400" y="457201"/>
            <a:ext cx="7315200" cy="914399"/>
          </a:xfrm>
        </p:spPr>
        <p:txBody>
          <a:bodyPr/>
          <a:lstStyle/>
          <a:p>
            <a:r>
              <a:rPr lang="en-US"/>
              <a:t>Body Mechanics/</a:t>
            </a:r>
            <a:r>
              <a:rPr lang="en-US" dirty="0"/>
              <a:t>Ergonomics</a:t>
            </a:r>
          </a:p>
        </p:txBody>
      </p:sp>
      <p:sp>
        <p:nvSpPr>
          <p:cNvPr id="3" name="Content Placeholder 2">
            <a:extLst>
              <a:ext uri="{FF2B5EF4-FFF2-40B4-BE49-F238E27FC236}">
                <a16:creationId xmlns:a16="http://schemas.microsoft.com/office/drawing/2014/main" id="{074A341D-F95A-4643-92D7-CA2B9618126A}"/>
              </a:ext>
            </a:extLst>
          </p:cNvPr>
          <p:cNvSpPr>
            <a:spLocks noGrp="1"/>
          </p:cNvSpPr>
          <p:nvPr>
            <p:ph idx="1"/>
          </p:nvPr>
        </p:nvSpPr>
        <p:spPr>
          <a:xfrm>
            <a:off x="990600" y="1524000"/>
            <a:ext cx="7315200" cy="3275367"/>
          </a:xfrm>
        </p:spPr>
        <p:txBody>
          <a:bodyPr/>
          <a:lstStyle/>
          <a:p>
            <a:pPr marL="0" indent="0">
              <a:buNone/>
            </a:pPr>
            <a:r>
              <a:rPr lang="en-US" i="1" dirty="0"/>
              <a:t>We would be remiss if we did not remind you of this rule!</a:t>
            </a:r>
          </a:p>
          <a:p>
            <a:pPr marL="0" indent="0">
              <a:buNone/>
            </a:pPr>
            <a:endParaRPr lang="en-US" sz="1200" i="1" dirty="0"/>
          </a:p>
          <a:p>
            <a:pPr lvl="0"/>
            <a:r>
              <a:rPr lang="en-US" dirty="0"/>
              <a:t>For every </a:t>
            </a:r>
            <a:r>
              <a:rPr lang="en-US" b="1" dirty="0">
                <a:solidFill>
                  <a:srgbClr val="008000"/>
                </a:solidFill>
              </a:rPr>
              <a:t>20</a:t>
            </a:r>
            <a:r>
              <a:rPr lang="en-US" b="1" dirty="0"/>
              <a:t> </a:t>
            </a:r>
            <a:r>
              <a:rPr lang="en-US" dirty="0"/>
              <a:t>minutes of the same or static posture or activity, take a </a:t>
            </a:r>
            <a:r>
              <a:rPr lang="en-US" b="1" dirty="0">
                <a:solidFill>
                  <a:srgbClr val="008000"/>
                </a:solidFill>
              </a:rPr>
              <a:t>20</a:t>
            </a:r>
            <a:r>
              <a:rPr lang="en-US" dirty="0"/>
              <a:t> second rest or stretch break.</a:t>
            </a:r>
          </a:p>
          <a:p>
            <a:pPr lvl="0"/>
            <a:r>
              <a:rPr lang="en-US" dirty="0"/>
              <a:t>Get out of your chair every 30 to 60 minutes.</a:t>
            </a:r>
          </a:p>
        </p:txBody>
      </p:sp>
      <p:sp>
        <p:nvSpPr>
          <p:cNvPr id="5" name="Slide Number Placeholder 2">
            <a:extLst>
              <a:ext uri="{FF2B5EF4-FFF2-40B4-BE49-F238E27FC236}">
                <a16:creationId xmlns:a16="http://schemas.microsoft.com/office/drawing/2014/main" id="{F85812F6-A45F-4589-958C-64432E2DA4ED}"/>
              </a:ext>
            </a:extLst>
          </p:cNvPr>
          <p:cNvSpPr txBox="1">
            <a:spLocks/>
          </p:cNvSpPr>
          <p:nvPr/>
        </p:nvSpPr>
        <p:spPr>
          <a:xfrm>
            <a:off x="8686800" y="52251"/>
            <a:ext cx="457200" cy="3171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AE0991EE-C1B0-4043-B723-BD3A81098F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2200" y="3429000"/>
            <a:ext cx="1993412" cy="2019300"/>
          </a:xfrm>
          <a:prstGeom prst="rect">
            <a:avLst/>
          </a:prstGeom>
        </p:spPr>
      </p:pic>
    </p:spTree>
    <p:extLst>
      <p:ext uri="{BB962C8B-B14F-4D97-AF65-F5344CB8AC3E}">
        <p14:creationId xmlns:p14="http://schemas.microsoft.com/office/powerpoint/2010/main" val="5460390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BMC_modern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OrganizationalwithVision</Template>
  <TotalTime>98339</TotalTime>
  <Words>3796</Words>
  <Application>Microsoft Office PowerPoint</Application>
  <PresentationFormat>On-screen Show (4:3)</PresentationFormat>
  <Paragraphs>652</Paragraphs>
  <Slides>89</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Adobe Garamond Pro</vt:lpstr>
      <vt:lpstr>Arial</vt:lpstr>
      <vt:lpstr>Calibri</vt:lpstr>
      <vt:lpstr>Wingdings</vt:lpstr>
      <vt:lpstr>GBMC_modernTemplate</vt:lpstr>
      <vt:lpstr>PowerPoint Presentation</vt:lpstr>
      <vt:lpstr>Can’t do this without you</vt:lpstr>
      <vt:lpstr>Purpose of Orientation?</vt:lpstr>
      <vt:lpstr>Orientation Training Plan</vt:lpstr>
      <vt:lpstr>Part 1 - Logistics</vt:lpstr>
      <vt:lpstr>Topics – Regulation</vt:lpstr>
      <vt:lpstr>Joint Commission (JC)</vt:lpstr>
      <vt:lpstr>Joint Commission - Requirements for Volunteers</vt:lpstr>
      <vt:lpstr>Body Mechanics/Ergonomics</vt:lpstr>
      <vt:lpstr>Body Mechanics/Ergonomics</vt:lpstr>
      <vt:lpstr>SAFETY</vt:lpstr>
      <vt:lpstr>SAFETY – Hospital Codes SAFETY BADGE ISSUED TO ALL VOLUNTEERS</vt:lpstr>
      <vt:lpstr>SAFETY – RRT and Code Blue</vt:lpstr>
      <vt:lpstr>SAFETY – RRT and Code Blue</vt:lpstr>
      <vt:lpstr>SAFETY – RRT and Code Blue</vt:lpstr>
      <vt:lpstr>SAFETY – Code Red - Fire</vt:lpstr>
      <vt:lpstr>SAFETY – Code Red SAFETY BADGE ISSUED TO ALL VOLUNTEERS</vt:lpstr>
      <vt:lpstr>SAFETY – Code Red - Fire</vt:lpstr>
      <vt:lpstr>SAFETY –  Emergency Preparedness Guide</vt:lpstr>
      <vt:lpstr>Emergency Preparedness Guide - Evacuation Route Guide</vt:lpstr>
      <vt:lpstr>SAFETY – Code Yellow – Disaster/Critical Incident</vt:lpstr>
      <vt:lpstr>SAFETY – Code Pink – Infant/Child Abduction</vt:lpstr>
      <vt:lpstr>SAFETY – Code BHRT – Behavioral Health Response Team</vt:lpstr>
      <vt:lpstr>SAFETY – Code Silver –  Active Threat</vt:lpstr>
      <vt:lpstr>SAFETY – Code Orange – Hazardous Material</vt:lpstr>
      <vt:lpstr>SAFETY – Security</vt:lpstr>
      <vt:lpstr>SAFETY – Volunteer Services Handbook</vt:lpstr>
      <vt:lpstr>HIPAA – Federal Law</vt:lpstr>
      <vt:lpstr>HIPAA – Federal Law</vt:lpstr>
      <vt:lpstr>HIPAA – Protected Health Information</vt:lpstr>
      <vt:lpstr>HIPAA – Protected Health Information</vt:lpstr>
      <vt:lpstr>HIPAA –  Treatment, Payment, Operations</vt:lpstr>
      <vt:lpstr>HIPAA – Minimum Necessary Rule </vt:lpstr>
      <vt:lpstr>HIPAA – Testing Knowledge</vt:lpstr>
      <vt:lpstr>STROKE</vt:lpstr>
      <vt:lpstr>STROKE – F.A.S.T.</vt:lpstr>
      <vt:lpstr>STROKE – Sudden Symptoms</vt:lpstr>
      <vt:lpstr>STROKE – Transient Ischemic Attack</vt:lpstr>
      <vt:lpstr>INFECTION PREVENTION</vt:lpstr>
      <vt:lpstr>Tuberculosis (ACTIVE &amp; LATENT)</vt:lpstr>
      <vt:lpstr>Influenza - FLU</vt:lpstr>
      <vt:lpstr>Handwashing 5 Moments of Hand Hygiene</vt:lpstr>
      <vt:lpstr>Handwashing </vt:lpstr>
      <vt:lpstr>Handwashing </vt:lpstr>
      <vt:lpstr>Handwashing </vt:lpstr>
      <vt:lpstr>Handwashing –  </vt:lpstr>
      <vt:lpstr>Handwashing</vt:lpstr>
      <vt:lpstr>PowerPoint Presentation</vt:lpstr>
      <vt:lpstr>Handwashing – WHEN?</vt:lpstr>
      <vt:lpstr>Handwashing – Important Notes</vt:lpstr>
      <vt:lpstr>Respiratory Hygiene/Cough Etiquette</vt:lpstr>
      <vt:lpstr>Disinfection Practices </vt:lpstr>
      <vt:lpstr>Disinfection Practices </vt:lpstr>
      <vt:lpstr>Volunteer Practice and Regulation</vt:lpstr>
      <vt:lpstr>Regulation Brochure – given at interview</vt:lpstr>
      <vt:lpstr>Transmission Based Precautions</vt:lpstr>
      <vt:lpstr>Standard Precautions</vt:lpstr>
      <vt:lpstr>Corporate Policies</vt:lpstr>
      <vt:lpstr>Code of Business Ethics – Volunteer Summary</vt:lpstr>
      <vt:lpstr>Appropriate Use Agreement – Volunteer Summary</vt:lpstr>
      <vt:lpstr>Confidentiality of Information Agreement – Volunteer Summary</vt:lpstr>
      <vt:lpstr>Corporate Policies</vt:lpstr>
      <vt:lpstr>Workforce Policies</vt:lpstr>
      <vt:lpstr>Workforce Policies</vt:lpstr>
      <vt:lpstr>Incident Reporting</vt:lpstr>
      <vt:lpstr>Volunteer Injury</vt:lpstr>
      <vt:lpstr>Chain of Command John B. Chessare, MD, MPH</vt:lpstr>
      <vt:lpstr>Chain of Command –  Reporting Concerns</vt:lpstr>
      <vt:lpstr>Checkpoint…</vt:lpstr>
      <vt:lpstr>Consider the Patient</vt:lpstr>
      <vt:lpstr>PowerPoint Presentation</vt:lpstr>
      <vt:lpstr>The GBMC Building Blocks</vt:lpstr>
      <vt:lpstr>Mission </vt:lpstr>
      <vt:lpstr>Vision</vt:lpstr>
      <vt:lpstr>Vision</vt:lpstr>
      <vt:lpstr>Vision</vt:lpstr>
      <vt:lpstr>Greater Behaviors - Values</vt:lpstr>
      <vt:lpstr>Greater Behaviors - Commitment</vt:lpstr>
      <vt:lpstr>HCAHPS- Hospital Consumer Assessment of Healthcare Providers and Systems</vt:lpstr>
      <vt:lpstr>Diversity &amp; Inclusion</vt:lpstr>
      <vt:lpstr>Diversity &amp; Inclusion</vt:lpstr>
      <vt:lpstr>All in This Together!</vt:lpstr>
      <vt:lpstr>Wayfinding</vt:lpstr>
      <vt:lpstr>Litter</vt:lpstr>
      <vt:lpstr>Wheelchair Wrangling</vt:lpstr>
      <vt:lpstr>Spills</vt:lpstr>
      <vt:lpstr> Service Response Center - 6800</vt:lpstr>
      <vt:lpstr> One more thing…</vt:lpstr>
      <vt:lpstr>WAHOO! Almost DONE!</vt:lpstr>
    </vt:vector>
  </TitlesOfParts>
  <Company>GBMC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Education</dc:title>
  <dc:creator>Lindsay McMurdie</dc:creator>
  <cp:lastModifiedBy>Jessica Schlee</cp:lastModifiedBy>
  <cp:revision>995</cp:revision>
  <cp:lastPrinted>2021-03-10T13:45:21Z</cp:lastPrinted>
  <dcterms:created xsi:type="dcterms:W3CDTF">2018-09-21T14:41:42Z</dcterms:created>
  <dcterms:modified xsi:type="dcterms:W3CDTF">2023-12-11T15:27:53Z</dcterms:modified>
</cp:coreProperties>
</file>